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Lst>
  <p:notesMasterIdLst>
    <p:notesMasterId r:id="rId24"/>
  </p:notesMasterIdLst>
  <p:sldIdLst>
    <p:sldId id="256" r:id="rId6"/>
    <p:sldId id="263" r:id="rId7"/>
    <p:sldId id="258" r:id="rId8"/>
    <p:sldId id="279" r:id="rId9"/>
    <p:sldId id="260" r:id="rId10"/>
    <p:sldId id="266" r:id="rId11"/>
    <p:sldId id="280" r:id="rId12"/>
    <p:sldId id="268" r:id="rId13"/>
    <p:sldId id="281" r:id="rId14"/>
    <p:sldId id="293" r:id="rId15"/>
    <p:sldId id="283" r:id="rId16"/>
    <p:sldId id="289" r:id="rId17"/>
    <p:sldId id="282" r:id="rId18"/>
    <p:sldId id="286" r:id="rId19"/>
    <p:sldId id="284" r:id="rId20"/>
    <p:sldId id="290" r:id="rId21"/>
    <p:sldId id="291" r:id="rId22"/>
    <p:sldId id="295" r:id="rId23"/>
  </p:sldIdLst>
  <p:sldSz cx="9144000" cy="6858000" type="screen4x3"/>
  <p:notesSz cx="6858000" cy="9144000"/>
  <p:defaultTextStyle>
    <a:defPPr>
      <a:defRPr lang="en-GB"/>
    </a:defPPr>
    <a:lvl1pPr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E00E61-91D4-4281-8CD1-9D0DFC5C5A07}" v="1" dt="2021-10-30T14:51:30.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berto.Mateo\Downloads\Compare_areas.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B0F0"/>
            </a:solidFill>
            <a:ln>
              <a:noFill/>
            </a:ln>
            <a:effectLst/>
          </c:spPr>
          <c:invertIfNegative val="0"/>
          <c:errBars>
            <c:errBarType val="both"/>
            <c:errValType val="cust"/>
            <c:noEndCap val="0"/>
            <c:plus>
              <c:numRef>
                <c:f>Sheet1!$F$2:$F$6</c:f>
                <c:numCache>
                  <c:formatCode>General</c:formatCode>
                  <c:ptCount val="5"/>
                  <c:pt idx="0">
                    <c:v>0.35838113374530067</c:v>
                  </c:pt>
                  <c:pt idx="1">
                    <c:v>13.669899999999998</c:v>
                  </c:pt>
                  <c:pt idx="2">
                    <c:v>8.3057000000000016</c:v>
                  </c:pt>
                  <c:pt idx="3">
                    <c:v>9.8508999999999993</c:v>
                  </c:pt>
                  <c:pt idx="4">
                    <c:v>2.9956000000000014</c:v>
                  </c:pt>
                </c:numCache>
              </c:numRef>
            </c:plus>
            <c:minus>
              <c:numRef>
                <c:f>Sheet1!$E$2:$E$6</c:f>
                <c:numCache>
                  <c:formatCode>General</c:formatCode>
                  <c:ptCount val="5"/>
                  <c:pt idx="0">
                    <c:v>0.34968875372909913</c:v>
                  </c:pt>
                  <c:pt idx="1">
                    <c:v>9.8570999999999991</c:v>
                  </c:pt>
                  <c:pt idx="2">
                    <c:v>6.2273999999999994</c:v>
                  </c:pt>
                  <c:pt idx="3">
                    <c:v>7.0454000000000008</c:v>
                  </c:pt>
                  <c:pt idx="4">
                    <c:v>2.5693000000000001</c:v>
                  </c:pt>
                </c:numCache>
              </c:numRef>
            </c:minus>
            <c:spPr>
              <a:noFill/>
              <a:ln w="9525" cap="flat" cmpd="sng" algn="ctr">
                <a:solidFill>
                  <a:schemeClr val="tx1">
                    <a:lumMod val="65000"/>
                    <a:lumOff val="35000"/>
                  </a:schemeClr>
                </a:solidFill>
                <a:round/>
              </a:ln>
              <a:effectLst/>
            </c:spPr>
          </c:errBars>
          <c:cat>
            <c:strRef>
              <c:f>Sheet1!$A$2:$A$6</c:f>
              <c:strCache>
                <c:ptCount val="5"/>
                <c:pt idx="0">
                  <c:v>England</c:v>
                </c:pt>
                <c:pt idx="1">
                  <c:v>Kensington and Chelsea</c:v>
                </c:pt>
                <c:pt idx="2">
                  <c:v>Rochdale</c:v>
                </c:pt>
                <c:pt idx="3">
                  <c:v>Blackburn with Darwen</c:v>
                </c:pt>
                <c:pt idx="4">
                  <c:v>Lancashire</c:v>
                </c:pt>
              </c:strCache>
            </c:strRef>
          </c:cat>
          <c:val>
            <c:numRef>
              <c:f>Sheet1!$B$2:$B$6</c:f>
              <c:numCache>
                <c:formatCode>General</c:formatCode>
                <c:ptCount val="5"/>
                <c:pt idx="0">
                  <c:v>10.796578963932999</c:v>
                </c:pt>
                <c:pt idx="1">
                  <c:v>25.727499999999999</c:v>
                </c:pt>
                <c:pt idx="2">
                  <c:v>18.1556</c:v>
                </c:pt>
                <c:pt idx="3">
                  <c:v>18.062000000000001</c:v>
                </c:pt>
                <c:pt idx="4">
                  <c:v>13.3683</c:v>
                </c:pt>
              </c:numCache>
            </c:numRef>
          </c:val>
          <c:extLst>
            <c:ext xmlns:c16="http://schemas.microsoft.com/office/drawing/2014/chart" uri="{C3380CC4-5D6E-409C-BE32-E72D297353CC}">
              <c16:uniqueId val="{00000000-633C-46EA-9253-DFD003C081F5}"/>
            </c:ext>
          </c:extLst>
        </c:ser>
        <c:dLbls>
          <c:showLegendKey val="0"/>
          <c:showVal val="0"/>
          <c:showCatName val="0"/>
          <c:showSerName val="0"/>
          <c:showPercent val="0"/>
          <c:showBubbleSize val="0"/>
        </c:dLbls>
        <c:gapWidth val="219"/>
        <c:overlap val="-27"/>
        <c:axId val="1091447231"/>
        <c:axId val="1091442655"/>
      </c:barChart>
      <c:catAx>
        <c:axId val="1091447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1442655"/>
        <c:crosses val="autoZero"/>
        <c:auto val="1"/>
        <c:lblAlgn val="ctr"/>
        <c:lblOffset val="100"/>
        <c:noMultiLvlLbl val="0"/>
      </c:catAx>
      <c:valAx>
        <c:axId val="1091442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14472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11-26T17:30:56.362"/>
    </inkml:context>
    <inkml:brush xml:id="br0">
      <inkml:brushProperty name="width" value="0.21167" units="cm"/>
      <inkml:brushProperty name="height" value="0.21167" units="cm"/>
      <inkml:brushProperty name="color" value="#FFFFFF"/>
      <inkml:brushProperty name="fitToCurve" value="1"/>
    </inkml:brush>
  </inkml:definitions>
  <inkml:traceGroup>
    <inkml:annotationXML>
      <emma:emma xmlns:emma="http://www.w3.org/2003/04/emma" version="1.0">
        <emma:interpretation id="{EF540592-55EA-40B1-88C7-8015BEAECB69}" emma:medium="tactile" emma:mode="ink">
          <msink:context xmlns:msink="http://schemas.microsoft.com/ink/2010/main" type="writingRegion" rotatedBoundingBox="16800,8712 17745,8797 17693,9370 16749,9285"/>
        </emma:interpretation>
      </emma:emma>
    </inkml:annotationXML>
    <inkml:traceGroup>
      <inkml:annotationXML>
        <emma:emma xmlns:emma="http://www.w3.org/2003/04/emma" version="1.0">
          <emma:interpretation id="{44F0C97D-AF4F-47C3-8342-F8DB9B8FF1DE}" emma:medium="tactile" emma:mode="ink">
            <msink:context xmlns:msink="http://schemas.microsoft.com/ink/2010/main" type="paragraph" rotatedBoundingBox="16800,8712 17745,8797 17693,9370 16749,9285" alignmentLevel="1"/>
          </emma:interpretation>
        </emma:emma>
      </inkml:annotationXML>
      <inkml:traceGroup>
        <inkml:annotationXML>
          <emma:emma xmlns:emma="http://www.w3.org/2003/04/emma" version="1.0">
            <emma:interpretation id="{B88741C1-4518-4327-AABC-A8F0C784602E}" emma:medium="tactile" emma:mode="ink">
              <msink:context xmlns:msink="http://schemas.microsoft.com/ink/2010/main" type="line" rotatedBoundingBox="16800,8712 17745,8797 17693,9370 16749,9285"/>
            </emma:interpretation>
          </emma:emma>
        </inkml:annotationXML>
        <inkml:traceGroup>
          <inkml:annotationXML>
            <emma:emma xmlns:emma="http://www.w3.org/2003/04/emma" version="1.0">
              <emma:interpretation id="{027D5374-6A07-4413-81B3-94F04F01F489}" emma:medium="tactile" emma:mode="ink">
                <msink:context xmlns:msink="http://schemas.microsoft.com/ink/2010/main" type="inkWord" rotatedBoundingBox="16800,8712 17236,8751 17185,9325 16749,9285"/>
              </emma:interpretation>
              <emma:one-of disjunction-type="recognition" id="oneOf0">
                <emma:interpretation id="interp0" emma:lang="" emma:confidence="1">
                  <emma:literal/>
                </emma:interpretation>
              </emma:one-of>
            </emma:emma>
          </inkml:annotationXML>
          <inkml:trace contextRef="#ctx0" brushRef="#br0">0 0 0</inkml:trace>
          <inkml:trace contextRef="#ctx0" brushRef="#br0" timeOffset="8991.76">26-161 0</inkml:trace>
          <inkml:trace contextRef="#ctx0" brushRef="#br0" timeOffset="1320.33">0 26 0,'-27'0'78,"0"0"-63</inkml:trace>
          <inkml:trace contextRef="#ctx0" brushRef="#br0" timeOffset="14452.4">-54 133 0</inkml:trace>
          <inkml:trace contextRef="#ctx0" brushRef="#br0" timeOffset="2036.01">-294-80 0</inkml:trace>
          <inkml:trace contextRef="#ctx0" brushRef="#br0" timeOffset="15239">-134-107 0</inkml:trace>
          <inkml:trace contextRef="#ctx0" brushRef="#br0" timeOffset="16141.17">26 401 0</inkml:trace>
          <inkml:trace contextRef="#ctx0" brushRef="#br0" timeOffset="8368.37">133-107 0</inkml:trace>
        </inkml:traceGroup>
        <inkml:traceGroup>
          <inkml:annotationXML>
            <emma:emma xmlns:emma="http://www.w3.org/2003/04/emma" version="1.0">
              <emma:interpretation id="{A179A99A-3D02-4E58-9855-6069D9222A98}" emma:medium="tactile" emma:mode="ink">
                <msink:context xmlns:msink="http://schemas.microsoft.com/ink/2010/main" type="inkWord" rotatedBoundingBox="17218,9222 17233,9223 17231,9239 17216,9238"/>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interpretation id="interp5" emma:lang="" emma:confidence="0">
                  <emma:literal>,</emma:literal>
                </emma:interpretation>
              </emma:one-of>
            </emma:emma>
          </inkml:annotationXML>
          <inkml:trace contextRef="#ctx0" brushRef="#br0" timeOffset="17244.19">133 321 0</inkml:trace>
        </inkml:traceGroup>
        <inkml:traceGroup>
          <inkml:annotationXML>
            <emma:emma xmlns:emma="http://www.w3.org/2003/04/emma" version="1.0">
              <emma:interpretation id="{C743E80B-F50D-452F-A4B4-D0045B09B3AA}" emma:medium="tactile" emma:mode="ink">
                <msink:context xmlns:msink="http://schemas.microsoft.com/ink/2010/main" type="inkWord" rotatedBoundingBox="17314,8814 17740,8853 17719,9086 17293,9048"/>
              </emma:interpretation>
              <emma:one-of disjunction-type="recognition" id="oneOf2">
                <emma:interpretation id="interp6" emma:lang="" emma:confidence="1">
                  <emma:literal/>
                </emma:interpretation>
              </emma:one-of>
            </emma:emma>
          </inkml:annotationXML>
          <inkml:trace contextRef="#ctx0" brushRef="#br0" timeOffset="4279.28">214 80 0</inkml:trace>
          <inkml:trace contextRef="#ctx0" brushRef="#br0" timeOffset="6786.19">267 107 0,'27'26'15,"-1"-26"16,1 0 16,0 0 31,-27 27-62,27-27 125,-1 0-126,1 0-15,27 0 16,-1 0-16,-53-27 16,27 27-16,0 0 15,-27-26-15,26 26 16,-26-27 140,0 0-140,-26 27-1,-1-27 1,0 27-16,0 0 16,1 0-16,26-26 15,-27 26 1,0 0 62,27-27-62,-27 27 62,1-27-31,-1 27-1,0 0-14,0-26 46,27 52 281,27-26-359,0 0 16,-27 27-16,27-27 31,-1 27 47,1-27-62,-27 26 46,27-26-46,0 27 203,-1 0-219,1-27 15,-27 27 1,27-27 15,-54-27 204,0 27-220,27-27 1,-26 0-16,-1 27 15</inkml:trace>
          <inkml:trace contextRef="#ctx0" brushRef="#br0" timeOffset="9972.2">374 26 0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1-11-26T18:07:10.686"/>
    </inkml:context>
    <inkml:brush xml:id="br0">
      <inkml:brushProperty name="width" value="0.21167" units="cm"/>
      <inkml:brushProperty name="height" value="0.21167" units="cm"/>
      <inkml:brushProperty name="color" value="#FFFFFF"/>
      <inkml:brushProperty name="fitToCurve" value="1"/>
    </inkml:brush>
  </inkml:definitions>
  <inkml:traceGroup>
    <inkml:annotationXML>
      <emma:emma xmlns:emma="http://www.w3.org/2003/04/emma" version="1.0">
        <emma:interpretation id="{B407B09A-9114-4F2C-8408-5E0209CAFC9B}" emma:medium="tactile" emma:mode="ink">
          <msink:context xmlns:msink="http://schemas.microsoft.com/ink/2010/main" type="writingRegion" rotatedBoundingBox="20786,9355 21855,8816 22037,9178 20968,9716"/>
        </emma:interpretation>
      </emma:emma>
    </inkml:annotationXML>
    <inkml:traceGroup>
      <inkml:annotationXML>
        <emma:emma xmlns:emma="http://www.w3.org/2003/04/emma" version="1.0">
          <emma:interpretation id="{39AA1414-AEC3-4A28-A44B-F5B5F171643B}" emma:medium="tactile" emma:mode="ink">
            <msink:context xmlns:msink="http://schemas.microsoft.com/ink/2010/main" type="paragraph" rotatedBoundingBox="20786,9355 21855,8816 22037,9178 20968,9716" alignmentLevel="1"/>
          </emma:interpretation>
        </emma:emma>
      </inkml:annotationXML>
      <inkml:traceGroup>
        <inkml:annotationXML>
          <emma:emma xmlns:emma="http://www.w3.org/2003/04/emma" version="1.0">
            <emma:interpretation id="{81CA663A-BD11-4992-8ABB-94CF1745C14D}" emma:medium="tactile" emma:mode="ink">
              <msink:context xmlns:msink="http://schemas.microsoft.com/ink/2010/main" type="line" rotatedBoundingBox="20786,9355 21855,8816 22037,9178 20968,9716"/>
            </emma:interpretation>
          </emma:emma>
        </inkml:annotationXML>
        <inkml:traceGroup>
          <inkml:annotationXML>
            <emma:emma xmlns:emma="http://www.w3.org/2003/04/emma" version="1.0">
              <emma:interpretation id="{A785067E-D1EA-480D-82B7-B6B2CFC09460}" emma:medium="tactile" emma:mode="ink">
                <msink:context xmlns:msink="http://schemas.microsoft.com/ink/2010/main" type="inkWord" rotatedBoundingBox="20801,9384 21259,9153 21426,9485 20968,9716"/>
              </emma:interpretation>
              <emma:one-of disjunction-type="recognition" id="oneOf0">
                <emma:interpretation id="interp0" emma:lang="" emma:confidence="1">
                  <emma:literal/>
                </emma:interpretation>
              </emma:one-of>
            </emma:emma>
          </inkml:annotationXML>
          <inkml:trace contextRef="#ctx0" brushRef="#br0">0 0 0</inkml:trace>
          <inkml:trace contextRef="#ctx0" brushRef="#br0" timeOffset="3439.98">-80-27 0</inkml:trace>
          <inkml:trace contextRef="#ctx0" brushRef="#br0" timeOffset="1240.6">-107 53 0</inkml:trace>
          <inkml:trace contextRef="#ctx0" brushRef="#br0" timeOffset="4163.53">53 80 0</inkml:trace>
          <inkml:trace contextRef="#ctx0" brushRef="#br0" timeOffset="4749.53">160 80 0</inkml:trace>
          <inkml:trace contextRef="#ctx0" brushRef="#br0" timeOffset="5081.52">267 134 0,'27'0'0</inkml:trace>
          <inkml:trace contextRef="#ctx0" brushRef="#br0" timeOffset="5482.58">321 134 0,'26'0'15</inkml:trace>
          <inkml:trace contextRef="#ctx0" brushRef="#br0" timeOffset="6954.81">321 0 0</inkml:trace>
          <inkml:trace contextRef="#ctx0" brushRef="#br0" timeOffset="6669.64">374 27 0,'-27'0'16,"1"-27"78</inkml:trace>
          <inkml:trace contextRef="#ctx0" brushRef="#br0" timeOffset="6183.91">428 53 0</inkml:trace>
          <inkml:trace contextRef="#ctx0" brushRef="#br0" timeOffset="5852.48">481 107 0,'0'-27'93,"-27"27"-77</inkml:trace>
        </inkml:traceGroup>
        <inkml:traceGroup>
          <inkml:annotationXML>
            <emma:emma xmlns:emma="http://www.w3.org/2003/04/emma" version="1.0">
              <emma:interpretation id="{BEAC3447-5955-4E3F-B0D9-2B9E1832CD02}" emma:medium="tactile" emma:mode="ink">
                <msink:context xmlns:msink="http://schemas.microsoft.com/ink/2010/main" type="inkWord" rotatedBoundingBox="21843,8823 21855,8816 21863,8831 21851,8838"/>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interpretation id="interp5" emma:lang="" emma:confidence="0">
                  <emma:literal>,</emma:literal>
                </emma:interpretation>
              </emma:one-of>
            </emma:emma>
          </inkml:annotationXML>
          <inkml:trace contextRef="#ctx0" brushRef="#br0" timeOffset="11080.47">909-561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CFA52-7E6A-463D-8859-E98F73643D06}" type="datetimeFigureOut">
              <a:rPr lang="en-GB" smtClean="0"/>
              <a:t>29/11/2021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5B9A9-E584-44AF-8E34-16CB56C78ECE}" type="slidenum">
              <a:rPr lang="en-GB" smtClean="0"/>
              <a:t>‹#›</a:t>
            </a:fld>
            <a:endParaRPr lang="en-GB"/>
          </a:p>
        </p:txBody>
      </p:sp>
    </p:spTree>
    <p:extLst>
      <p:ext uri="{BB962C8B-B14F-4D97-AF65-F5344CB8AC3E}">
        <p14:creationId xmlns:p14="http://schemas.microsoft.com/office/powerpoint/2010/main" val="3425901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 is underway to align neighbourhood</a:t>
            </a:r>
            <a:r>
              <a:rPr lang="en-GB" baseline="0" dirty="0"/>
              <a:t> and community service investments by Local Authorities alongside and within  the Primary Care Neighbourhoods. This will provide an out of hospital community infrastructure to support recovery and independence for those with LTCs and complex care needs. </a:t>
            </a:r>
            <a:r>
              <a:rPr lang="en-GB" baseline="0" dirty="0" err="1"/>
              <a:t>SharedLives</a:t>
            </a:r>
            <a:r>
              <a:rPr lang="en-GB" baseline="0" dirty="0"/>
              <a:t> have developed the attached ‘ideal model’ to describe this. </a:t>
            </a:r>
          </a:p>
          <a:p>
            <a:r>
              <a:rPr lang="en-GB" baseline="0" dirty="0"/>
              <a:t>Many are now calling such development – the development of recovery communities (i.e. supportive social infrastructure where people with LTCs complex needs are supported to recover independence and increase resilience– but are not necessarily ‘cured’ of the disease!</a:t>
            </a:r>
          </a:p>
          <a:p>
            <a:r>
              <a:rPr lang="en-GB" baseline="0" dirty="0"/>
              <a:t>Some of this is in place but additional VCFS and neighbourhood funding is required as part of the £3m per year asked for.</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F50037-3B3E-4B44-9E41-1022F790D9A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731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US" altLang="en-US" b="1">
                <a:latin typeface="Arial" charset="0"/>
                <a:cs typeface="Arial" charset="0"/>
              </a:rPr>
              <a:t>Figure 8. </a:t>
            </a:r>
            <a:r>
              <a:rPr lang="en-US" altLang="en-US">
                <a:latin typeface="Arial" charset="0"/>
                <a:cs typeface="Arial" charset="0"/>
              </a:rPr>
              <a:t>Changes to English Local Government service spending, 2009–2010 to 2016–2017. The spending data show real terms change in service spending, excluding spending on the police, fire, public health, education and social care. Note that the smallest reduction and only rise in service spending were in the Isles of Scilly and the City of London respectively, which are ‘sui generis’ (unique) authorities due to functioning as a Unitary Council despite having extremely small populations (Sandford, 2017). Data source: Institute of Fiscal Studies, Amin-Smith et al., IFS, 2016, and the English Indices of Deprivation 2015 (Department for Communities and Local Government, 2015).
</a:t>
            </a:r>
          </a:p>
        </p:txBody>
      </p:sp>
      <p:sp>
        <p:nvSpPr>
          <p:cNvPr id="163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A7FA1C5-708E-4AA0-B3FA-6A4BD4A5B697}" type="slidenum">
              <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767132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88590A7-B6EA-42E4-A15B-FE3F22AFF8D8}" type="slidenum">
              <a:rPr lang="en-US" altLang="en-US"/>
              <a:pPr/>
              <a:t>‹#›</a:t>
            </a:fld>
            <a:endParaRPr lang="en-US" altLang="en-US"/>
          </a:p>
        </p:txBody>
      </p:sp>
    </p:spTree>
    <p:extLst>
      <p:ext uri="{BB962C8B-B14F-4D97-AF65-F5344CB8AC3E}">
        <p14:creationId xmlns:p14="http://schemas.microsoft.com/office/powerpoint/2010/main" val="1196252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6308374-A2ED-4C20-A115-F7C6FCFE26B2}" type="slidenum">
              <a:rPr lang="en-US" altLang="en-US"/>
              <a:pPr/>
              <a:t>‹#›</a:t>
            </a:fld>
            <a:endParaRPr lang="en-US" altLang="en-US"/>
          </a:p>
        </p:txBody>
      </p:sp>
    </p:spTree>
    <p:extLst>
      <p:ext uri="{BB962C8B-B14F-4D97-AF65-F5344CB8AC3E}">
        <p14:creationId xmlns:p14="http://schemas.microsoft.com/office/powerpoint/2010/main" val="393109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551ED6E-D154-4684-ABFC-C10A520D25A4}" type="slidenum">
              <a:rPr lang="en-US" altLang="en-US"/>
              <a:pPr/>
              <a:t>‹#›</a:t>
            </a:fld>
            <a:endParaRPr lang="en-US" altLang="en-US"/>
          </a:p>
        </p:txBody>
      </p:sp>
    </p:spTree>
    <p:extLst>
      <p:ext uri="{BB962C8B-B14F-4D97-AF65-F5344CB8AC3E}">
        <p14:creationId xmlns:p14="http://schemas.microsoft.com/office/powerpoint/2010/main" val="268841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D38BC88-D5CB-47F9-B3D9-F0DB57D95FA7}" type="slidenum">
              <a:rPr lang="en-US" altLang="en-US"/>
              <a:pPr/>
              <a:t>‹#›</a:t>
            </a:fld>
            <a:endParaRPr lang="en-US" altLang="en-US"/>
          </a:p>
        </p:txBody>
      </p:sp>
    </p:spTree>
    <p:extLst>
      <p:ext uri="{BB962C8B-B14F-4D97-AF65-F5344CB8AC3E}">
        <p14:creationId xmlns:p14="http://schemas.microsoft.com/office/powerpoint/2010/main" val="57057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507E8BC-6C11-4A9C-B02A-616428621FF5}" type="slidenum">
              <a:rPr lang="en-US" altLang="en-US"/>
              <a:pPr/>
              <a:t>‹#›</a:t>
            </a:fld>
            <a:endParaRPr lang="en-US" altLang="en-US"/>
          </a:p>
        </p:txBody>
      </p:sp>
    </p:spTree>
    <p:extLst>
      <p:ext uri="{BB962C8B-B14F-4D97-AF65-F5344CB8AC3E}">
        <p14:creationId xmlns:p14="http://schemas.microsoft.com/office/powerpoint/2010/main" val="109590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F4D8B26-0B26-49DA-8896-E1E8F3D48807}" type="slidenum">
              <a:rPr lang="en-US" altLang="en-US"/>
              <a:pPr/>
              <a:t>‹#›</a:t>
            </a:fld>
            <a:endParaRPr lang="en-US" altLang="en-US"/>
          </a:p>
        </p:txBody>
      </p:sp>
    </p:spTree>
    <p:extLst>
      <p:ext uri="{BB962C8B-B14F-4D97-AF65-F5344CB8AC3E}">
        <p14:creationId xmlns:p14="http://schemas.microsoft.com/office/powerpoint/2010/main" val="320820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8267DB0-2468-4046-987F-5C50626C6CF2}" type="slidenum">
              <a:rPr lang="en-US" altLang="en-US"/>
              <a:pPr/>
              <a:t>‹#›</a:t>
            </a:fld>
            <a:endParaRPr lang="en-US" altLang="en-US"/>
          </a:p>
        </p:txBody>
      </p:sp>
    </p:spTree>
    <p:extLst>
      <p:ext uri="{BB962C8B-B14F-4D97-AF65-F5344CB8AC3E}">
        <p14:creationId xmlns:p14="http://schemas.microsoft.com/office/powerpoint/2010/main" val="156997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C60535-7C9F-4D77-A975-2F75F3BFC71C}" type="slidenum">
              <a:rPr lang="en-US" altLang="en-US"/>
              <a:pPr/>
              <a:t>‹#›</a:t>
            </a:fld>
            <a:endParaRPr lang="en-US" altLang="en-US"/>
          </a:p>
        </p:txBody>
      </p:sp>
    </p:spTree>
    <p:extLst>
      <p:ext uri="{BB962C8B-B14F-4D97-AF65-F5344CB8AC3E}">
        <p14:creationId xmlns:p14="http://schemas.microsoft.com/office/powerpoint/2010/main" val="685150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4EFA479-0211-451B-97FD-A9C31B9A1FBA}" type="slidenum">
              <a:rPr lang="en-US" altLang="en-US"/>
              <a:pPr/>
              <a:t>‹#›</a:t>
            </a:fld>
            <a:endParaRPr lang="en-US" altLang="en-US"/>
          </a:p>
        </p:txBody>
      </p:sp>
    </p:spTree>
    <p:extLst>
      <p:ext uri="{BB962C8B-B14F-4D97-AF65-F5344CB8AC3E}">
        <p14:creationId xmlns:p14="http://schemas.microsoft.com/office/powerpoint/2010/main" val="184612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4420E3C-F7FE-42C8-9883-1C37602FEB66}" type="slidenum">
              <a:rPr lang="en-US" altLang="en-US"/>
              <a:pPr/>
              <a:t>‹#›</a:t>
            </a:fld>
            <a:endParaRPr lang="en-US" altLang="en-US"/>
          </a:p>
        </p:txBody>
      </p:sp>
    </p:spTree>
    <p:extLst>
      <p:ext uri="{BB962C8B-B14F-4D97-AF65-F5344CB8AC3E}">
        <p14:creationId xmlns:p14="http://schemas.microsoft.com/office/powerpoint/2010/main" val="1743510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9D4F0EF-799E-44DA-A6AC-0438E3EB09AF}" type="slidenum">
              <a:rPr lang="en-US" altLang="en-US"/>
              <a:pPr/>
              <a:t>‹#›</a:t>
            </a:fld>
            <a:endParaRPr lang="en-US" altLang="en-US"/>
          </a:p>
        </p:txBody>
      </p:sp>
    </p:spTree>
    <p:extLst>
      <p:ext uri="{BB962C8B-B14F-4D97-AF65-F5344CB8AC3E}">
        <p14:creationId xmlns:p14="http://schemas.microsoft.com/office/powerpoint/2010/main" val="1672310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smtClean="0">
                <a:latin typeface="Arial" charset="0"/>
                <a:ea typeface="ＭＳ Ｐゴシック" pitchFamily="22" charset="-128"/>
              </a:defRPr>
            </a:lvl1pPr>
          </a:lstStyle>
          <a:p>
            <a:pPr>
              <a:defRPr/>
            </a:pPr>
            <a:endParaRPr 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Arial" charset="0"/>
                <a:ea typeface="ＭＳ Ｐゴシック" pitchFamily="22" charset="-128"/>
              </a:defRPr>
            </a:lvl1pPr>
          </a:lstStyle>
          <a:p>
            <a:pPr>
              <a:defRPr/>
            </a:pPr>
            <a:endParaRPr lang="en-US"/>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fld id="{FC83A90F-3837-40B6-865C-EBF78D6C4021}" type="slidenum">
              <a:rPr lang="en-US" altLang="en-US"/>
              <a:pPr/>
              <a:t>‹#›</a:t>
            </a:fld>
            <a:endParaRPr lang="en-US" altLang="en-US"/>
          </a:p>
        </p:txBody>
      </p:sp>
      <p:pic>
        <p:nvPicPr>
          <p:cNvPr id="1031" name="Picture 7" descr="topba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bottomba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5588000"/>
            <a:ext cx="9144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22" charset="-128"/>
        </a:defRPr>
      </a:lvl2pPr>
      <a:lvl3pPr algn="ctr" rtl="0" eaLnBrk="0" fontAlgn="base" hangingPunct="0">
        <a:spcBef>
          <a:spcPct val="0"/>
        </a:spcBef>
        <a:spcAft>
          <a:spcPct val="0"/>
        </a:spcAft>
        <a:defRPr sz="4400">
          <a:solidFill>
            <a:schemeClr val="tx2"/>
          </a:solidFill>
          <a:latin typeface="Arial" charset="0"/>
          <a:ea typeface="ＭＳ Ｐゴシック" pitchFamily="22" charset="-128"/>
        </a:defRPr>
      </a:lvl3pPr>
      <a:lvl4pPr algn="ctr" rtl="0" eaLnBrk="0" fontAlgn="base" hangingPunct="0">
        <a:spcBef>
          <a:spcPct val="0"/>
        </a:spcBef>
        <a:spcAft>
          <a:spcPct val="0"/>
        </a:spcAft>
        <a:defRPr sz="4400">
          <a:solidFill>
            <a:schemeClr val="tx2"/>
          </a:solidFill>
          <a:latin typeface="Arial" charset="0"/>
          <a:ea typeface="ＭＳ Ｐゴシック" pitchFamily="22" charset="-128"/>
        </a:defRPr>
      </a:lvl4pPr>
      <a:lvl5pPr algn="ctr" rtl="0" eaLnBrk="0" fontAlgn="base" hangingPunct="0">
        <a:spcBef>
          <a:spcPct val="0"/>
        </a:spcBef>
        <a:spcAft>
          <a:spcPct val="0"/>
        </a:spcAft>
        <a:defRPr sz="4400">
          <a:solidFill>
            <a:schemeClr val="tx2"/>
          </a:solidFill>
          <a:latin typeface="Arial" charset="0"/>
          <a:ea typeface="ＭＳ Ｐゴシック" pitchFamily="22" charset="-128"/>
        </a:defRPr>
      </a:lvl5pPr>
      <a:lvl6pPr marL="457200" algn="ctr" rtl="0" fontAlgn="base">
        <a:spcBef>
          <a:spcPct val="0"/>
        </a:spcBef>
        <a:spcAft>
          <a:spcPct val="0"/>
        </a:spcAft>
        <a:defRPr sz="4400">
          <a:solidFill>
            <a:schemeClr val="tx2"/>
          </a:solidFill>
          <a:latin typeface="Arial" charset="0"/>
          <a:ea typeface="ＭＳ Ｐゴシック" pitchFamily="22" charset="-128"/>
        </a:defRPr>
      </a:lvl6pPr>
      <a:lvl7pPr marL="914400" algn="ctr" rtl="0" fontAlgn="base">
        <a:spcBef>
          <a:spcPct val="0"/>
        </a:spcBef>
        <a:spcAft>
          <a:spcPct val="0"/>
        </a:spcAft>
        <a:defRPr sz="4400">
          <a:solidFill>
            <a:schemeClr val="tx2"/>
          </a:solidFill>
          <a:latin typeface="Arial" charset="0"/>
          <a:ea typeface="ＭＳ Ｐゴシック" pitchFamily="22" charset="-128"/>
        </a:defRPr>
      </a:lvl7pPr>
      <a:lvl8pPr marL="1371600" algn="ctr" rtl="0" fontAlgn="base">
        <a:spcBef>
          <a:spcPct val="0"/>
        </a:spcBef>
        <a:spcAft>
          <a:spcPct val="0"/>
        </a:spcAft>
        <a:defRPr sz="4400">
          <a:solidFill>
            <a:schemeClr val="tx2"/>
          </a:solidFill>
          <a:latin typeface="Arial" charset="0"/>
          <a:ea typeface="ＭＳ Ｐゴシック" pitchFamily="22" charset="-128"/>
        </a:defRPr>
      </a:lvl8pPr>
      <a:lvl9pPr marL="1828800" algn="ctr" rtl="0" fontAlgn="base">
        <a:spcBef>
          <a:spcPct val="0"/>
        </a:spcBef>
        <a:spcAft>
          <a:spcPct val="0"/>
        </a:spcAft>
        <a:defRPr sz="4400">
          <a:solidFill>
            <a:schemeClr val="tx2"/>
          </a:solidFill>
          <a:latin typeface="Arial" charset="0"/>
          <a:ea typeface="ＭＳ Ｐゴシック" pitchFamily="2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2130425"/>
            <a:ext cx="8137525" cy="1470025"/>
          </a:xfrm>
        </p:spPr>
        <p:txBody>
          <a:bodyPr/>
          <a:lstStyle/>
          <a:p>
            <a:pPr eaLnBrk="1" hangingPunct="1"/>
            <a:r>
              <a:rPr lang="en-US" altLang="en-US" sz="3600" b="1" dirty="0"/>
              <a:t>HEC</a:t>
            </a:r>
            <a:br>
              <a:rPr lang="en-US" altLang="en-US" sz="3600" b="1" dirty="0"/>
            </a:br>
            <a:r>
              <a:rPr lang="en-US" altLang="en-US" sz="3600" b="1" dirty="0"/>
              <a:t> Blackburn with Darwen HWBB Priorities</a:t>
            </a:r>
          </a:p>
        </p:txBody>
      </p:sp>
      <p:sp>
        <p:nvSpPr>
          <p:cNvPr id="2051" name="Rectangle 3"/>
          <p:cNvSpPr>
            <a:spLocks noGrp="1" noChangeArrowheads="1"/>
          </p:cNvSpPr>
          <p:nvPr>
            <p:ph type="subTitle" idx="1"/>
          </p:nvPr>
        </p:nvSpPr>
        <p:spPr>
          <a:xfrm>
            <a:off x="1259632" y="4005064"/>
            <a:ext cx="6400800" cy="1752600"/>
          </a:xfrm>
        </p:spPr>
        <p:txBody>
          <a:bodyPr/>
          <a:lstStyle/>
          <a:p>
            <a:pPr algn="l" eaLnBrk="1" hangingPunct="1"/>
            <a:r>
              <a:rPr lang="en-US" altLang="en-US" sz="2000" dirty="0"/>
              <a:t>Prof. Dominic Harrison, Director of Public Health</a:t>
            </a:r>
          </a:p>
          <a:p>
            <a:pPr algn="l" eaLnBrk="1" hangingPunct="1"/>
            <a:r>
              <a:rPr lang="en-US" altLang="en-US" sz="2000" dirty="0"/>
              <a:t>Lancashire and </a:t>
            </a:r>
            <a:r>
              <a:rPr lang="en-US" altLang="en-US" sz="2000" dirty="0" err="1"/>
              <a:t>Cumbria</a:t>
            </a:r>
            <a:r>
              <a:rPr lang="en-US" altLang="en-US" sz="2000" dirty="0"/>
              <a:t> Panel 2</a:t>
            </a:r>
          </a:p>
          <a:p>
            <a:pPr algn="l" eaLnBrk="1" hangingPunct="1"/>
            <a:r>
              <a:rPr lang="en-US" altLang="en-US" sz="2000" dirty="0"/>
              <a:t>Health Equalities Commission</a:t>
            </a:r>
          </a:p>
          <a:p>
            <a:pPr algn="l" eaLnBrk="1" hangingPunct="1"/>
            <a:r>
              <a:rPr lang="en-US" altLang="en-US" sz="2000" dirty="0"/>
              <a:t>29 November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0965"/>
            <a:ext cx="9088654" cy="4319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0"/>
            <a:ext cx="9144000" cy="12109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defRPr/>
            </a:pPr>
            <a:r>
              <a:rPr lang="en-GB" sz="1800" b="1" dirty="0">
                <a:solidFill>
                  <a:srgbClr val="FFFF00"/>
                </a:solidFill>
                <a:latin typeface="Calibri"/>
              </a:rPr>
              <a:t>Priority 5 Extend Community &amp; Neighbourhood  Health Capacity </a:t>
            </a:r>
          </a:p>
          <a:p>
            <a:pPr defTabSz="685800" eaLnBrk="1" fontAlgn="auto" hangingPunct="1">
              <a:spcBef>
                <a:spcPts val="0"/>
              </a:spcBef>
              <a:spcAft>
                <a:spcPts val="0"/>
              </a:spcAft>
              <a:defRPr/>
            </a:pPr>
            <a:r>
              <a:rPr lang="en-GB" sz="1800" b="1" dirty="0">
                <a:solidFill>
                  <a:schemeClr val="bg2">
                    <a:lumMod val="90000"/>
                  </a:schemeClr>
                </a:solidFill>
                <a:latin typeface="Calibri"/>
              </a:rPr>
              <a:t>Developing a neighbourhood based community support system working with PCNs  </a:t>
            </a:r>
          </a:p>
        </p:txBody>
      </p:sp>
    </p:spTree>
    <p:extLst>
      <p:ext uri="{BB962C8B-B14F-4D97-AF65-F5344CB8AC3E}">
        <p14:creationId xmlns:p14="http://schemas.microsoft.com/office/powerpoint/2010/main" val="205677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772816"/>
            <a:ext cx="7772400" cy="2304256"/>
          </a:xfrm>
        </p:spPr>
        <p:txBody>
          <a:bodyPr/>
          <a:lstStyle/>
          <a:p>
            <a:r>
              <a:rPr lang="en-GB" dirty="0"/>
              <a:t>Agreed Priority Actions</a:t>
            </a:r>
            <a:br>
              <a:rPr lang="en-GB" dirty="0"/>
            </a:br>
            <a:r>
              <a:rPr lang="en-GB" dirty="0"/>
              <a:t>New ‘Systems and Capacities’ </a:t>
            </a:r>
            <a:r>
              <a:rPr lang="en-GB" sz="3600" dirty="0"/>
              <a:t>(not just more programmes)</a:t>
            </a:r>
            <a:br>
              <a:rPr lang="en-GB" sz="3600" dirty="0"/>
            </a:br>
            <a:r>
              <a:rPr lang="en-GB" sz="2000" dirty="0"/>
              <a:t>(but those too!)</a:t>
            </a:r>
          </a:p>
        </p:txBody>
      </p:sp>
    </p:spTree>
    <p:extLst>
      <p:ext uri="{BB962C8B-B14F-4D97-AF65-F5344CB8AC3E}">
        <p14:creationId xmlns:p14="http://schemas.microsoft.com/office/powerpoint/2010/main" val="2955375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992" y="332657"/>
            <a:ext cx="4644008" cy="1792610"/>
          </a:xfrm>
          <a:solidFill>
            <a:schemeClr val="accent6">
              <a:lumMod val="75000"/>
            </a:schemeClr>
          </a:solidFill>
        </p:spPr>
        <p:txBody>
          <a:bodyPr>
            <a:normAutofit fontScale="90000"/>
          </a:bodyPr>
          <a:lstStyle/>
          <a:p>
            <a:r>
              <a:rPr lang="en-GB" sz="1650" b="1" dirty="0">
                <a:solidFill>
                  <a:schemeClr val="bg1"/>
                </a:solidFill>
              </a:rPr>
              <a:t>Building Back Fairer &amp;</a:t>
            </a:r>
            <a:br>
              <a:rPr lang="en-GB" sz="1650" b="1" dirty="0">
                <a:solidFill>
                  <a:schemeClr val="bg1"/>
                </a:solidFill>
              </a:rPr>
            </a:br>
            <a:r>
              <a:rPr lang="en-GB" sz="2400" b="1" dirty="0">
                <a:solidFill>
                  <a:schemeClr val="bg1"/>
                </a:solidFill>
              </a:rPr>
              <a:t>Make the NHS Sustainable</a:t>
            </a:r>
            <a:br>
              <a:rPr lang="en-GB" sz="2400" b="1" dirty="0">
                <a:solidFill>
                  <a:schemeClr val="bg1"/>
                </a:solidFill>
              </a:rPr>
            </a:br>
            <a:r>
              <a:rPr lang="en-GB" sz="2400" b="1" dirty="0">
                <a:solidFill>
                  <a:srgbClr val="FFFF00"/>
                </a:solidFill>
              </a:rPr>
              <a:t>Moving from ‘Detect and Manage’ to ‘Predict and Prevent’</a:t>
            </a:r>
            <a:endParaRPr lang="en-GB" sz="6000" b="1" dirty="0">
              <a:solidFill>
                <a:srgbClr val="FFFF00"/>
              </a:solidFill>
            </a:endParaRPr>
          </a:p>
        </p:txBody>
      </p:sp>
      <p:sp>
        <p:nvSpPr>
          <p:cNvPr id="3" name="Rectangle 2"/>
          <p:cNvSpPr/>
          <p:nvPr/>
        </p:nvSpPr>
        <p:spPr>
          <a:xfrm>
            <a:off x="4572000" y="2125266"/>
            <a:ext cx="2425566" cy="38461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defRPr/>
            </a:pPr>
            <a:r>
              <a:rPr lang="en-GB" sz="1800" b="1" dirty="0">
                <a:solidFill>
                  <a:prstClr val="white"/>
                </a:solidFill>
                <a:latin typeface="Calibri" panose="020F0502020204030204"/>
              </a:rPr>
              <a:t>“Preventable ill-health accounts for an estimated 50% of all GP appointments, 64% of </a:t>
            </a:r>
          </a:p>
          <a:p>
            <a:pPr defTabSz="685800" eaLnBrk="1" fontAlgn="auto" hangingPunct="1">
              <a:spcBef>
                <a:spcPts val="0"/>
              </a:spcBef>
              <a:spcAft>
                <a:spcPts val="0"/>
              </a:spcAft>
              <a:defRPr/>
            </a:pPr>
            <a:r>
              <a:rPr lang="en-GB" sz="1800" b="1" dirty="0">
                <a:solidFill>
                  <a:prstClr val="white"/>
                </a:solidFill>
                <a:latin typeface="Calibri" panose="020F0502020204030204"/>
              </a:rPr>
              <a:t>outpatient appointments and 70% of all inpatient bed days.”</a:t>
            </a:r>
          </a:p>
        </p:txBody>
      </p:sp>
      <p:pic>
        <p:nvPicPr>
          <p:cNvPr id="4" name="Picture 3"/>
          <p:cNvPicPr/>
          <p:nvPr/>
        </p:nvPicPr>
        <p:blipFill rotWithShape="1">
          <a:blip r:embed="rId2"/>
          <a:srcRect l="33621" t="15543" r="34819" b="174"/>
          <a:stretch/>
        </p:blipFill>
        <p:spPr bwMode="auto">
          <a:xfrm>
            <a:off x="7074569" y="2125266"/>
            <a:ext cx="1992429" cy="3846157"/>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3"/>
          <a:stretch>
            <a:fillRect/>
          </a:stretch>
        </p:blipFill>
        <p:spPr>
          <a:xfrm>
            <a:off x="10828" y="857251"/>
            <a:ext cx="4561172" cy="5143500"/>
          </a:xfrm>
          <a:prstGeom prst="rect">
            <a:avLst/>
          </a:prstGeom>
        </p:spPr>
      </p:pic>
    </p:spTree>
    <p:extLst>
      <p:ext uri="{BB962C8B-B14F-4D97-AF65-F5344CB8AC3E}">
        <p14:creationId xmlns:p14="http://schemas.microsoft.com/office/powerpoint/2010/main" val="4133230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1340768"/>
            <a:ext cx="4356484" cy="4824536"/>
          </a:xfrm>
        </p:spPr>
        <p:txBody>
          <a:bodyPr/>
          <a:lstStyle/>
          <a:p>
            <a:pPr marL="0" indent="0">
              <a:buNone/>
            </a:pPr>
            <a:r>
              <a:rPr lang="en-GB" dirty="0"/>
              <a:t>Governance </a:t>
            </a:r>
            <a:r>
              <a:rPr lang="en-GB" b="1" dirty="0"/>
              <a:t>of</a:t>
            </a:r>
            <a:r>
              <a:rPr lang="en-GB" dirty="0"/>
              <a:t> Health </a:t>
            </a:r>
            <a:r>
              <a:rPr lang="en-GB" sz="2000" dirty="0"/>
              <a:t>(actions by and directed towards the NHS health care system; namely, its policy, expenditure and decision-making)</a:t>
            </a:r>
            <a:endParaRPr lang="en-GB" dirty="0"/>
          </a:p>
          <a:p>
            <a:pPr marL="0" indent="0">
              <a:buNone/>
            </a:pPr>
            <a:r>
              <a:rPr lang="en-GB" dirty="0"/>
              <a:t>Governance </a:t>
            </a:r>
            <a:r>
              <a:rPr lang="en-GB" b="1" dirty="0"/>
              <a:t>for </a:t>
            </a:r>
            <a:r>
              <a:rPr lang="en-GB" dirty="0"/>
              <a:t>Health </a:t>
            </a:r>
            <a:r>
              <a:rPr lang="en-GB" sz="1800" dirty="0"/>
              <a:t>(governance of health outcomes (both intended and unintended) relating to policy, expenditure and decision-making across the whole of government and society (that is, in the non-health sphere as well as in the health sector). </a:t>
            </a:r>
          </a:p>
          <a:p>
            <a:endParaRPr lang="en-GB" dirty="0"/>
          </a:p>
          <a:p>
            <a:endParaRPr lang="en-GB" b="1" dirty="0"/>
          </a:p>
          <a:p>
            <a:endParaRPr lang="en-GB" dirty="0"/>
          </a:p>
          <a:p>
            <a:endParaRPr lang="en-GB" dirty="0"/>
          </a:p>
        </p:txBody>
      </p:sp>
      <p:sp>
        <p:nvSpPr>
          <p:cNvPr id="2" name="Rectangle 1"/>
          <p:cNvSpPr/>
          <p:nvPr/>
        </p:nvSpPr>
        <p:spPr bwMode="auto">
          <a:xfrm>
            <a:off x="0" y="332656"/>
            <a:ext cx="9144000" cy="864096"/>
          </a:xfrm>
          <a:prstGeom prst="rect">
            <a:avLst/>
          </a:prstGeom>
          <a:solidFill>
            <a:srgbClr val="00206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800" b="1" dirty="0">
                <a:solidFill>
                  <a:schemeClr val="bg1"/>
                </a:solidFill>
                <a:latin typeface="Arial" charset="0"/>
                <a:ea typeface="ＭＳ Ｐゴシック" pitchFamily="22" charset="-128"/>
              </a:rPr>
              <a:t>Modernise Governance Models</a:t>
            </a:r>
          </a:p>
          <a:p>
            <a:pPr marL="0" marR="0" indent="0" algn="ctr" defTabSz="914400" rtl="0" eaLnBrk="0" fontAlgn="base" latinLnBrk="0" hangingPunct="0">
              <a:lnSpc>
                <a:spcPct val="100000"/>
              </a:lnSpc>
              <a:spcBef>
                <a:spcPct val="0"/>
              </a:spcBef>
              <a:spcAft>
                <a:spcPct val="0"/>
              </a:spcAft>
              <a:buClrTx/>
              <a:buSzTx/>
              <a:buFontTx/>
              <a:buNone/>
              <a:tabLst/>
            </a:pPr>
            <a:r>
              <a:rPr lang="en-GB" sz="2800" b="1" dirty="0">
                <a:solidFill>
                  <a:schemeClr val="bg1"/>
                </a:solidFill>
                <a:latin typeface="Arial" charset="0"/>
                <a:ea typeface="ＭＳ Ｐゴシック" pitchFamily="22" charset="-128"/>
              </a:rPr>
              <a:t> Move to ’Smart Governance’. </a:t>
            </a:r>
            <a:endParaRPr kumimoji="0" lang="en-GB" sz="2800" b="1" i="0" u="none" strike="noStrike" cap="none" normalizeH="0" baseline="0" dirty="0">
              <a:ln>
                <a:noFill/>
              </a:ln>
              <a:solidFill>
                <a:schemeClr val="bg1"/>
              </a:solidFill>
              <a:effectLst/>
              <a:latin typeface="Arial" charset="0"/>
              <a:ea typeface="ＭＳ Ｐゴシック" pitchFamily="22" charset="-128"/>
            </a:endParaRPr>
          </a:p>
        </p:txBody>
      </p:sp>
      <p:sp>
        <p:nvSpPr>
          <p:cNvPr id="4" name="Content Placeholder 4"/>
          <p:cNvSpPr txBox="1">
            <a:spLocks/>
          </p:cNvSpPr>
          <p:nvPr/>
        </p:nvSpPr>
        <p:spPr>
          <a:xfrm>
            <a:off x="4644008" y="1340768"/>
            <a:ext cx="4392488" cy="4836195"/>
          </a:xfrm>
          <a:prstGeom prst="rect">
            <a:avLst/>
          </a:prstGeom>
          <a:solidFill>
            <a:srgbClr val="00B0F0"/>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Characteristics of ‘Smart Governance’: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1. governing through collaboration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 governing through citizen engagement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 governing through a mix of regulation and persuasion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 governing through independent agencies and expert bodies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5. governing through adaptive policies, resilient structures and foresight.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“Smart governance for health” therefore embodies a combination of these characteristics. in the strategic approach to addressing health challenges, including reducing inequities in health as whole-of-government and whole-of-society approaches.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100" b="0" i="1" u="none" strike="noStrike" kern="1200" cap="none" spc="0" normalizeH="0" baseline="0" noProof="0" dirty="0" err="1">
                <a:ln>
                  <a:noFill/>
                </a:ln>
                <a:solidFill>
                  <a:sysClr val="windowText" lastClr="000000"/>
                </a:solidFill>
                <a:effectLst/>
                <a:uLnTx/>
                <a:uFillTx/>
                <a:latin typeface="Calibri" panose="020F0502020204030204"/>
                <a:ea typeface="+mn-ea"/>
                <a:cs typeface="+mn-cs"/>
              </a:rPr>
              <a:t>Kickbusch</a:t>
            </a:r>
            <a:r>
              <a:rPr kumimoji="0" lang="en-GB" sz="2100" b="0" i="1" u="none" strike="noStrike" kern="1200" cap="none" spc="0" normalizeH="0" baseline="0" noProof="0" dirty="0">
                <a:ln>
                  <a:noFill/>
                </a:ln>
                <a:solidFill>
                  <a:sysClr val="windowText" lastClr="000000"/>
                </a:solidFill>
                <a:effectLst/>
                <a:uLnTx/>
                <a:uFillTx/>
                <a:latin typeface="Calibri" panose="020F0502020204030204"/>
                <a:ea typeface="+mn-ea"/>
                <a:cs typeface="+mn-cs"/>
              </a:rPr>
              <a:t> et 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827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Reinforce local/regional capacity</a:t>
            </a:r>
          </a:p>
        </p:txBody>
      </p:sp>
      <p:sp>
        <p:nvSpPr>
          <p:cNvPr id="3" name="Content Placeholder 2"/>
          <p:cNvSpPr>
            <a:spLocks noGrp="1"/>
          </p:cNvSpPr>
          <p:nvPr>
            <p:ph idx="1"/>
          </p:nvPr>
        </p:nvSpPr>
        <p:spPr/>
        <p:txBody>
          <a:bodyPr/>
          <a:lstStyle/>
          <a:p>
            <a:r>
              <a:rPr lang="en-GB" dirty="0"/>
              <a:t>Ensure local authorities have the power to modify local determinants of health</a:t>
            </a:r>
          </a:p>
          <a:p>
            <a:endParaRPr lang="en-GB" dirty="0"/>
          </a:p>
          <a:p>
            <a:r>
              <a:rPr lang="en-GB" dirty="0"/>
              <a:t>Use local assets to promote well-paid work and sustainable economic growth</a:t>
            </a:r>
          </a:p>
        </p:txBody>
      </p:sp>
    </p:spTree>
    <p:extLst>
      <p:ext uri="{BB962C8B-B14F-4D97-AF65-F5344CB8AC3E}">
        <p14:creationId xmlns:p14="http://schemas.microsoft.com/office/powerpoint/2010/main" val="648799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Establish robust health equity delivery mechanisms</a:t>
            </a:r>
          </a:p>
        </p:txBody>
      </p:sp>
      <p:sp>
        <p:nvSpPr>
          <p:cNvPr id="3" name="Content Placeholder 2"/>
          <p:cNvSpPr>
            <a:spLocks noGrp="1"/>
          </p:cNvSpPr>
          <p:nvPr>
            <p:ph idx="1"/>
          </p:nvPr>
        </p:nvSpPr>
        <p:spPr>
          <a:xfrm>
            <a:off x="685800" y="1981200"/>
            <a:ext cx="8458200" cy="4114800"/>
          </a:xfrm>
        </p:spPr>
        <p:txBody>
          <a:bodyPr/>
          <a:lstStyle/>
          <a:p>
            <a:r>
              <a:rPr lang="en-GB" dirty="0"/>
              <a:t>Strong leadership</a:t>
            </a:r>
          </a:p>
          <a:p>
            <a:r>
              <a:rPr lang="en-GB" dirty="0"/>
              <a:t>Define the right levers and incentives</a:t>
            </a:r>
          </a:p>
          <a:p>
            <a:r>
              <a:rPr lang="en-GB" dirty="0"/>
              <a:t>Embed capabilities within communities</a:t>
            </a:r>
          </a:p>
          <a:p>
            <a:r>
              <a:rPr lang="en-GB" dirty="0"/>
              <a:t>Implement performance management systems</a:t>
            </a:r>
          </a:p>
          <a:p>
            <a:r>
              <a:rPr lang="en-GB" dirty="0"/>
              <a:t>Ensure regular and continuous feedback and evaluation</a:t>
            </a:r>
          </a:p>
          <a:p>
            <a:endParaRPr lang="en-GB" dirty="0"/>
          </a:p>
          <a:p>
            <a:pPr marL="0" indent="0">
              <a:buNone/>
            </a:pPr>
            <a:endParaRPr lang="en-GB" dirty="0"/>
          </a:p>
        </p:txBody>
      </p:sp>
    </p:spTree>
    <p:extLst>
      <p:ext uri="{BB962C8B-B14F-4D97-AF65-F5344CB8AC3E}">
        <p14:creationId xmlns:p14="http://schemas.microsoft.com/office/powerpoint/2010/main" val="1519186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4616" t="15364" r="37514" b="30722"/>
          <a:stretch/>
        </p:blipFill>
        <p:spPr bwMode="auto">
          <a:xfrm>
            <a:off x="179512" y="980728"/>
            <a:ext cx="8856984" cy="507416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0" y="44624"/>
            <a:ext cx="9144000" cy="93610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Are our health equity delivery mechanisms fit for purpose ?</a:t>
            </a:r>
          </a:p>
        </p:txBody>
      </p:sp>
    </p:spTree>
    <p:extLst>
      <p:ext uri="{BB962C8B-B14F-4D97-AF65-F5344CB8AC3E}">
        <p14:creationId xmlns:p14="http://schemas.microsoft.com/office/powerpoint/2010/main" val="1730756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3601" t="16439" r="36381" b="9717"/>
          <a:stretch/>
        </p:blipFill>
        <p:spPr bwMode="auto">
          <a:xfrm>
            <a:off x="107504" y="980729"/>
            <a:ext cx="9036495" cy="468052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0" y="1"/>
            <a:ext cx="9144000" cy="105273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defRPr/>
            </a:pPr>
            <a:r>
              <a:rPr lang="en-GB" sz="2100" b="1" dirty="0">
                <a:solidFill>
                  <a:prstClr val="white"/>
                </a:solidFill>
                <a:latin typeface="Calibri" panose="020F0502020204030204"/>
              </a:rPr>
              <a:t>An effective health equity delivery system – systems characteristics</a:t>
            </a:r>
          </a:p>
        </p:txBody>
      </p:sp>
    </p:spTree>
    <p:extLst>
      <p:ext uri="{BB962C8B-B14F-4D97-AF65-F5344CB8AC3E}">
        <p14:creationId xmlns:p14="http://schemas.microsoft.com/office/powerpoint/2010/main" val="2141135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2"/>
          <p:cNvSpPr txBox="1">
            <a:spLocks/>
          </p:cNvSpPr>
          <p:nvPr/>
        </p:nvSpPr>
        <p:spPr bwMode="auto">
          <a:xfrm>
            <a:off x="0" y="5054203"/>
            <a:ext cx="9074726"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450" tIns="0" rIns="171450" bIns="0"/>
          <a:lstStyle>
            <a:lvl1pPr>
              <a:spcBef>
                <a:spcPct val="20000"/>
              </a:spcBef>
              <a:buFont typeface="Arial" charset="0"/>
              <a:buChar char="•"/>
              <a:defRPr sz="3200">
                <a:solidFill>
                  <a:schemeClr val="tx1"/>
                </a:solidFill>
                <a:latin typeface="Arial" charset="0"/>
                <a:ea typeface="ＭＳ Ｐゴシック" pitchFamily="34" charset="-128"/>
              </a:defRPr>
            </a:lvl1pPr>
            <a:lvl2pPr marL="742950" indent="-285750">
              <a:spcBef>
                <a:spcPct val="20000"/>
              </a:spcBef>
              <a:buFont typeface="Arial" charset="0"/>
              <a:buChar char="–"/>
              <a:defRPr sz="2800">
                <a:solidFill>
                  <a:schemeClr val="tx1"/>
                </a:solidFill>
                <a:latin typeface="Arial" charset="0"/>
                <a:ea typeface="ＭＳ Ｐゴシック" pitchFamily="34" charset="-128"/>
              </a:defRPr>
            </a:lvl2pPr>
            <a:lvl3pPr marL="1143000" indent="-228600">
              <a:spcBef>
                <a:spcPct val="20000"/>
              </a:spcBef>
              <a:buFont typeface="Arial" charset="0"/>
              <a:buChar char="•"/>
              <a:defRPr sz="2400">
                <a:solidFill>
                  <a:schemeClr val="tx1"/>
                </a:solidFill>
                <a:latin typeface="Arial" charset="0"/>
                <a:ea typeface="ＭＳ Ｐゴシック" pitchFamily="34" charset="-128"/>
              </a:defRPr>
            </a:lvl3pPr>
            <a:lvl4pPr marL="1600200" indent="-228600">
              <a:spcBef>
                <a:spcPct val="20000"/>
              </a:spcBef>
              <a:buFont typeface="Arial" charset="0"/>
              <a:buChar char="–"/>
              <a:defRPr sz="2000">
                <a:solidFill>
                  <a:schemeClr val="tx1"/>
                </a:solidFill>
                <a:latin typeface="Arial" charset="0"/>
                <a:ea typeface="ＭＳ Ｐゴシック" pitchFamily="34" charset="-128"/>
              </a:defRPr>
            </a:lvl4pPr>
            <a:lvl5pPr marL="2057400" indent="-228600">
              <a:spcBef>
                <a:spcPct val="20000"/>
              </a:spcBef>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9pPr>
          </a:lstStyle>
          <a:p>
            <a:pPr fontAlgn="base">
              <a:spcBef>
                <a:spcPct val="0"/>
              </a:spcBef>
              <a:spcAft>
                <a:spcPct val="0"/>
              </a:spcAft>
              <a:buNone/>
            </a:pPr>
            <a:r>
              <a:rPr lang="en-US" altLang="en-US" sz="1050" dirty="0">
                <a:solidFill>
                  <a:srgbClr val="000000"/>
                </a:solidFill>
              </a:rPr>
              <a:t>From: The depths of the cuts: the uneven geography of local government austerity</a:t>
            </a:r>
          </a:p>
          <a:p>
            <a:pPr fontAlgn="base">
              <a:spcBef>
                <a:spcPct val="0"/>
              </a:spcBef>
              <a:spcAft>
                <a:spcPct val="0"/>
              </a:spcAft>
              <a:buNone/>
            </a:pPr>
            <a:r>
              <a:rPr lang="en-US" altLang="en-US" sz="900" dirty="0">
                <a:solidFill>
                  <a:srgbClr val="000000"/>
                </a:solidFill>
              </a:rPr>
              <a:t>Cambridge J Regions Econ Soc. Published online  October 09, 2018. doi:10.1093/</a:t>
            </a:r>
            <a:r>
              <a:rPr lang="en-US" altLang="en-US" sz="900" dirty="0" err="1">
                <a:solidFill>
                  <a:srgbClr val="000000"/>
                </a:solidFill>
              </a:rPr>
              <a:t>cjres</a:t>
            </a:r>
            <a:r>
              <a:rPr lang="en-US" altLang="en-US" sz="900" dirty="0">
                <a:solidFill>
                  <a:srgbClr val="000000"/>
                </a:solidFill>
              </a:rPr>
              <a:t>/rsy019</a:t>
            </a:r>
          </a:p>
          <a:p>
            <a:pPr fontAlgn="base">
              <a:spcBef>
                <a:spcPct val="0"/>
              </a:spcBef>
              <a:spcAft>
                <a:spcPct val="0"/>
              </a:spcAft>
              <a:buNone/>
            </a:pPr>
            <a:r>
              <a:rPr lang="en-US" altLang="en-US" sz="900" dirty="0">
                <a:solidFill>
                  <a:srgbClr val="000000"/>
                </a:solidFill>
              </a:rPr>
              <a:t>Cambridge J Regions Econ </a:t>
            </a:r>
            <a:r>
              <a:rPr lang="en-US" altLang="en-US" sz="900" dirty="0" err="1">
                <a:solidFill>
                  <a:srgbClr val="000000"/>
                </a:solidFill>
              </a:rPr>
              <a:t>Soc</a:t>
            </a:r>
            <a:r>
              <a:rPr lang="en-US" altLang="en-US" sz="900" dirty="0">
                <a:solidFill>
                  <a:srgbClr val="000000"/>
                </a:solidFill>
              </a:rPr>
              <a:t> | © The Author(s) 2018. Published by Oxford University Press on behalf of the Cambridge Political Economy Society. All rights reserved. For permissions, please email: </a:t>
            </a:r>
            <a:r>
              <a:rPr lang="en-US" altLang="en-US" sz="900" dirty="0" err="1">
                <a:solidFill>
                  <a:srgbClr val="000000"/>
                </a:solidFill>
              </a:rPr>
              <a:t>journals.permissions@oup.comThis</a:t>
            </a:r>
            <a:r>
              <a:rPr lang="en-US" altLang="en-US" sz="900" dirty="0">
                <a:solidFill>
                  <a:srgbClr val="000000"/>
                </a:solidFill>
              </a:rPr>
              <a:t> article is published and distributed under the terms of the Oxford University Press, Standard Journals Publication Model (https://academic.oup.com/journals/pages/open_access/funder_policies/chorus/standard_publication_model)</a:t>
            </a:r>
          </a:p>
        </p:txBody>
      </p:sp>
      <p:sp>
        <p:nvSpPr>
          <p:cNvPr id="14339" name="Rectangle 2"/>
          <p:cNvSpPr>
            <a:spLocks noChangeArrowheads="1"/>
          </p:cNvSpPr>
          <p:nvPr/>
        </p:nvSpPr>
        <p:spPr bwMode="auto">
          <a:xfrm>
            <a:off x="1143000" y="857250"/>
            <a:ext cx="6858000" cy="5143500"/>
          </a:xfrm>
          <a:prstGeom prst="rect">
            <a:avLst/>
          </a:prstGeom>
          <a:noFill/>
          <a:ln w="25400" algn="ctr">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charset="0"/>
              <a:buChar char="•"/>
              <a:defRPr sz="3200">
                <a:solidFill>
                  <a:schemeClr val="tx1"/>
                </a:solidFill>
                <a:latin typeface="Arial" charset="0"/>
                <a:ea typeface="ＭＳ Ｐゴシック" pitchFamily="34" charset="-128"/>
              </a:defRPr>
            </a:lvl1pPr>
            <a:lvl2pPr marL="742950" indent="-285750">
              <a:spcBef>
                <a:spcPct val="20000"/>
              </a:spcBef>
              <a:buFont typeface="Arial" charset="0"/>
              <a:buChar char="–"/>
              <a:defRPr sz="2800">
                <a:solidFill>
                  <a:schemeClr val="tx1"/>
                </a:solidFill>
                <a:latin typeface="Arial" charset="0"/>
                <a:ea typeface="ＭＳ Ｐゴシック" pitchFamily="34" charset="-128"/>
              </a:defRPr>
            </a:lvl2pPr>
            <a:lvl3pPr marL="1143000" indent="-228600">
              <a:spcBef>
                <a:spcPct val="20000"/>
              </a:spcBef>
              <a:buFont typeface="Arial" charset="0"/>
              <a:buChar char="•"/>
              <a:defRPr sz="2400">
                <a:solidFill>
                  <a:schemeClr val="tx1"/>
                </a:solidFill>
                <a:latin typeface="Arial" charset="0"/>
                <a:ea typeface="ＭＳ Ｐゴシック" pitchFamily="34" charset="-128"/>
              </a:defRPr>
            </a:lvl3pPr>
            <a:lvl4pPr marL="1600200" indent="-228600">
              <a:spcBef>
                <a:spcPct val="20000"/>
              </a:spcBef>
              <a:buFont typeface="Arial" charset="0"/>
              <a:buChar char="–"/>
              <a:defRPr sz="2000">
                <a:solidFill>
                  <a:schemeClr val="tx1"/>
                </a:solidFill>
                <a:latin typeface="Arial" charset="0"/>
                <a:ea typeface="ＭＳ Ｐゴシック" pitchFamily="34" charset="-128"/>
              </a:defRPr>
            </a:lvl4pPr>
            <a:lvl5pPr marL="2057400" indent="-228600">
              <a:spcBef>
                <a:spcPct val="20000"/>
              </a:spcBef>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9pPr>
          </a:lstStyle>
          <a:p>
            <a:pPr algn="ctr" eaLnBrk="0" fontAlgn="base" hangingPunct="0">
              <a:spcBef>
                <a:spcPct val="0"/>
              </a:spcBef>
              <a:spcAft>
                <a:spcPct val="0"/>
              </a:spcAft>
              <a:buNone/>
            </a:pPr>
            <a:endParaRPr lang="en-US" altLang="en-US" sz="1350">
              <a:solidFill>
                <a:srgbClr val="FFFFFF"/>
              </a:solidFill>
            </a:endParaRPr>
          </a:p>
        </p:txBody>
      </p:sp>
      <p:cxnSp>
        <p:nvCxnSpPr>
          <p:cNvPr id="14340" name="Straight Connector 8"/>
          <p:cNvCxnSpPr>
            <a:cxnSpLocks noChangeShapeType="1"/>
          </p:cNvCxnSpPr>
          <p:nvPr/>
        </p:nvCxnSpPr>
        <p:spPr bwMode="auto">
          <a:xfrm>
            <a:off x="1143000" y="4995863"/>
            <a:ext cx="6858000" cy="0"/>
          </a:xfrm>
          <a:prstGeom prst="line">
            <a:avLst/>
          </a:prstGeom>
          <a:noFill/>
          <a:ln w="6350" algn="ctr">
            <a:solidFill>
              <a:schemeClr val="tx1"/>
            </a:solidFill>
            <a:miter lim="800000"/>
            <a:headEnd/>
            <a:tailEnd/>
          </a:ln>
          <a:extLst>
            <a:ext uri="{909E8E84-426E-40DD-AFC4-6F175D3DCCD1}">
              <a14:hiddenFill xmlns:a14="http://schemas.microsoft.com/office/drawing/2010/main">
                <a:noFill/>
              </a14:hiddenFill>
            </a:ext>
          </a:extLst>
        </p:spPr>
      </p:cxnSp>
      <p:sp>
        <p:nvSpPr>
          <p:cNvPr id="14341" name="TextBox 3"/>
          <p:cNvSpPr txBox="1">
            <a:spLocks noChangeArrowheads="1"/>
          </p:cNvSpPr>
          <p:nvPr/>
        </p:nvSpPr>
        <p:spPr bwMode="auto">
          <a:xfrm>
            <a:off x="1143000" y="1031081"/>
            <a:ext cx="6858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Arial" charset="0"/>
                <a:ea typeface="ＭＳ Ｐゴシック" pitchFamily="34" charset="-128"/>
              </a:defRPr>
            </a:lvl1pPr>
            <a:lvl2pPr marL="742950" indent="-285750">
              <a:spcBef>
                <a:spcPct val="20000"/>
              </a:spcBef>
              <a:buFont typeface="Arial" charset="0"/>
              <a:buChar char="–"/>
              <a:defRPr sz="2800">
                <a:solidFill>
                  <a:schemeClr val="tx1"/>
                </a:solidFill>
                <a:latin typeface="Arial" charset="0"/>
                <a:ea typeface="ＭＳ Ｐゴシック" pitchFamily="34" charset="-128"/>
              </a:defRPr>
            </a:lvl2pPr>
            <a:lvl3pPr marL="1143000" indent="-228600">
              <a:spcBef>
                <a:spcPct val="20000"/>
              </a:spcBef>
              <a:buFont typeface="Arial" charset="0"/>
              <a:buChar char="•"/>
              <a:defRPr sz="2400">
                <a:solidFill>
                  <a:schemeClr val="tx1"/>
                </a:solidFill>
                <a:latin typeface="Arial" charset="0"/>
                <a:ea typeface="ＭＳ Ｐゴシック" pitchFamily="34" charset="-128"/>
              </a:defRPr>
            </a:lvl3pPr>
            <a:lvl4pPr marL="1600200" indent="-228600">
              <a:spcBef>
                <a:spcPct val="20000"/>
              </a:spcBef>
              <a:buFont typeface="Arial" charset="0"/>
              <a:buChar char="–"/>
              <a:defRPr sz="2000">
                <a:solidFill>
                  <a:schemeClr val="tx1"/>
                </a:solidFill>
                <a:latin typeface="Arial" charset="0"/>
                <a:ea typeface="ＭＳ Ｐゴシック" pitchFamily="34" charset="-128"/>
              </a:defRPr>
            </a:lvl4pPr>
            <a:lvl5pPr marL="2057400" indent="-228600">
              <a:spcBef>
                <a:spcPct val="20000"/>
              </a:spcBef>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ＭＳ Ｐゴシック" pitchFamily="34" charset="-128"/>
              </a:defRPr>
            </a:lvl9pPr>
          </a:lstStyle>
          <a:p>
            <a:pPr algn="ctr" eaLnBrk="0" fontAlgn="base" hangingPunct="0">
              <a:spcBef>
                <a:spcPct val="0"/>
              </a:spcBef>
              <a:spcAft>
                <a:spcPct val="0"/>
              </a:spcAft>
              <a:buNone/>
            </a:pPr>
            <a:endParaRPr lang="en-US" altLang="en-US" sz="1050">
              <a:solidFill>
                <a:srgbClr val="000000"/>
              </a:solidFill>
            </a:endParaRPr>
          </a:p>
        </p:txBody>
      </p:sp>
      <p:pic>
        <p:nvPicPr>
          <p:cNvPr id="14342" name="Picture 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051208"/>
            <a:ext cx="9074725" cy="300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076700" y="0"/>
            <a:ext cx="5067300" cy="1780936"/>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a:lstStyle/>
          <a:p>
            <a:pPr algn="ctr" eaLnBrk="0" fontAlgn="base" hangingPunct="0">
              <a:spcBef>
                <a:spcPct val="0"/>
              </a:spcBef>
              <a:spcAft>
                <a:spcPct val="0"/>
              </a:spcAft>
              <a:defRPr/>
            </a:pPr>
            <a:r>
              <a:rPr lang="en-GB" sz="2100" b="1" dirty="0">
                <a:solidFill>
                  <a:srgbClr val="FFFF00"/>
                </a:solidFill>
                <a:latin typeface="Calibri"/>
              </a:rPr>
              <a:t>Levelling up  Local Authority Funding</a:t>
            </a:r>
          </a:p>
          <a:p>
            <a:pPr algn="ctr" eaLnBrk="0" fontAlgn="base" hangingPunct="0">
              <a:spcBef>
                <a:spcPct val="0"/>
              </a:spcBef>
              <a:spcAft>
                <a:spcPct val="0"/>
              </a:spcAft>
              <a:defRPr/>
            </a:pPr>
            <a:endParaRPr lang="en-GB" sz="2100" b="1" dirty="0">
              <a:solidFill>
                <a:srgbClr val="FFFF00"/>
              </a:solidFill>
              <a:latin typeface="Calibri"/>
            </a:endParaRPr>
          </a:p>
          <a:p>
            <a:pPr algn="ctr" eaLnBrk="0" fontAlgn="base" hangingPunct="0">
              <a:spcBef>
                <a:spcPct val="0"/>
              </a:spcBef>
              <a:spcAft>
                <a:spcPct val="0"/>
              </a:spcAft>
              <a:defRPr/>
            </a:pPr>
            <a:r>
              <a:rPr lang="en-GB" sz="1600" b="1" dirty="0">
                <a:solidFill>
                  <a:srgbClr val="FFFF00"/>
                </a:solidFill>
                <a:latin typeface="Calibri"/>
              </a:rPr>
              <a:t>Local Authority Service cuts -152 upper-tier authorities in England </a:t>
            </a:r>
          </a:p>
          <a:p>
            <a:pPr algn="ctr" eaLnBrk="0" fontAlgn="base" hangingPunct="0">
              <a:spcBef>
                <a:spcPct val="0"/>
              </a:spcBef>
              <a:spcAft>
                <a:spcPct val="0"/>
              </a:spcAft>
              <a:defRPr/>
            </a:pPr>
            <a:r>
              <a:rPr lang="en-GB" sz="1200" dirty="0">
                <a:solidFill>
                  <a:srgbClr val="FFFF00"/>
                </a:solidFill>
                <a:latin typeface="Calibri"/>
              </a:rPr>
              <a:t>Between 2009/10  to  2016-17.</a:t>
            </a:r>
          </a:p>
          <a:p>
            <a:pPr algn="ctr" eaLnBrk="0" fontAlgn="base" hangingPunct="0">
              <a:spcBef>
                <a:spcPct val="0"/>
              </a:spcBef>
              <a:spcAft>
                <a:spcPct val="0"/>
              </a:spcAft>
              <a:defRPr/>
            </a:pPr>
            <a:endParaRPr lang="en-GB" sz="1200" dirty="0">
              <a:solidFill>
                <a:srgbClr val="FFFF00"/>
              </a:solidFill>
              <a:latin typeface="Calibri"/>
            </a:endParaRPr>
          </a:p>
          <a:p>
            <a:pPr algn="ctr" eaLnBrk="0" fontAlgn="base" hangingPunct="0">
              <a:spcBef>
                <a:spcPct val="0"/>
              </a:spcBef>
              <a:spcAft>
                <a:spcPct val="0"/>
              </a:spcAft>
              <a:defRPr/>
            </a:pPr>
            <a:r>
              <a:rPr lang="en-GB" sz="1200" dirty="0">
                <a:solidFill>
                  <a:srgbClr val="FFFF00"/>
                </a:solidFill>
                <a:latin typeface="Calibri"/>
              </a:rPr>
              <a:t>(80% of Local Government spend is on 5% of the most vulnerable population?)</a:t>
            </a:r>
            <a:endParaRPr lang="en-GB" sz="500" dirty="0">
              <a:solidFill>
                <a:srgbClr val="FFFF00"/>
              </a:solidFill>
              <a:latin typeface="Calibri"/>
            </a:endParaRPr>
          </a:p>
        </p:txBody>
      </p:sp>
      <p:sp>
        <p:nvSpPr>
          <p:cNvPr id="2" name="Up Arrow 1"/>
          <p:cNvSpPr/>
          <p:nvPr/>
        </p:nvSpPr>
        <p:spPr>
          <a:xfrm>
            <a:off x="2466108" y="3124201"/>
            <a:ext cx="297873" cy="43641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26" name="Picture 2" descr="Image result for the Elephant in the Ro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076700" cy="178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17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a:xfrm>
            <a:off x="685800" y="1628800"/>
            <a:ext cx="7772400" cy="4114800"/>
          </a:xfrm>
        </p:spPr>
        <p:txBody>
          <a:bodyPr/>
          <a:lstStyle/>
          <a:p>
            <a:pPr marL="0" indent="0">
              <a:buNone/>
            </a:pPr>
            <a:endParaRPr lang="en-GB" dirty="0"/>
          </a:p>
          <a:p>
            <a:r>
              <a:rPr lang="en-GB" dirty="0"/>
              <a:t>The Ask</a:t>
            </a:r>
          </a:p>
          <a:p>
            <a:pPr marL="0" indent="0">
              <a:buNone/>
            </a:pPr>
            <a:endParaRPr lang="en-GB" dirty="0"/>
          </a:p>
          <a:p>
            <a:r>
              <a:rPr lang="en-GB" dirty="0"/>
              <a:t>Our 5 priority areas</a:t>
            </a:r>
          </a:p>
          <a:p>
            <a:pPr marL="0" indent="0">
              <a:buNone/>
            </a:pPr>
            <a:endParaRPr lang="en-GB" dirty="0"/>
          </a:p>
          <a:p>
            <a:r>
              <a:rPr lang="en-GB" dirty="0"/>
              <a:t>Our priority actions (strategic/systems)</a:t>
            </a:r>
          </a:p>
          <a:p>
            <a:pPr marL="0" indent="0">
              <a:buNone/>
            </a:pPr>
            <a:endParaRPr lang="en-GB" dirty="0"/>
          </a:p>
        </p:txBody>
      </p:sp>
    </p:spTree>
    <p:extLst>
      <p:ext uri="{BB962C8B-B14F-4D97-AF65-F5344CB8AC3E}">
        <p14:creationId xmlns:p14="http://schemas.microsoft.com/office/powerpoint/2010/main" val="2373455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80928"/>
            <a:ext cx="7772400" cy="1143000"/>
          </a:xfrm>
        </p:spPr>
        <p:txBody>
          <a:bodyPr/>
          <a:lstStyle/>
          <a:p>
            <a:r>
              <a:rPr lang="en-GB" dirty="0"/>
              <a:t>The Ask</a:t>
            </a:r>
            <a:br>
              <a:rPr lang="en-GB" dirty="0"/>
            </a:br>
            <a:endParaRPr lang="en-GB" dirty="0"/>
          </a:p>
        </p:txBody>
      </p:sp>
    </p:spTree>
    <p:extLst>
      <p:ext uri="{BB962C8B-B14F-4D97-AF65-F5344CB8AC3E}">
        <p14:creationId xmlns:p14="http://schemas.microsoft.com/office/powerpoint/2010/main" val="31925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8460432" cy="5688632"/>
          </a:xfrm>
        </p:spPr>
        <p:txBody>
          <a:bodyPr/>
          <a:lstStyle/>
          <a:p>
            <a:r>
              <a:rPr lang="en-GB" sz="1800" dirty="0"/>
              <a:t>What sectors do you need to work with to address health inequalities? What do you need to have effective partnerships with businesses, local authorities, CVSFE, communities?</a:t>
            </a:r>
          </a:p>
          <a:p>
            <a:pPr marL="0" indent="0">
              <a:buNone/>
            </a:pPr>
            <a:endParaRPr lang="en-GB" sz="1800" dirty="0"/>
          </a:p>
          <a:p>
            <a:r>
              <a:rPr lang="en-GB" sz="1800" dirty="0"/>
              <a:t>Outside of the funding issues, what support do you need to better addresses the wider determinants of health and health inequalities in Lancashire and Cumbria?</a:t>
            </a:r>
          </a:p>
          <a:p>
            <a:pPr marL="0" indent="0">
              <a:buNone/>
            </a:pPr>
            <a:endParaRPr lang="en-GB" sz="1800" dirty="0"/>
          </a:p>
          <a:p>
            <a:r>
              <a:rPr lang="en-GB" sz="1800" dirty="0"/>
              <a:t>Can you foresee Lancashire and Cumbria Integrated Care Board (ICB) investing in the social determinants in the next 5 years? What support do you need to shift priorities to spending on social determinants and health equity?</a:t>
            </a:r>
          </a:p>
          <a:p>
            <a:pPr marL="0" indent="0">
              <a:buNone/>
            </a:pPr>
            <a:endParaRPr lang="en-GB" sz="1800" dirty="0"/>
          </a:p>
          <a:p>
            <a:r>
              <a:rPr lang="en-GB" sz="1800" dirty="0"/>
              <a:t>What are the main challenges to action on the social determinants and health inequalities?</a:t>
            </a:r>
          </a:p>
          <a:p>
            <a:pPr marL="0" indent="0">
              <a:buNone/>
            </a:pPr>
            <a:endParaRPr lang="en-GB" sz="1800" dirty="0"/>
          </a:p>
          <a:p>
            <a:r>
              <a:rPr lang="en-GB" sz="1800" dirty="0"/>
              <a:t>What are your recommendations for an effective regional system/collaboration on health inequalities?</a:t>
            </a:r>
          </a:p>
        </p:txBody>
      </p:sp>
    </p:spTree>
    <p:extLst>
      <p:ext uri="{BB962C8B-B14F-4D97-AF65-F5344CB8AC3E}">
        <p14:creationId xmlns:p14="http://schemas.microsoft.com/office/powerpoint/2010/main" val="303171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36912"/>
            <a:ext cx="7772400" cy="659160"/>
          </a:xfrm>
        </p:spPr>
        <p:txBody>
          <a:bodyPr/>
          <a:lstStyle/>
          <a:p>
            <a:r>
              <a:rPr lang="en-GB" dirty="0"/>
              <a:t>Agreed priority areas</a:t>
            </a:r>
          </a:p>
        </p:txBody>
      </p:sp>
    </p:spTree>
    <p:extLst>
      <p:ext uri="{BB962C8B-B14F-4D97-AF65-F5344CB8AC3E}">
        <p14:creationId xmlns:p14="http://schemas.microsoft.com/office/powerpoint/2010/main" val="1749334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659160"/>
          </a:xfrm>
        </p:spPr>
        <p:txBody>
          <a:bodyPr/>
          <a:lstStyle/>
          <a:p>
            <a:r>
              <a:rPr lang="en-GB" sz="3600" dirty="0"/>
              <a:t>Priority 1. Early years</a:t>
            </a:r>
          </a:p>
        </p:txBody>
      </p:sp>
      <p:graphicFrame>
        <p:nvGraphicFramePr>
          <p:cNvPr id="8" name="Chart 7"/>
          <p:cNvGraphicFramePr>
            <a:graphicFrameLocks/>
          </p:cNvGraphicFramePr>
          <p:nvPr>
            <p:extLst>
              <p:ext uri="{D42A27DB-BD31-4B8C-83A1-F6EECF244321}">
                <p14:modId xmlns:p14="http://schemas.microsoft.com/office/powerpoint/2010/main" val="4265561967"/>
              </p:ext>
            </p:extLst>
          </p:nvPr>
        </p:nvGraphicFramePr>
        <p:xfrm>
          <a:off x="190664" y="1620198"/>
          <a:ext cx="4328517" cy="2962449"/>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80528" y="1220088"/>
            <a:ext cx="4572000" cy="400110"/>
          </a:xfrm>
          <a:prstGeom prst="rect">
            <a:avLst/>
          </a:prstGeom>
        </p:spPr>
        <p:txBody>
          <a:bodyPr>
            <a:spAutoFit/>
          </a:bodyPr>
          <a:lstStyle/>
          <a:p>
            <a:r>
              <a:rPr lang="en-US" sz="2000" dirty="0"/>
              <a:t>Child mortality rate (1-17 years)</a:t>
            </a:r>
            <a:endParaRPr lang="en-GB" sz="2000" dirty="0"/>
          </a:p>
        </p:txBody>
      </p:sp>
      <p:sp>
        <p:nvSpPr>
          <p:cNvPr id="10" name="Rectangle 9"/>
          <p:cNvSpPr/>
          <p:nvPr/>
        </p:nvSpPr>
        <p:spPr>
          <a:xfrm>
            <a:off x="147203" y="4982757"/>
            <a:ext cx="1072730" cy="276999"/>
          </a:xfrm>
          <a:prstGeom prst="rect">
            <a:avLst/>
          </a:prstGeom>
        </p:spPr>
        <p:txBody>
          <a:bodyPr wrap="none">
            <a:spAutoFit/>
          </a:bodyPr>
          <a:lstStyle/>
          <a:p>
            <a:r>
              <a:rPr lang="en-GB" sz="1200" dirty="0"/>
              <a:t>Source: PHE</a:t>
            </a:r>
          </a:p>
        </p:txBody>
      </p:sp>
      <p:sp>
        <p:nvSpPr>
          <p:cNvPr id="11" name="Rectangle 10"/>
          <p:cNvSpPr/>
          <p:nvPr/>
        </p:nvSpPr>
        <p:spPr>
          <a:xfrm>
            <a:off x="5126055" y="1384796"/>
            <a:ext cx="3744416" cy="3970318"/>
          </a:xfrm>
          <a:prstGeom prst="rect">
            <a:avLst/>
          </a:prstGeom>
        </p:spPr>
        <p:txBody>
          <a:bodyPr wrap="square">
            <a:spAutoFit/>
          </a:bodyPr>
          <a:lstStyle/>
          <a:p>
            <a:pPr marL="285750" indent="-285750" algn="l">
              <a:buFont typeface="Arial" panose="020B0604020202020204" pitchFamily="34" charset="0"/>
              <a:buChar char="•"/>
            </a:pPr>
            <a:r>
              <a:rPr lang="en-GB" dirty="0"/>
              <a:t>High rates of low birth weight and smoking in pregnancy</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r>
              <a:rPr lang="en-GB" dirty="0"/>
              <a:t>Third LA with higher child mortality</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r>
              <a:rPr lang="en-GB" dirty="0"/>
              <a:t>High rates of tooth decay in children</a:t>
            </a:r>
          </a:p>
          <a:p>
            <a:endParaRPr lang="en-GB" sz="1800" dirty="0"/>
          </a:p>
          <a:p>
            <a:endParaRPr lang="en-GB" sz="1800" dirty="0"/>
          </a:p>
        </p:txBody>
      </p:sp>
      <p:sp>
        <p:nvSpPr>
          <p:cNvPr id="13" name="Right Arrow 12"/>
          <p:cNvSpPr/>
          <p:nvPr/>
        </p:nvSpPr>
        <p:spPr bwMode="auto">
          <a:xfrm rot="16200000">
            <a:off x="2951820" y="4723866"/>
            <a:ext cx="442348" cy="226324"/>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a typeface="ＭＳ Ｐゴシック" pitchFamily="22" charset="-128"/>
            </a:endParaRPr>
          </a:p>
        </p:txBody>
      </p:sp>
    </p:spTree>
    <p:extLst>
      <p:ext uri="{BB962C8B-B14F-4D97-AF65-F5344CB8AC3E}">
        <p14:creationId xmlns:p14="http://schemas.microsoft.com/office/powerpoint/2010/main" val="174933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68642"/>
            <a:ext cx="7772400" cy="1143000"/>
          </a:xfrm>
        </p:spPr>
        <p:txBody>
          <a:bodyPr/>
          <a:lstStyle/>
          <a:p>
            <a:r>
              <a:rPr lang="en-GB" sz="3600" dirty="0"/>
              <a:t>Priority 2. Good quality employment and economic growth</a:t>
            </a:r>
          </a:p>
        </p:txBody>
      </p:sp>
      <p:sp>
        <p:nvSpPr>
          <p:cNvPr id="4" name="Rectangle 3"/>
          <p:cNvSpPr/>
          <p:nvPr/>
        </p:nvSpPr>
        <p:spPr>
          <a:xfrm>
            <a:off x="0" y="1774557"/>
            <a:ext cx="4860032" cy="584775"/>
          </a:xfrm>
          <a:prstGeom prst="rect">
            <a:avLst/>
          </a:prstGeom>
        </p:spPr>
        <p:txBody>
          <a:bodyPr wrap="square">
            <a:spAutoFit/>
          </a:bodyPr>
          <a:lstStyle/>
          <a:p>
            <a:r>
              <a:rPr lang="en-GB" sz="1600" dirty="0"/>
              <a:t>Unemployment Apr 2020-Mar 2021; % of the economically active  over-16 population</a:t>
            </a:r>
          </a:p>
        </p:txBody>
      </p:sp>
      <p:pic>
        <p:nvPicPr>
          <p:cNvPr id="5" name="Content Placeholder 7"/>
          <p:cNvPicPr>
            <a:picLocks noGrp="1" noChangeAspect="1"/>
          </p:cNvPicPr>
          <p:nvPr>
            <p:ph idx="1"/>
          </p:nvPr>
        </p:nvPicPr>
        <p:blipFill>
          <a:blip r:embed="rId2"/>
          <a:stretch>
            <a:fillRect/>
          </a:stretch>
        </p:blipFill>
        <p:spPr>
          <a:xfrm>
            <a:off x="179512" y="2289033"/>
            <a:ext cx="4904893" cy="2880320"/>
          </a:xfrm>
          <a:prstGeom prst="rect">
            <a:avLst/>
          </a:prstGeom>
        </p:spPr>
      </p:pic>
      <p:sp>
        <p:nvSpPr>
          <p:cNvPr id="6" name="Rectangle 5"/>
          <p:cNvSpPr/>
          <p:nvPr/>
        </p:nvSpPr>
        <p:spPr>
          <a:xfrm>
            <a:off x="76988" y="5018692"/>
            <a:ext cx="1741182" cy="276999"/>
          </a:xfrm>
          <a:prstGeom prst="rect">
            <a:avLst/>
          </a:prstGeom>
        </p:spPr>
        <p:txBody>
          <a:bodyPr wrap="none">
            <a:spAutoFit/>
          </a:bodyPr>
          <a:lstStyle/>
          <a:p>
            <a:r>
              <a:rPr lang="en-GB" sz="1200" dirty="0"/>
              <a:t>Source: IHE from ONS</a:t>
            </a:r>
          </a:p>
        </p:txBody>
      </p:sp>
      <p:sp>
        <p:nvSpPr>
          <p:cNvPr id="7" name="Rectangle 6"/>
          <p:cNvSpPr/>
          <p:nvPr/>
        </p:nvSpPr>
        <p:spPr>
          <a:xfrm>
            <a:off x="5183575" y="1928700"/>
            <a:ext cx="3744416" cy="3600986"/>
          </a:xfrm>
          <a:prstGeom prst="rect">
            <a:avLst/>
          </a:prstGeom>
        </p:spPr>
        <p:txBody>
          <a:bodyPr wrap="square">
            <a:spAutoFit/>
          </a:bodyPr>
          <a:lstStyle/>
          <a:p>
            <a:pPr marL="285750" indent="-285750" algn="l">
              <a:buFont typeface="Arial" panose="020B0604020202020204" pitchFamily="34" charset="0"/>
              <a:buChar char="•"/>
            </a:pPr>
            <a:r>
              <a:rPr lang="en-GB" dirty="0"/>
              <a:t>High unemployment</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r>
              <a:rPr lang="en-GB" dirty="0"/>
              <a:t>Low wages</a:t>
            </a:r>
          </a:p>
          <a:p>
            <a:pPr marL="285750" indent="-285750" algn="l">
              <a:buFont typeface="Arial" panose="020B0604020202020204" pitchFamily="34" charset="0"/>
              <a:buChar char="•"/>
            </a:pPr>
            <a:endParaRPr lang="en-GB" dirty="0"/>
          </a:p>
          <a:p>
            <a:pPr marL="285750" indent="-285750" algn="l">
              <a:buFont typeface="Arial" panose="020B0604020202020204" pitchFamily="34" charset="0"/>
              <a:buChar char="•"/>
            </a:pPr>
            <a:r>
              <a:rPr lang="en-GB" dirty="0"/>
              <a:t>Need to foster sustainable and sustainable growth</a:t>
            </a:r>
          </a:p>
          <a:p>
            <a:pPr marL="285750" indent="-285750" algn="l">
              <a:buFont typeface="Arial" panose="020B0604020202020204" pitchFamily="34" charset="0"/>
              <a:buChar char="•"/>
            </a:pPr>
            <a:endParaRPr lang="en-GB" dirty="0"/>
          </a:p>
          <a:p>
            <a:endParaRPr lang="en-GB" sz="1800" dirty="0"/>
          </a:p>
          <a:p>
            <a:endParaRPr lang="en-GB" sz="1800" dirty="0"/>
          </a:p>
        </p:txBody>
      </p:sp>
    </p:spTree>
    <p:extLst>
      <p:ext uri="{BB962C8B-B14F-4D97-AF65-F5344CB8AC3E}">
        <p14:creationId xmlns:p14="http://schemas.microsoft.com/office/powerpoint/2010/main" val="1217186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50635"/>
            <a:ext cx="7772400" cy="1143000"/>
          </a:xfrm>
        </p:spPr>
        <p:txBody>
          <a:bodyPr/>
          <a:lstStyle/>
          <a:p>
            <a:r>
              <a:rPr lang="en-GB" dirty="0"/>
              <a:t>Priority 3. Housing</a:t>
            </a:r>
          </a:p>
        </p:txBody>
      </p:sp>
      <p:sp>
        <p:nvSpPr>
          <p:cNvPr id="3" name="Content Placeholder 2"/>
          <p:cNvSpPr>
            <a:spLocks noGrp="1"/>
          </p:cNvSpPr>
          <p:nvPr>
            <p:ph idx="1"/>
          </p:nvPr>
        </p:nvSpPr>
        <p:spPr>
          <a:xfrm>
            <a:off x="4103440" y="1538123"/>
            <a:ext cx="5040560" cy="5042053"/>
          </a:xfrm>
        </p:spPr>
        <p:txBody>
          <a:bodyPr/>
          <a:lstStyle/>
          <a:p>
            <a:r>
              <a:rPr lang="en-GB" sz="2400" dirty="0"/>
              <a:t>The private sector has the highest national rate of homes with serious “Category 1” hazards</a:t>
            </a:r>
          </a:p>
          <a:p>
            <a:pPr marL="0" indent="0">
              <a:buNone/>
            </a:pPr>
            <a:endParaRPr lang="en-GB" sz="2400" dirty="0"/>
          </a:p>
          <a:p>
            <a:r>
              <a:rPr lang="en-GB" sz="2400" dirty="0"/>
              <a:t>In some areas of the Borough, up to one third of the houses are fuel poor</a:t>
            </a:r>
          </a:p>
          <a:p>
            <a:pPr marL="0" indent="0">
              <a:buNone/>
            </a:pPr>
            <a:endParaRPr lang="en-GB" sz="1800" dirty="0"/>
          </a:p>
          <a:p>
            <a:r>
              <a:rPr lang="en-GB" sz="2400" dirty="0"/>
              <a:t>Lack of power of Local Authority to enforce standards in HMOs</a:t>
            </a:r>
          </a:p>
          <a:p>
            <a:pPr marL="0" indent="0">
              <a:buNone/>
            </a:pPr>
            <a:endParaRPr lang="en-GB" sz="2000" dirty="0"/>
          </a:p>
          <a:p>
            <a:pPr marL="0" indent="0">
              <a:buNone/>
            </a:pPr>
            <a:endParaRPr lang="en-GB" sz="2800" dirty="0"/>
          </a:p>
        </p:txBody>
      </p:sp>
      <p:pic>
        <p:nvPicPr>
          <p:cNvPr id="4" name="Picture 3"/>
          <p:cNvPicPr>
            <a:picLocks noChangeAspect="1"/>
          </p:cNvPicPr>
          <p:nvPr/>
        </p:nvPicPr>
        <p:blipFill rotWithShape="1">
          <a:blip r:embed="rId2"/>
          <a:srcRect l="8312" t="5109" r="14905" b="3394"/>
          <a:stretch/>
        </p:blipFill>
        <p:spPr>
          <a:xfrm>
            <a:off x="1008270" y="2420888"/>
            <a:ext cx="2915658" cy="3510690"/>
          </a:xfrm>
          <a:prstGeom prst="rect">
            <a:avLst/>
          </a:prstGeom>
        </p:spPr>
      </p:pic>
      <p:sp>
        <p:nvSpPr>
          <p:cNvPr id="5" name="Rectangle 4"/>
          <p:cNvSpPr/>
          <p:nvPr/>
        </p:nvSpPr>
        <p:spPr>
          <a:xfrm>
            <a:off x="-252536" y="1709659"/>
            <a:ext cx="4608512" cy="646331"/>
          </a:xfrm>
          <a:prstGeom prst="rect">
            <a:avLst/>
          </a:prstGeom>
        </p:spPr>
        <p:txBody>
          <a:bodyPr wrap="square">
            <a:spAutoFit/>
          </a:bodyPr>
          <a:lstStyle/>
          <a:p>
            <a:r>
              <a:rPr lang="en-US" sz="1800" dirty="0"/>
              <a:t>Estimated proportion of fuel poor households, LSOA 2018/19</a:t>
            </a:r>
            <a:endParaRPr lang="en-GB" sz="1800" dirty="0"/>
          </a:p>
        </p:txBody>
      </p:sp>
    </p:spTree>
    <p:extLst>
      <p:ext uri="{BB962C8B-B14F-4D97-AF65-F5344CB8AC3E}">
        <p14:creationId xmlns:p14="http://schemas.microsoft.com/office/powerpoint/2010/main" val="101304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458200" cy="1143000"/>
          </a:xfrm>
        </p:spPr>
        <p:txBody>
          <a:bodyPr/>
          <a:lstStyle/>
          <a:p>
            <a:r>
              <a:rPr lang="en-GB" sz="2800" dirty="0"/>
              <a:t>Priority 4. Reducing inequalities in ethnic minorities</a:t>
            </a:r>
          </a:p>
        </p:txBody>
      </p:sp>
      <p:sp>
        <p:nvSpPr>
          <p:cNvPr id="3" name="Content Placeholder 2"/>
          <p:cNvSpPr>
            <a:spLocks noGrp="1"/>
          </p:cNvSpPr>
          <p:nvPr>
            <p:ph idx="1"/>
          </p:nvPr>
        </p:nvSpPr>
        <p:spPr>
          <a:xfrm>
            <a:off x="563245" y="1052735"/>
            <a:ext cx="8161820" cy="2297291"/>
          </a:xfrm>
        </p:spPr>
        <p:txBody>
          <a:bodyPr/>
          <a:lstStyle/>
          <a:p>
            <a:r>
              <a:rPr lang="en-GB" sz="2000" dirty="0"/>
              <a:t>One of the LAs with largest % of non-white-British population</a:t>
            </a:r>
          </a:p>
          <a:p>
            <a:pPr marL="0" indent="0">
              <a:buNone/>
            </a:pPr>
            <a:endParaRPr lang="en-GB" sz="2000" dirty="0"/>
          </a:p>
          <a:p>
            <a:r>
              <a:rPr lang="en-GB" sz="2000" dirty="0"/>
              <a:t>These population groups are more likely to suffer deprivation</a:t>
            </a:r>
          </a:p>
          <a:p>
            <a:endParaRPr lang="en-GB" sz="2000" dirty="0"/>
          </a:p>
          <a:p>
            <a:r>
              <a:rPr lang="en-GB" sz="2000" dirty="0"/>
              <a:t>Inequalities in access to services</a:t>
            </a:r>
          </a:p>
        </p:txBody>
      </p:sp>
      <p:pic>
        <p:nvPicPr>
          <p:cNvPr id="4" name="Picture 3"/>
          <p:cNvPicPr>
            <a:picLocks noChangeAspect="1"/>
          </p:cNvPicPr>
          <p:nvPr/>
        </p:nvPicPr>
        <p:blipFill>
          <a:blip r:embed="rId2"/>
          <a:stretch>
            <a:fillRect/>
          </a:stretch>
        </p:blipFill>
        <p:spPr>
          <a:xfrm>
            <a:off x="1907704" y="3321017"/>
            <a:ext cx="5810549" cy="2730640"/>
          </a:xfrm>
          <a:prstGeom prst="rect">
            <a:avLst/>
          </a:prstGeom>
        </p:spPr>
      </p:pic>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6044836" y="3147347"/>
              <a:ext cx="336960" cy="202680"/>
            </p14:xfrm>
          </p:contentPart>
        </mc:Choice>
        <mc:Fallback xmlns="">
          <p:pic>
            <p:nvPicPr>
              <p:cNvPr id="8" name="Ink 7"/>
              <p:cNvPicPr/>
              <p:nvPr/>
            </p:nvPicPr>
            <p:blipFill>
              <a:blip r:embed="rId4"/>
              <a:stretch>
                <a:fillRect/>
              </a:stretch>
            </p:blipFill>
            <p:spPr>
              <a:xfrm>
                <a:off x="6006676" y="3109187"/>
                <a:ext cx="4132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1" name="Ink 20"/>
              <p14:cNvContentPartPr/>
              <p14:nvPr/>
            </p14:nvContentPartPr>
            <p14:xfrm>
              <a:off x="7498156" y="3176507"/>
              <a:ext cx="366120" cy="250560"/>
            </p14:xfrm>
          </p:contentPart>
        </mc:Choice>
        <mc:Fallback xmlns="">
          <p:pic>
            <p:nvPicPr>
              <p:cNvPr id="21" name="Ink 20"/>
              <p:cNvPicPr/>
              <p:nvPr/>
            </p:nvPicPr>
            <p:blipFill>
              <a:blip r:embed="rId6"/>
              <a:stretch>
                <a:fillRect/>
              </a:stretch>
            </p:blipFill>
            <p:spPr>
              <a:xfrm>
                <a:off x="7459996" y="3138347"/>
                <a:ext cx="442440" cy="326880"/>
              </a:xfrm>
              <a:prstGeom prst="rect">
                <a:avLst/>
              </a:prstGeom>
            </p:spPr>
          </p:pic>
        </mc:Fallback>
      </mc:AlternateContent>
    </p:spTree>
    <p:extLst>
      <p:ext uri="{BB962C8B-B14F-4D97-AF65-F5344CB8AC3E}">
        <p14:creationId xmlns:p14="http://schemas.microsoft.com/office/powerpoint/2010/main" val="733891085"/>
      </p:ext>
    </p:extLst>
  </p:cSld>
  <p:clrMapOvr>
    <a:masterClrMapping/>
  </p:clrMapOvr>
</p:sld>
</file>

<file path=ppt/theme/theme1.xml><?xml version="1.0" encoding="utf-8"?>
<a:theme xmlns:a="http://schemas.openxmlformats.org/drawingml/2006/main" name="UNTITLED">
  <a:themeElements>
    <a:clrScheme name="UNTITL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TITLE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22"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22" charset="-128"/>
          </a:defRPr>
        </a:defPPr>
      </a:lstStyle>
    </a:lnDef>
  </a:objectDefaults>
  <a:extraClrSchemeLst>
    <a:extraClrScheme>
      <a:clrScheme name="UNTITL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TITL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TITL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TITL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TITL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TITL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TITLE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TITL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TITL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TITL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TITL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TITL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d6a9497-136c-414f-a7d5-bec56437661e">
      <UserInfo>
        <DisplayName>Riley Kerry</DisplayName>
        <AccountId>941</AccountId>
        <AccountType/>
      </UserInfo>
      <UserInfo>
        <DisplayName>Collins Ian</DisplayName>
        <AccountId>212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B5E9C6C939A64494BF5467D891478B" ma:contentTypeVersion="7" ma:contentTypeDescription="Create a new document." ma:contentTypeScope="" ma:versionID="4d0edbfdc88c1d69ed735064c60679a1">
  <xsd:schema xmlns:xsd="http://www.w3.org/2001/XMLSchema" xmlns:xs="http://www.w3.org/2001/XMLSchema" xmlns:p="http://schemas.microsoft.com/office/2006/metadata/properties" xmlns:ns3="3342c942-7989-412c-98a0-4a08ab35c30d" xmlns:ns4="dd6a9497-136c-414f-a7d5-bec56437661e" targetNamespace="http://schemas.microsoft.com/office/2006/metadata/properties" ma:root="true" ma:fieldsID="ff2608e38ba6860b8f8a3f6c9b4c302b" ns3:_="" ns4:_="">
    <xsd:import namespace="3342c942-7989-412c-98a0-4a08ab35c30d"/>
    <xsd:import namespace="dd6a9497-136c-414f-a7d5-bec56437661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42c942-7989-412c-98a0-4a08ab35c3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6a9497-136c-414f-a7d5-bec5643766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A52CF17D-5CAD-4290-B6D4-915D3CB964EC}">
  <ds:schemaRefs>
    <ds:schemaRef ds:uri="http://schemas.microsoft.com/office/2006/metadata/properties"/>
    <ds:schemaRef ds:uri="3342c942-7989-412c-98a0-4a08ab35c30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dd6a9497-136c-414f-a7d5-bec56437661e"/>
    <ds:schemaRef ds:uri="http://www.w3.org/XML/1998/namespace"/>
    <ds:schemaRef ds:uri="http://purl.org/dc/dcmitype/"/>
  </ds:schemaRefs>
</ds:datastoreItem>
</file>

<file path=customXml/itemProps2.xml><?xml version="1.0" encoding="utf-8"?>
<ds:datastoreItem xmlns:ds="http://schemas.openxmlformats.org/officeDocument/2006/customXml" ds:itemID="{D58FD353-325D-491C-9AC0-3256A0406363}">
  <ds:schemaRefs>
    <ds:schemaRef ds:uri="http://schemas.microsoft.com/sharepoint/v3/contenttype/forms"/>
  </ds:schemaRefs>
</ds:datastoreItem>
</file>

<file path=customXml/itemProps3.xml><?xml version="1.0" encoding="utf-8"?>
<ds:datastoreItem xmlns:ds="http://schemas.openxmlformats.org/officeDocument/2006/customXml" ds:itemID="{82B2A537-468E-49EE-8FB0-6492060EF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42c942-7989-412c-98a0-4a08ab35c30d"/>
    <ds:schemaRef ds:uri="dd6a9497-136c-414f-a7d5-bec5643766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40D745F-A266-4868-8528-4FA74B851F96}">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UNTITLED</Template>
  <TotalTime>809</TotalTime>
  <Words>1092</Words>
  <Application>Microsoft Office PowerPoint</Application>
  <PresentationFormat>On-screen Show (4:3)</PresentationFormat>
  <Paragraphs>102</Paragraphs>
  <Slides>18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UNTITLED</vt:lpstr>
      <vt:lpstr>HEC  Blackburn with Darwen HWBB Priorities</vt:lpstr>
      <vt:lpstr>Overview</vt:lpstr>
      <vt:lpstr>The Ask </vt:lpstr>
      <vt:lpstr>PowerPoint Presentation</vt:lpstr>
      <vt:lpstr>Agreed priority areas</vt:lpstr>
      <vt:lpstr>Priority 1. Early years</vt:lpstr>
      <vt:lpstr>Priority 2. Good quality employment and economic growth</vt:lpstr>
      <vt:lpstr>Priority 3. Housing</vt:lpstr>
      <vt:lpstr>Priority 4. Reducing inequalities in ethnic minorities</vt:lpstr>
      <vt:lpstr>PowerPoint Presentation</vt:lpstr>
      <vt:lpstr>Agreed Priority Actions New ‘Systems and Capacities’ (not just more programmes) (but those too!)</vt:lpstr>
      <vt:lpstr>Building Back Fairer &amp; Make the NHS Sustainable Moving from ‘Detect and Manage’ to ‘Predict and Prevent’</vt:lpstr>
      <vt:lpstr>PowerPoint Presentation</vt:lpstr>
      <vt:lpstr>Reinforce local/regional capacity</vt:lpstr>
      <vt:lpstr>Establish robust health equity delivery mechanisms</vt:lpstr>
      <vt:lpstr>PowerPoint Presentation</vt:lpstr>
      <vt:lpstr>PowerPoint Presentation</vt:lpstr>
      <vt:lpstr>PowerPoint Presentation</vt:lpstr>
    </vt:vector>
  </TitlesOfParts>
  <Company>BwDBC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Simone_Lukic</dc:creator>
  <cp:lastModifiedBy>Howerd Booth</cp:lastModifiedBy>
  <cp:revision>3407</cp:revision>
  <dcterms:created xsi:type="dcterms:W3CDTF">2008-01-02T14:32:28Z</dcterms:created>
  <dcterms:modified xsi:type="dcterms:W3CDTF">2021-11-29T14:41:07Z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ea">
    <vt:lpwstr>Meeting pro-forma general templates</vt:lpwstr>
  </property>
  <property fmtid="{D5CDD505-2E9C-101B-9397-08002B2CF9AE}" pid="3" name="ContentTypeId">
    <vt:lpwstr>0x010100EAB5E9C6C939A64494BF5467D891478B</vt:lpwstr>
  </property>
</Properties>
</file>