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296" r:id="rId5"/>
    <p:sldId id="320" r:id="rId6"/>
    <p:sldId id="321" r:id="rId7"/>
    <p:sldId id="328" r:id="rId8"/>
    <p:sldId id="329" r:id="rId9"/>
    <p:sldId id="330" r:id="rId10"/>
    <p:sldId id="331" r:id="rId11"/>
    <p:sldId id="332" r:id="rId12"/>
    <p:sldId id="333" r:id="rId13"/>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05B"/>
    <a:srgbClr val="002D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75666" autoAdjust="0"/>
  </p:normalViewPr>
  <p:slideViewPr>
    <p:cSldViewPr>
      <p:cViewPr varScale="1">
        <p:scale>
          <a:sx n="76" d="100"/>
          <a:sy n="76" d="100"/>
        </p:scale>
        <p:origin x="1656" y="58"/>
      </p:cViewPr>
      <p:guideLst>
        <p:guide orient="horz" pos="2160"/>
        <p:guide pos="2880"/>
      </p:guideLst>
    </p:cSldViewPr>
  </p:slideViewPr>
  <p:notesTextViewPr>
    <p:cViewPr>
      <p:scale>
        <a:sx n="100" d="100"/>
        <a:sy n="100" d="100"/>
      </p:scale>
      <p:origin x="0" y="0"/>
    </p:cViewPr>
  </p:notesTextViewPr>
  <p:sorterViewPr>
    <p:cViewPr>
      <p:scale>
        <a:sx n="190" d="100"/>
        <a:sy n="190" d="100"/>
      </p:scale>
      <p:origin x="0" y="0"/>
    </p:cViewPr>
  </p:sorterViewPr>
  <p:notesViewPr>
    <p:cSldViewPr>
      <p:cViewPr>
        <p:scale>
          <a:sx n="100" d="100"/>
          <a:sy n="100" d="100"/>
        </p:scale>
        <p:origin x="-1890" y="16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8AC882F-8D6C-4749-92EB-29B1340CFB8B}" type="datetimeFigureOut">
              <a:rPr lang="en-GB" smtClean="0"/>
              <a:t>25/11/2021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2C03DC2-22CB-4FBD-9142-C58D04F64440}" type="slidenum">
              <a:rPr lang="en-GB" smtClean="0"/>
              <a:t>‹#›</a:t>
            </a:fld>
            <a:endParaRPr lang="en-GB"/>
          </a:p>
        </p:txBody>
      </p:sp>
    </p:spTree>
    <p:extLst>
      <p:ext uri="{BB962C8B-B14F-4D97-AF65-F5344CB8AC3E}">
        <p14:creationId xmlns:p14="http://schemas.microsoft.com/office/powerpoint/2010/main" val="2983250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0C7668-D5A7-4E2C-8F87-496197D9EB28}" type="datetimeFigureOut">
              <a:rPr lang="en-GB" smtClean="0"/>
              <a:t>25/11/2021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dirty="0"/>
              <a:t>Savings were identified by shadowing the national integrated sexual health tariff system which gave us the level of detail to ensure payment was based on activity, or care given to our patients, whilst also showing a significant reduction in expenditure. </a:t>
            </a:r>
          </a:p>
          <a:p>
            <a:pPr lvl="0"/>
            <a:endParaRPr lang="en-GB" dirty="0"/>
          </a:p>
          <a:p>
            <a:pPr lvl="0"/>
            <a:r>
              <a:rPr lang="en-GB" dirty="0"/>
              <a:t>A six month </a:t>
            </a:r>
            <a:r>
              <a:rPr lang="en-GB"/>
              <a:t>final test </a:t>
            </a:r>
            <a:r>
              <a:rPr lang="en-GB" dirty="0"/>
              <a:t>was carried out with the provider to iron out any technical issues and to conduct a financial impact assessment.   Monthly meetings were held and provider worked with commissioners to implement – issues log kept.</a:t>
            </a:r>
          </a:p>
          <a:p>
            <a:pPr lvl="0"/>
            <a:endParaRPr lang="en-GB" dirty="0"/>
          </a:p>
          <a:p>
            <a:pPr lvl="0"/>
            <a:r>
              <a:rPr lang="en-GB" dirty="0"/>
              <a:t> This informed our decision to implement full tariff in Blackpool in April 2015.</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DD152C-1F84-40CF-B3E0-0ED96537C2CE}" type="slidenum">
              <a:rPr lang="en-GB" smtClean="0"/>
              <a:t>‹#›</a:t>
            </a:fld>
            <a:endParaRPr lang="en-GB"/>
          </a:p>
        </p:txBody>
      </p:sp>
    </p:spTree>
    <p:extLst>
      <p:ext uri="{BB962C8B-B14F-4D97-AF65-F5344CB8AC3E}">
        <p14:creationId xmlns:p14="http://schemas.microsoft.com/office/powerpoint/2010/main" val="338749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7879FB6-6143-45A5-92CF-460397B26E70}" type="slidenum">
              <a:rPr lang="en-GB" smtClean="0"/>
              <a:pPr>
                <a:defRPr/>
              </a:pPr>
              <a:t>1</a:t>
            </a:fld>
            <a:endParaRPr lang="en-GB" dirty="0"/>
          </a:p>
        </p:txBody>
      </p:sp>
    </p:spTree>
    <p:extLst>
      <p:ext uri="{BB962C8B-B14F-4D97-AF65-F5344CB8AC3E}">
        <p14:creationId xmlns:p14="http://schemas.microsoft.com/office/powerpoint/2010/main" val="162969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61D275F-8713-4191-96DC-3A8E151FFD15}" type="slidenum">
              <a:rPr lang="en-GB" altLang="en-US"/>
              <a:pPr eaLnBrk="1" hangingPunct="1">
                <a:spcBef>
                  <a:spcPct val="0"/>
                </a:spcBef>
              </a:pPr>
              <a:t>2</a:t>
            </a:fld>
            <a:endParaRPr lang="en-GB" altLang="en-US"/>
          </a:p>
        </p:txBody>
      </p:sp>
    </p:spTree>
    <p:extLst>
      <p:ext uri="{BB962C8B-B14F-4D97-AF65-F5344CB8AC3E}">
        <p14:creationId xmlns:p14="http://schemas.microsoft.com/office/powerpoint/2010/main" val="140763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DD152C-1F84-40CF-B3E0-0ED96537C2CE}" type="slidenum">
              <a:rPr lang="en-GB" smtClean="0"/>
              <a:t>3</a:t>
            </a:fld>
            <a:endParaRPr lang="en-GB"/>
          </a:p>
        </p:txBody>
      </p:sp>
    </p:spTree>
    <p:extLst>
      <p:ext uri="{BB962C8B-B14F-4D97-AF65-F5344CB8AC3E}">
        <p14:creationId xmlns:p14="http://schemas.microsoft.com/office/powerpoint/2010/main" val="232707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76672"/>
            <a:ext cx="8424936" cy="5143078"/>
          </a:xfrm>
          <a:prstGeom prst="rect">
            <a:avLst/>
          </a:prstGeom>
        </p:spPr>
        <p:txBody>
          <a:bodyPr anchor="ctr"/>
          <a:lstStyle>
            <a:lvl1pPr marL="0" indent="0" algn="l">
              <a:buNone/>
              <a:defRPr sz="6000" b="1">
                <a:solidFill>
                  <a:srgbClr val="8700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Tree>
    <p:extLst>
      <p:ext uri="{BB962C8B-B14F-4D97-AF65-F5344CB8AC3E}">
        <p14:creationId xmlns:p14="http://schemas.microsoft.com/office/powerpoint/2010/main" val="409610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1680" y="1988840"/>
            <a:ext cx="5360640" cy="120168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D805C48-2AE1-4586-AB66-7744A3765B8B}" type="datetimeFigureOut">
              <a:rPr lang="en-GB"/>
              <a:pPr>
                <a:defRPr/>
              </a:pPr>
              <a:t>25/11/2021</a:t>
            </a:fld>
            <a:endParaRPr lang="en-GB"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dirty="0"/>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61B4D8-9671-4D08-A9EE-F925CD7CBEDB}" type="slidenum">
              <a:rPr lang="en-GB"/>
              <a:pPr>
                <a:defRPr/>
              </a:pPr>
              <a:t>‹#›</a:t>
            </a:fld>
            <a:endParaRPr lang="en-GB" dirty="0"/>
          </a:p>
        </p:txBody>
      </p:sp>
      <p:pic>
        <p:nvPicPr>
          <p:cNvPr id="9" name="Picture 2"/>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5921375"/>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15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9842"/>
            <a:ext cx="8219256" cy="72494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1"/>
            <a:ext cx="8229600" cy="4421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31F3F9-D4DA-4B90-ABFF-0570FE33253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395BAA49-0AB6-4FCB-BF9A-3ECF226DE713}" type="datetimeFigureOut">
              <a:rPr lang="en-GB"/>
              <a:pPr>
                <a:defRPr/>
              </a:pPr>
              <a:t>25/11/2021</a:t>
            </a:fld>
            <a:endParaRPr lang="en-GB"/>
          </a:p>
        </p:txBody>
      </p:sp>
      <p:sp>
        <p:nvSpPr>
          <p:cNvPr id="5" name="Footer Placeholder 4">
            <a:extLst>
              <a:ext uri="{FF2B5EF4-FFF2-40B4-BE49-F238E27FC236}">
                <a16:creationId xmlns:a16="http://schemas.microsoft.com/office/drawing/2014/main" id="{6233C3C6-2081-4C03-B6E7-E9F4B35B07D2}"/>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1F78127-2FA8-418F-88A4-31FEF2F8A69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A744A2-5D42-43A1-BB17-4723F7F341EE}" type="slidenum">
              <a:rPr lang="en-GB" altLang="en-US"/>
              <a:pPr/>
              <a:t>‹#›</a:t>
            </a:fld>
            <a:endParaRPr lang="en-GB" altLang="en-US"/>
          </a:p>
        </p:txBody>
      </p:sp>
    </p:spTree>
    <p:extLst>
      <p:ext uri="{BB962C8B-B14F-4D97-AF65-F5344CB8AC3E}">
        <p14:creationId xmlns:p14="http://schemas.microsoft.com/office/powerpoint/2010/main" val="188425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GRAM / IMAG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045" y="923510"/>
            <a:ext cx="8233526" cy="633230"/>
          </a:xfrm>
          <a:prstGeom prst="rect">
            <a:avLst/>
          </a:prstGeom>
        </p:spPr>
        <p:txBody>
          <a:bodyPr/>
          <a:lstStyle>
            <a:lvl1pPr algn="l">
              <a:defRPr sz="2400" b="1">
                <a:solidFill>
                  <a:srgbClr val="87005B"/>
                </a:solidFill>
              </a:defRPr>
            </a:lvl1pPr>
          </a:lstStyle>
          <a:p>
            <a:r>
              <a:rPr lang="en-GB"/>
              <a:t>Click to edit Master title style</a:t>
            </a:r>
          </a:p>
        </p:txBody>
      </p:sp>
      <p:sp>
        <p:nvSpPr>
          <p:cNvPr id="5" name="Content Placeholder 3"/>
          <p:cNvSpPr>
            <a:spLocks noGrp="1"/>
          </p:cNvSpPr>
          <p:nvPr>
            <p:ph sz="half" idx="1"/>
          </p:nvPr>
        </p:nvSpPr>
        <p:spPr>
          <a:xfrm>
            <a:off x="467430" y="1738860"/>
            <a:ext cx="8209140" cy="538012"/>
          </a:xfrm>
          <a:prstGeom prst="rect">
            <a:avLst/>
          </a:prstGeom>
        </p:spPr>
        <p:txBody>
          <a:bodyPr anchor="ctr"/>
          <a:lstStyle>
            <a:lvl1pPr marL="0" indent="0">
              <a:buNone/>
              <a:defRPr sz="1800" b="1" baseline="0">
                <a:solidFill>
                  <a:srgbClr val="87005B"/>
                </a:solidFill>
              </a:defRPr>
            </a:lvl1pPr>
          </a:lstStyle>
          <a:p>
            <a:pPr lvl="0"/>
            <a:r>
              <a:rPr lang="en-GB"/>
              <a:t>Click to edit Master text styles</a:t>
            </a:r>
          </a:p>
        </p:txBody>
      </p:sp>
    </p:spTree>
    <p:extLst>
      <p:ext uri="{BB962C8B-B14F-4D97-AF65-F5344CB8AC3E}">
        <p14:creationId xmlns:p14="http://schemas.microsoft.com/office/powerpoint/2010/main" val="209668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2D28-9444-47B7-9316-6B6C85E2F14B}"/>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D2E6FBFB-1F04-4CF0-9B63-45559D843930}"/>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F4B756-1655-4552-8C4F-CFAC012D36ED}"/>
              </a:ext>
            </a:extLst>
          </p:cNvPr>
          <p:cNvSpPr>
            <a:spLocks noGrp="1"/>
          </p:cNvSpPr>
          <p:nvPr>
            <p:ph type="dt" sz="half" idx="10"/>
          </p:nvPr>
        </p:nvSpPr>
        <p:spPr/>
        <p:txBody>
          <a:bodyPr/>
          <a:lstStyle/>
          <a:p>
            <a:fld id="{0A04A034-9468-4346-9CA8-44AEB7B80696}" type="datetimeFigureOut">
              <a:rPr lang="en-GB" smtClean="0"/>
              <a:t>25/11/2021</a:t>
            </a:fld>
            <a:endParaRPr lang="en-GB"/>
          </a:p>
        </p:txBody>
      </p:sp>
      <p:sp>
        <p:nvSpPr>
          <p:cNvPr id="5" name="Footer Placeholder 4">
            <a:extLst>
              <a:ext uri="{FF2B5EF4-FFF2-40B4-BE49-F238E27FC236}">
                <a16:creationId xmlns:a16="http://schemas.microsoft.com/office/drawing/2014/main" id="{717BE069-52D8-49A4-AC5F-6B94E03A1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9F364-1F53-4931-8D4B-32C1C58CD9CD}"/>
              </a:ext>
            </a:extLst>
          </p:cNvPr>
          <p:cNvSpPr>
            <a:spLocks noGrp="1"/>
          </p:cNvSpPr>
          <p:nvPr>
            <p:ph type="sldNum" sz="quarter" idx="12"/>
          </p:nvPr>
        </p:nvSpPr>
        <p:spPr/>
        <p:txBody>
          <a:bodyPr/>
          <a:lstStyle/>
          <a:p>
            <a:fld id="{AFFEC203-8919-484B-9F0C-867397340312}" type="slidenum">
              <a:rPr lang="en-GB" smtClean="0"/>
              <a:t>‹#›</a:t>
            </a:fld>
            <a:endParaRPr lang="en-GB"/>
          </a:p>
        </p:txBody>
      </p:sp>
    </p:spTree>
    <p:extLst>
      <p:ext uri="{BB962C8B-B14F-4D97-AF65-F5344CB8AC3E}">
        <p14:creationId xmlns:p14="http://schemas.microsoft.com/office/powerpoint/2010/main" val="315600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0" y="5921375"/>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7624" y="2060848"/>
            <a:ext cx="6872609" cy="1871885"/>
          </a:xfrm>
        </p:spPr>
        <p:txBody>
          <a:bodyPr rtlCol="0">
            <a:noAutofit/>
          </a:bodyPr>
          <a:lstStyle/>
          <a:p>
            <a:pPr fontAlgn="auto">
              <a:spcAft>
                <a:spcPts val="0"/>
              </a:spcAft>
              <a:buFont typeface="Arial" pitchFamily="34" charset="0"/>
              <a:buNone/>
              <a:defRPr/>
            </a:pPr>
            <a:r>
              <a:rPr lang="en-GB" b="1" dirty="0">
                <a:solidFill>
                  <a:srgbClr val="87005B"/>
                </a:solidFill>
              </a:rPr>
              <a:t>Blackpool Health and Wellbeing Board HEC Panel Meeting</a:t>
            </a:r>
          </a:p>
          <a:p>
            <a:pPr fontAlgn="auto">
              <a:spcAft>
                <a:spcPts val="0"/>
              </a:spcAft>
              <a:buFont typeface="Arial" pitchFamily="34" charset="0"/>
              <a:buNone/>
              <a:defRPr/>
            </a:pPr>
            <a:r>
              <a:rPr lang="en-GB" b="1" dirty="0">
                <a:solidFill>
                  <a:srgbClr val="87005B"/>
                </a:solidFill>
              </a:rPr>
              <a:t>29 November 2021</a:t>
            </a:r>
          </a:p>
        </p:txBody>
      </p:sp>
    </p:spTree>
    <p:extLst>
      <p:ext uri="{BB962C8B-B14F-4D97-AF65-F5344CB8AC3E}">
        <p14:creationId xmlns:p14="http://schemas.microsoft.com/office/powerpoint/2010/main" val="117816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404813"/>
            <a:ext cx="8218488" cy="72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a:solidFill>
                  <a:srgbClr val="87005B"/>
                </a:solidFill>
              </a:rPr>
              <a:t>Blackpool </a:t>
            </a:r>
            <a:br>
              <a:rPr lang="en-GB" altLang="en-US" sz="3600">
                <a:solidFill>
                  <a:srgbClr val="87005B"/>
                </a:solidFill>
              </a:rPr>
            </a:br>
            <a:r>
              <a:rPr lang="en-GB" altLang="en-US" sz="3600">
                <a:solidFill>
                  <a:srgbClr val="87005B"/>
                </a:solidFill>
              </a:rPr>
              <a:t>“The Watering Hole of the Masses”</a:t>
            </a:r>
          </a:p>
        </p:txBody>
      </p:sp>
      <p:pic>
        <p:nvPicPr>
          <p:cNvPr id="1030" name="Picture 6">
            <a:extLst>
              <a:ext uri="{FF2B5EF4-FFF2-40B4-BE49-F238E27FC236}">
                <a16:creationId xmlns:a16="http://schemas.microsoft.com/office/drawing/2014/main" id="{8F288994-C875-4AB1-8F8F-D89BA17E67B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63700" y="1625600"/>
            <a:ext cx="57785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49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843808" y="0"/>
            <a:ext cx="3696062" cy="5870423"/>
          </a:xfrm>
        </p:spPr>
      </p:pic>
    </p:spTree>
    <p:extLst>
      <p:ext uri="{BB962C8B-B14F-4D97-AF65-F5344CB8AC3E}">
        <p14:creationId xmlns:p14="http://schemas.microsoft.com/office/powerpoint/2010/main" val="2847730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11559" y="0"/>
            <a:ext cx="7642185" cy="5733256"/>
          </a:xfrm>
          <a:prstGeom prst="rect">
            <a:avLst/>
          </a:prstGeom>
        </p:spPr>
      </p:pic>
    </p:spTree>
    <p:extLst>
      <p:ext uri="{BB962C8B-B14F-4D97-AF65-F5344CB8AC3E}">
        <p14:creationId xmlns:p14="http://schemas.microsoft.com/office/powerpoint/2010/main" val="244203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7005AF-BA31-4732-B933-5B9DF0958E9B}"/>
              </a:ext>
            </a:extLst>
          </p:cNvPr>
          <p:cNvSpPr>
            <a:spLocks noGrp="1"/>
          </p:cNvSpPr>
          <p:nvPr>
            <p:ph type="subTitle" idx="1"/>
          </p:nvPr>
        </p:nvSpPr>
        <p:spPr>
          <a:xfrm>
            <a:off x="1043608" y="908720"/>
            <a:ext cx="6885384" cy="947477"/>
          </a:xfrm>
        </p:spPr>
        <p:txBody>
          <a:bodyPr/>
          <a:lstStyle/>
          <a:p>
            <a:pPr algn="l"/>
            <a:r>
              <a:rPr lang="en-GB" sz="1800" b="1" dirty="0">
                <a:solidFill>
                  <a:srgbClr val="87005B"/>
                </a:solidFill>
              </a:rPr>
              <a:t>Q1: What sectors do you need to work with to address health inequalities? What do you need to have effective partnerships with businesses, local authorities, CVFSE, communities?</a:t>
            </a:r>
          </a:p>
          <a:p>
            <a:pPr algn="l"/>
            <a:endParaRPr lang="en-GB" sz="1800" b="1" dirty="0">
              <a:solidFill>
                <a:srgbClr val="87005B"/>
              </a:solidFill>
            </a:endParaRPr>
          </a:p>
          <a:p>
            <a:pPr algn="l"/>
            <a:r>
              <a:rPr lang="en-GB" sz="1800" b="1" dirty="0">
                <a:solidFill>
                  <a:srgbClr val="87005B"/>
                </a:solidFill>
              </a:rPr>
              <a:t>Well yes! And we do. </a:t>
            </a:r>
          </a:p>
          <a:p>
            <a:pPr algn="l"/>
            <a:r>
              <a:rPr lang="en-GB" sz="1600" b="1" dirty="0"/>
              <a:t>Business in the Community</a:t>
            </a:r>
          </a:p>
          <a:p>
            <a:pPr algn="l"/>
            <a:r>
              <a:rPr lang="en-GB" sz="1600" b="1" dirty="0" smtClean="0"/>
              <a:t>Blackpool Pride of Place, Claremont Steering Group</a:t>
            </a:r>
          </a:p>
          <a:p>
            <a:pPr algn="l"/>
            <a:r>
              <a:rPr lang="en-GB" sz="1600" b="1" dirty="0" smtClean="0">
                <a:solidFill>
                  <a:srgbClr val="FF0000"/>
                </a:solidFill>
              </a:rPr>
              <a:t>Grange Park Community Forum</a:t>
            </a:r>
            <a:endParaRPr lang="en-GB" sz="1600" b="1" dirty="0">
              <a:solidFill>
                <a:srgbClr val="FF0000"/>
              </a:solidFill>
            </a:endParaRPr>
          </a:p>
          <a:p>
            <a:pPr algn="l"/>
            <a:r>
              <a:rPr lang="en-GB" sz="1600" b="1" dirty="0"/>
              <a:t>Fairness </a:t>
            </a:r>
            <a:r>
              <a:rPr lang="en-GB" sz="1600" b="1" dirty="0" smtClean="0"/>
              <a:t>Commission</a:t>
            </a:r>
          </a:p>
          <a:p>
            <a:pPr algn="l"/>
            <a:r>
              <a:rPr lang="en-GB" sz="1600" b="1" dirty="0" smtClean="0"/>
              <a:t>NHS Primary Care Networks </a:t>
            </a:r>
            <a:endParaRPr lang="en-GB" sz="1600" b="1" dirty="0" smtClean="0"/>
          </a:p>
          <a:p>
            <a:pPr algn="l"/>
            <a:r>
              <a:rPr lang="en-GB" sz="1600" b="1" dirty="0" smtClean="0"/>
              <a:t>VCSF </a:t>
            </a:r>
            <a:r>
              <a:rPr lang="en-GB" sz="1600" b="1" dirty="0"/>
              <a:t>and Community </a:t>
            </a:r>
            <a:r>
              <a:rPr lang="en-GB" sz="1600" b="1" dirty="0" smtClean="0"/>
              <a:t>Collaborative Engagement Group</a:t>
            </a:r>
            <a:endParaRPr lang="en-GB" sz="1600" b="1" dirty="0"/>
          </a:p>
          <a:p>
            <a:pPr algn="l"/>
            <a:r>
              <a:rPr lang="en-GB" sz="1600" b="1" dirty="0"/>
              <a:t>Regional and Lancashire wide NHS and Local Authority Partnerships –climate change, green energy/Affordable warmth</a:t>
            </a:r>
          </a:p>
          <a:p>
            <a:pPr algn="l"/>
            <a:r>
              <a:rPr lang="en-GB" sz="1600" b="1" dirty="0"/>
              <a:t>Partnership Boards representing the most vulnerable – changing futures, drug related death, learning disability, mental health</a:t>
            </a:r>
          </a:p>
          <a:p>
            <a:pPr algn="l"/>
            <a:r>
              <a:rPr lang="en-GB" sz="1600" b="1" dirty="0">
                <a:solidFill>
                  <a:srgbClr val="87005B"/>
                </a:solidFill>
              </a:rPr>
              <a:t> </a:t>
            </a:r>
          </a:p>
          <a:p>
            <a:pPr algn="l"/>
            <a:endParaRPr lang="en-GB" sz="1800" b="1" dirty="0">
              <a:solidFill>
                <a:srgbClr val="87005B"/>
              </a:solidFill>
            </a:endParaRPr>
          </a:p>
        </p:txBody>
      </p:sp>
    </p:spTree>
    <p:extLst>
      <p:ext uri="{BB962C8B-B14F-4D97-AF65-F5344CB8AC3E}">
        <p14:creationId xmlns:p14="http://schemas.microsoft.com/office/powerpoint/2010/main" val="11051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7005AF-BA31-4732-B933-5B9DF0958E9B}"/>
              </a:ext>
            </a:extLst>
          </p:cNvPr>
          <p:cNvSpPr>
            <a:spLocks noGrp="1"/>
          </p:cNvSpPr>
          <p:nvPr>
            <p:ph type="subTitle" idx="1"/>
          </p:nvPr>
        </p:nvSpPr>
        <p:spPr>
          <a:xfrm>
            <a:off x="971600" y="908720"/>
            <a:ext cx="6858000" cy="1035562"/>
          </a:xfrm>
        </p:spPr>
        <p:txBody>
          <a:bodyPr/>
          <a:lstStyle/>
          <a:p>
            <a:pPr algn="l"/>
            <a:r>
              <a:rPr lang="en-GB" sz="2400" b="1" dirty="0">
                <a:solidFill>
                  <a:srgbClr val="87005B"/>
                </a:solidFill>
              </a:rPr>
              <a:t>Q2: Outside of the funding issues, what do you need to better address the wider determinants of health and health inequalities in Lancashire and Cumbria?</a:t>
            </a:r>
          </a:p>
          <a:p>
            <a:pPr marL="342900" indent="-342900" algn="l">
              <a:buFont typeface="Arial" panose="020B0604020202020204" pitchFamily="34" charset="0"/>
              <a:buChar char="•"/>
            </a:pPr>
            <a:endParaRPr lang="en-GB" sz="2000" b="1" dirty="0" smtClean="0"/>
          </a:p>
          <a:p>
            <a:pPr marL="342900" indent="-342900" algn="l">
              <a:buFont typeface="Arial" panose="020B0604020202020204" pitchFamily="34" charset="0"/>
              <a:buChar char="•"/>
            </a:pPr>
            <a:r>
              <a:rPr lang="en-GB" sz="2000" b="1" dirty="0" smtClean="0"/>
              <a:t>Agree </a:t>
            </a:r>
            <a:r>
              <a:rPr lang="en-GB" sz="2000" b="1" dirty="0"/>
              <a:t>a few key priorities and jointly invest</a:t>
            </a:r>
          </a:p>
          <a:p>
            <a:pPr marL="342900" indent="-342900" algn="l">
              <a:buFont typeface="Arial" panose="020B0604020202020204" pitchFamily="34" charset="0"/>
              <a:buChar char="•"/>
            </a:pPr>
            <a:r>
              <a:rPr lang="en-GB" sz="2000" b="1" dirty="0"/>
              <a:t>NHS to respond to need rather than demand</a:t>
            </a:r>
          </a:p>
          <a:p>
            <a:pPr marL="342900" indent="-342900" algn="l">
              <a:buFont typeface="Arial" panose="020B0604020202020204" pitchFamily="34" charset="0"/>
              <a:buChar char="•"/>
            </a:pPr>
            <a:r>
              <a:rPr lang="en-GB" sz="2000" b="1" dirty="0"/>
              <a:t>Provide services in a way people in real need want to access it, stop providing services from a professional tribe or organisational perspective</a:t>
            </a:r>
          </a:p>
          <a:p>
            <a:pPr marL="342900" indent="-342900" algn="l">
              <a:buFont typeface="Arial" panose="020B0604020202020204" pitchFamily="34" charset="0"/>
              <a:buChar char="•"/>
            </a:pPr>
            <a:r>
              <a:rPr lang="en-GB" sz="2000" b="1" dirty="0"/>
              <a:t>Do what we did during COVID with the homeless, rip up the rule book, forget criteria and putting hurdles in place  to access services. Listen and harness those with lived experience.</a:t>
            </a:r>
          </a:p>
        </p:txBody>
      </p:sp>
    </p:spTree>
    <p:extLst>
      <p:ext uri="{BB962C8B-B14F-4D97-AF65-F5344CB8AC3E}">
        <p14:creationId xmlns:p14="http://schemas.microsoft.com/office/powerpoint/2010/main" val="208496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7005AF-BA31-4732-B933-5B9DF0958E9B}"/>
              </a:ext>
            </a:extLst>
          </p:cNvPr>
          <p:cNvSpPr>
            <a:spLocks noGrp="1"/>
          </p:cNvSpPr>
          <p:nvPr>
            <p:ph type="subTitle" idx="1"/>
          </p:nvPr>
        </p:nvSpPr>
        <p:spPr>
          <a:xfrm>
            <a:off x="1043608" y="1196752"/>
            <a:ext cx="6858000" cy="1148119"/>
          </a:xfrm>
        </p:spPr>
        <p:txBody>
          <a:bodyPr/>
          <a:lstStyle/>
          <a:p>
            <a:pPr algn="l"/>
            <a:r>
              <a:rPr lang="en-GB" sz="1800" b="1" dirty="0">
                <a:solidFill>
                  <a:srgbClr val="87005B"/>
                </a:solidFill>
              </a:rPr>
              <a:t>Q3: Can you foresee Lancashire and Cumbria Integrated Care Board (ICB) investing in the social determinants in the next 5 years? What support do you need to shift priorities to spending on social determinants and health equity?</a:t>
            </a:r>
          </a:p>
          <a:p>
            <a:pPr algn="l"/>
            <a:endParaRPr lang="en-GB" sz="1800" b="1" dirty="0" smtClean="0">
              <a:solidFill>
                <a:srgbClr val="87005B"/>
              </a:solidFill>
            </a:endParaRPr>
          </a:p>
          <a:p>
            <a:pPr algn="l"/>
            <a:endParaRPr lang="en-GB" sz="1800" b="1" dirty="0">
              <a:solidFill>
                <a:srgbClr val="87005B"/>
              </a:solidFill>
            </a:endParaRPr>
          </a:p>
          <a:p>
            <a:pPr algn="l"/>
            <a:r>
              <a:rPr lang="en-GB" sz="1800" b="1" dirty="0"/>
              <a:t>The NHS has a bad track record!</a:t>
            </a:r>
          </a:p>
          <a:p>
            <a:pPr algn="l"/>
            <a:r>
              <a:rPr lang="en-GB" sz="1800" b="1" dirty="0"/>
              <a:t>Fylde Coast Prevention (Health Inequalities) Strategy – 5 to 10 year multimillion pound programme for Blackpool – evidence based key priorities for recurrent  investment:- </a:t>
            </a:r>
          </a:p>
          <a:p>
            <a:pPr algn="l"/>
            <a:r>
              <a:rPr lang="en-GB" sz="1800" b="1" dirty="0"/>
              <a:t>year 1 – a small amount into smoking and homelessness, </a:t>
            </a:r>
          </a:p>
          <a:p>
            <a:pPr algn="l"/>
            <a:r>
              <a:rPr lang="en-GB" sz="1800" b="1" dirty="0"/>
              <a:t>year 2 - transfer the money to the Vic.</a:t>
            </a:r>
          </a:p>
          <a:p>
            <a:pPr algn="l"/>
            <a:endParaRPr lang="en-GB" sz="1800" b="1" dirty="0">
              <a:solidFill>
                <a:srgbClr val="87005B"/>
              </a:solidFill>
            </a:endParaRPr>
          </a:p>
        </p:txBody>
      </p:sp>
    </p:spTree>
    <p:extLst>
      <p:ext uri="{BB962C8B-B14F-4D97-AF65-F5344CB8AC3E}">
        <p14:creationId xmlns:p14="http://schemas.microsoft.com/office/powerpoint/2010/main" val="409721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7005AF-BA31-4732-B933-5B9DF0958E9B}"/>
              </a:ext>
            </a:extLst>
          </p:cNvPr>
          <p:cNvSpPr>
            <a:spLocks noGrp="1"/>
          </p:cNvSpPr>
          <p:nvPr>
            <p:ph type="subTitle" idx="1"/>
          </p:nvPr>
        </p:nvSpPr>
        <p:spPr>
          <a:xfrm>
            <a:off x="1143000" y="1488793"/>
            <a:ext cx="6858000" cy="337386"/>
          </a:xfrm>
        </p:spPr>
        <p:txBody>
          <a:bodyPr/>
          <a:lstStyle/>
          <a:p>
            <a:pPr algn="l"/>
            <a:r>
              <a:rPr lang="en-GB" sz="2400" b="1" dirty="0">
                <a:solidFill>
                  <a:srgbClr val="87005B"/>
                </a:solidFill>
              </a:rPr>
              <a:t>Q4: What are the main challenges to action on the social determinants and health inequalities?</a:t>
            </a:r>
          </a:p>
          <a:p>
            <a:pPr algn="l"/>
            <a:endParaRPr lang="en-GB" sz="2400" b="1" dirty="0">
              <a:solidFill>
                <a:srgbClr val="87005B"/>
              </a:solidFill>
            </a:endParaRPr>
          </a:p>
          <a:p>
            <a:pPr algn="l"/>
            <a:r>
              <a:rPr lang="en-GB" sz="2400" dirty="0"/>
              <a:t>Government Policy</a:t>
            </a:r>
          </a:p>
          <a:p>
            <a:pPr algn="l"/>
            <a:r>
              <a:rPr lang="en-GB" sz="2400" dirty="0"/>
              <a:t>Housing, poverty, injecting rooms to </a:t>
            </a:r>
            <a:r>
              <a:rPr lang="en-GB" sz="2400" dirty="0" smtClean="0"/>
              <a:t>name </a:t>
            </a:r>
            <a:r>
              <a:rPr lang="en-GB" sz="2400" dirty="0"/>
              <a:t>but a few</a:t>
            </a:r>
          </a:p>
        </p:txBody>
      </p:sp>
    </p:spTree>
    <p:extLst>
      <p:ext uri="{BB962C8B-B14F-4D97-AF65-F5344CB8AC3E}">
        <p14:creationId xmlns:p14="http://schemas.microsoft.com/office/powerpoint/2010/main" val="40797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B7005AF-BA31-4732-B933-5B9DF0958E9B}"/>
              </a:ext>
            </a:extLst>
          </p:cNvPr>
          <p:cNvSpPr>
            <a:spLocks noGrp="1"/>
          </p:cNvSpPr>
          <p:nvPr>
            <p:ph type="subTitle" idx="1"/>
          </p:nvPr>
        </p:nvSpPr>
        <p:spPr>
          <a:xfrm>
            <a:off x="1043608" y="836712"/>
            <a:ext cx="6858000" cy="1080120"/>
          </a:xfrm>
        </p:spPr>
        <p:txBody>
          <a:bodyPr/>
          <a:lstStyle/>
          <a:p>
            <a:pPr algn="l"/>
            <a:r>
              <a:rPr lang="en-GB" sz="2000" b="1" dirty="0">
                <a:solidFill>
                  <a:srgbClr val="87005B"/>
                </a:solidFill>
              </a:rPr>
              <a:t>Q5: What are your recommendations for an effective regional system / collaboration on health inequalities?</a:t>
            </a:r>
          </a:p>
          <a:p>
            <a:pPr algn="l"/>
            <a:r>
              <a:rPr lang="en-GB" sz="1800" b="1" dirty="0">
                <a:solidFill>
                  <a:srgbClr val="87005B"/>
                </a:solidFill>
              </a:rPr>
              <a:t>1. Set and Invest In priorities</a:t>
            </a:r>
          </a:p>
          <a:p>
            <a:pPr algn="l"/>
            <a:endParaRPr lang="en-GB" sz="1600" b="1" dirty="0" smtClean="0"/>
          </a:p>
          <a:p>
            <a:pPr algn="l"/>
            <a:r>
              <a:rPr lang="en-GB" sz="1600" b="1" dirty="0" smtClean="0"/>
              <a:t>Agree </a:t>
            </a:r>
            <a:r>
              <a:rPr lang="en-GB" sz="1600" b="1" dirty="0"/>
              <a:t>1 short (hypertension or depression), 1 medium (</a:t>
            </a:r>
            <a:r>
              <a:rPr lang="en-GB" sz="1600" b="1" dirty="0" smtClean="0"/>
              <a:t>alcohol/tobacco), </a:t>
            </a:r>
            <a:r>
              <a:rPr lang="en-GB" sz="1600" b="1" dirty="0"/>
              <a:t>1 long term priority (best start in life) underpinned by recurrent investment in Lived Experience and the third sector.</a:t>
            </a:r>
          </a:p>
          <a:p>
            <a:pPr algn="l"/>
            <a:r>
              <a:rPr lang="en-GB" sz="1600" b="1" dirty="0"/>
              <a:t>Why not recreate the old joint finance system, where we have a shared pot we use to fund 3 year change projects.</a:t>
            </a:r>
          </a:p>
          <a:p>
            <a:pPr algn="l"/>
            <a:r>
              <a:rPr lang="en-GB" sz="1800" b="1" dirty="0">
                <a:solidFill>
                  <a:srgbClr val="87005B"/>
                </a:solidFill>
              </a:rPr>
              <a:t>2. All sign up to meet need rather than demand</a:t>
            </a:r>
          </a:p>
          <a:p>
            <a:pPr algn="l"/>
            <a:r>
              <a:rPr lang="en-GB" sz="1600" b="1" dirty="0"/>
              <a:t>Stop saying they keep using the hospital as primary care, we need  a campaign to educate or a barricade. It doesn’t work! </a:t>
            </a:r>
          </a:p>
          <a:p>
            <a:pPr algn="l"/>
            <a:r>
              <a:rPr lang="en-GB" sz="1600" b="1" dirty="0"/>
              <a:t>Fundamentally review services for groups with the greatest need and worst access to the</a:t>
            </a:r>
            <a:r>
              <a:rPr lang="en-GB" sz="1800" b="1" dirty="0">
                <a:solidFill>
                  <a:srgbClr val="87005B"/>
                </a:solidFill>
              </a:rPr>
              <a:t> </a:t>
            </a:r>
            <a:r>
              <a:rPr lang="en-GB" sz="1600" b="1" dirty="0"/>
              <a:t>system that we created</a:t>
            </a:r>
            <a:r>
              <a:rPr lang="en-GB" sz="1800" b="1" dirty="0">
                <a:solidFill>
                  <a:srgbClr val="87005B"/>
                </a:solidFill>
              </a:rPr>
              <a:t>. </a:t>
            </a:r>
            <a:r>
              <a:rPr lang="en-GB" sz="1600" b="1" dirty="0"/>
              <a:t>Give parity in the redesign process to those with Lived experience of our inaccessible services</a:t>
            </a:r>
          </a:p>
          <a:p>
            <a:pPr algn="l"/>
            <a:r>
              <a:rPr lang="en-GB" sz="1800" b="1" dirty="0">
                <a:solidFill>
                  <a:srgbClr val="87005B"/>
                </a:solidFill>
              </a:rPr>
              <a:t>3. Why are we creating a parallel public health and population health system – lets take stock and think again</a:t>
            </a:r>
          </a:p>
          <a:p>
            <a:pPr algn="l"/>
            <a:endParaRPr lang="en-GB" sz="1800" b="1" dirty="0">
              <a:solidFill>
                <a:srgbClr val="87005B"/>
              </a:solidFill>
            </a:endParaRPr>
          </a:p>
          <a:p>
            <a:pPr algn="l"/>
            <a:endParaRPr lang="en-GB" sz="2400" b="1" dirty="0">
              <a:solidFill>
                <a:srgbClr val="87005B"/>
              </a:solidFill>
            </a:endParaRPr>
          </a:p>
        </p:txBody>
      </p:sp>
    </p:spTree>
    <p:extLst>
      <p:ext uri="{BB962C8B-B14F-4D97-AF65-F5344CB8AC3E}">
        <p14:creationId xmlns:p14="http://schemas.microsoft.com/office/powerpoint/2010/main" val="4065001286"/>
      </p:ext>
    </p:extLst>
  </p:cSld>
  <p:clrMapOvr>
    <a:masterClrMapping/>
  </p:clrMapOvr>
</p:sld>
</file>

<file path=ppt/theme/theme1.xml><?xml version="1.0" encoding="utf-8"?>
<a:theme xmlns:a="http://schemas.openxmlformats.org/drawingml/2006/main" name="BLACKPOOL 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C06574246BF944832140B0F6963425" ma:contentTypeVersion="13" ma:contentTypeDescription="Create a new document." ma:contentTypeScope="" ma:versionID="92c8d4ca229fe3c1a177a69cbe7d9d20">
  <xsd:schema xmlns:xsd="http://www.w3.org/2001/XMLSchema" xmlns:xs="http://www.w3.org/2001/XMLSchema" xmlns:p="http://schemas.microsoft.com/office/2006/metadata/properties" xmlns:ns2="59717068-b876-4d10-b435-75d9c4c2c2be" xmlns:ns3="4ddecaeb-ae4c-4b29-8591-56fc18d3694d" targetNamespace="http://schemas.microsoft.com/office/2006/metadata/properties" ma:root="true" ma:fieldsID="e6794ec8fe8d9f5b7d3c14375331bf49" ns2:_="" ns3:_="">
    <xsd:import namespace="59717068-b876-4d10-b435-75d9c4c2c2be"/>
    <xsd:import namespace="4ddecaeb-ae4c-4b29-8591-56fc18d369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17068-b876-4d10-b435-75d9c4c2c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decaeb-ae4c-4b29-8591-56fc18d3694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7A58A9-1E1E-45D4-9536-1E392BF82525}">
  <ds:schemaRefs>
    <ds:schemaRef ds:uri="http://schemas.microsoft.com/sharepoint/v3/contenttype/forms"/>
  </ds:schemaRefs>
</ds:datastoreItem>
</file>

<file path=customXml/itemProps2.xml><?xml version="1.0" encoding="utf-8"?>
<ds:datastoreItem xmlns:ds="http://schemas.openxmlformats.org/officeDocument/2006/customXml" ds:itemID="{F55E0184-AB42-4D60-A03D-7B779309BFD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ddecaeb-ae4c-4b29-8591-56fc18d3694d"/>
    <ds:schemaRef ds:uri="http://purl.org/dc/terms/"/>
    <ds:schemaRef ds:uri="59717068-b876-4d10-b435-75d9c4c2c2be"/>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B816D4F-331F-4988-97E1-5E8DE2B9F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17068-b876-4d10-b435-75d9c4c2c2be"/>
    <ds:schemaRef ds:uri="4ddecaeb-ae4c-4b29-8591-56fc18d36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BLACKPOOL COUNCIL POWERPOINT TEMPLATE.potx</Template>
  <TotalTime>5296</TotalTime>
  <Words>533</Words>
  <Application>Microsoft Office PowerPoint</Application>
  <PresentationFormat>On-screen Show (4:3)</PresentationFormat>
  <Paragraphs>44</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ＭＳ Ｐゴシック</vt:lpstr>
      <vt:lpstr>Arial</vt:lpstr>
      <vt:lpstr>Calibri</vt:lpstr>
      <vt:lpstr>BLACKPOOL COVER SLIDE</vt:lpstr>
      <vt:lpstr>PowerPoint Presentation</vt:lpstr>
      <vt:lpstr>Blackpool  “The Watering Hole of the Masses”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Aedas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Moss</dc:creator>
  <cp:lastModifiedBy>Liz Petch</cp:lastModifiedBy>
  <cp:revision>256</cp:revision>
  <cp:lastPrinted>2018-12-04T17:43:08Z</cp:lastPrinted>
  <dcterms:created xsi:type="dcterms:W3CDTF">2011-11-21T12:57:06Z</dcterms:created>
  <dcterms:modified xsi:type="dcterms:W3CDTF">2021-11-25T17:10:20Z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0x010100B2C06574246BF944832140B0F6963425</vt:lpwstr>
  </property>
  <property fmtid="{D5CDD505-2E9C-101B-9397-08002B2CF9AE}" pid="3" name="Order">
    <vt:r8>10766700</vt:r8>
  </property>
</Properties>
</file>