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1.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2.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61"/>
  </p:notesMasterIdLst>
  <p:sldIdLst>
    <p:sldId id="1065" r:id="rId7"/>
    <p:sldId id="953" r:id="rId8"/>
    <p:sldId id="1080" r:id="rId9"/>
    <p:sldId id="1140" r:id="rId10"/>
    <p:sldId id="1173" r:id="rId11"/>
    <p:sldId id="1138" r:id="rId12"/>
    <p:sldId id="1073" r:id="rId13"/>
    <p:sldId id="1168" r:id="rId14"/>
    <p:sldId id="1069" r:id="rId15"/>
    <p:sldId id="1169" r:id="rId16"/>
    <p:sldId id="1071" r:id="rId17"/>
    <p:sldId id="1082" r:id="rId18"/>
    <p:sldId id="1139" r:id="rId19"/>
    <p:sldId id="1083" r:id="rId20"/>
    <p:sldId id="1100" r:id="rId21"/>
    <p:sldId id="1170" r:id="rId22"/>
    <p:sldId id="1101" r:id="rId23"/>
    <p:sldId id="1142" r:id="rId24"/>
    <p:sldId id="1102" r:id="rId25"/>
    <p:sldId id="1103" r:id="rId26"/>
    <p:sldId id="1143" r:id="rId27"/>
    <p:sldId id="1105" r:id="rId28"/>
    <p:sldId id="1116" r:id="rId29"/>
    <p:sldId id="1144" r:id="rId30"/>
    <p:sldId id="1118" r:id="rId31"/>
    <p:sldId id="1119" r:id="rId32"/>
    <p:sldId id="1145" r:id="rId33"/>
    <p:sldId id="1146" r:id="rId34"/>
    <p:sldId id="1147" r:id="rId35"/>
    <p:sldId id="1149" r:id="rId36"/>
    <p:sldId id="1150" r:id="rId37"/>
    <p:sldId id="1129" r:id="rId38"/>
    <p:sldId id="1167" r:id="rId39"/>
    <p:sldId id="1153" r:id="rId40"/>
    <p:sldId id="1154" r:id="rId41"/>
    <p:sldId id="1171" r:id="rId42"/>
    <p:sldId id="1156" r:id="rId43"/>
    <p:sldId id="1157" r:id="rId44"/>
    <p:sldId id="1158" r:id="rId45"/>
    <p:sldId id="1159" r:id="rId46"/>
    <p:sldId id="1160" r:id="rId47"/>
    <p:sldId id="1106" r:id="rId48"/>
    <p:sldId id="1161" r:id="rId49"/>
    <p:sldId id="1148" r:id="rId50"/>
    <p:sldId id="1172" r:id="rId51"/>
    <p:sldId id="1163" r:id="rId52"/>
    <p:sldId id="1164" r:id="rId53"/>
    <p:sldId id="1067" r:id="rId54"/>
    <p:sldId id="1124" r:id="rId55"/>
    <p:sldId id="1165" r:id="rId56"/>
    <p:sldId id="1134" r:id="rId57"/>
    <p:sldId id="1108" r:id="rId58"/>
    <p:sldId id="1109" r:id="rId59"/>
    <p:sldId id="1166" r:id="rId6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FCFC6"/>
    <a:srgbClr val="66FFCC"/>
    <a:srgbClr val="004600"/>
    <a:srgbClr val="7AE2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88" autoAdjust="0"/>
    <p:restoredTop sz="58851" autoAdjust="0"/>
  </p:normalViewPr>
  <p:slideViewPr>
    <p:cSldViewPr snapToGrid="0">
      <p:cViewPr varScale="1">
        <p:scale>
          <a:sx n="66" d="100"/>
          <a:sy n="66" d="100"/>
        </p:scale>
        <p:origin x="66" y="912"/>
      </p:cViewPr>
      <p:guideLst>
        <p:guide orient="horz" pos="2160"/>
        <p:guide pos="3840"/>
      </p:guideLst>
    </p:cSldViewPr>
  </p:slideViewPr>
  <p:outlineViewPr>
    <p:cViewPr>
      <p:scale>
        <a:sx n="33" d="100"/>
        <a:sy n="33" d="100"/>
      </p:scale>
      <p:origin x="0" y="-14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oleObject" Target="file:///\\ad.ucl.ac.uk\homei\zctyswi\Documents\Presentations\New%20figures%20L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ucl.ac.uk\homei\zctyswi\Documents\Presentations\New%20figures%20L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ecile%20graphs%20PETER.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MSOA%20graph%20PETER.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'Male LE_IMD_19-20'!$B$2</c:f>
              <c:strCache>
                <c:ptCount val="1"/>
                <c:pt idx="0">
                  <c:v>2019</c:v>
                </c:pt>
              </c:strCache>
            </c:strRef>
          </c:tx>
          <c:spPr>
            <a:solidFill>
              <a:schemeClr val="accent6">
                <a:shade val="76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LE_IMD_19-20'!$B$3:$B$12</c:f>
              <c:numCache>
                <c:formatCode>General</c:formatCode>
                <c:ptCount val="10"/>
                <c:pt idx="0">
                  <c:v>74.3</c:v>
                </c:pt>
                <c:pt idx="1">
                  <c:v>76.599999999999994</c:v>
                </c:pt>
                <c:pt idx="2">
                  <c:v>78</c:v>
                </c:pt>
                <c:pt idx="3">
                  <c:v>79.2</c:v>
                </c:pt>
                <c:pt idx="4">
                  <c:v>80.2</c:v>
                </c:pt>
                <c:pt idx="5">
                  <c:v>81</c:v>
                </c:pt>
                <c:pt idx="6">
                  <c:v>81.599999999999994</c:v>
                </c:pt>
                <c:pt idx="7">
                  <c:v>82</c:v>
                </c:pt>
                <c:pt idx="8">
                  <c:v>82.5</c:v>
                </c:pt>
                <c:pt idx="9">
                  <c:v>83.6</c:v>
                </c:pt>
              </c:numCache>
            </c:numRef>
          </c:val>
          <c:extLst>
            <c:ext xmlns:c16="http://schemas.microsoft.com/office/drawing/2014/chart" uri="{C3380CC4-5D6E-409C-BE32-E72D297353CC}">
              <c16:uniqueId val="{00000000-5AF5-4B4B-90C5-D1E9431B3A2B}"/>
            </c:ext>
          </c:extLst>
        </c:ser>
        <c:ser>
          <c:idx val="1"/>
          <c:order val="1"/>
          <c:tx>
            <c:strRef>
              <c:f>'Male LE_IMD_19-20'!$C$2</c:f>
              <c:strCache>
                <c:ptCount val="1"/>
                <c:pt idx="0">
                  <c:v>2020</c:v>
                </c:pt>
              </c:strCache>
            </c:strRef>
          </c:tx>
          <c:spPr>
            <a:solidFill>
              <a:schemeClr val="accent6">
                <a:tint val="77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LE_IMD_19-20'!$C$3:$C$12</c:f>
              <c:numCache>
                <c:formatCode>General</c:formatCode>
                <c:ptCount val="10"/>
                <c:pt idx="0">
                  <c:v>72.400000000000006</c:v>
                </c:pt>
                <c:pt idx="1">
                  <c:v>74.8</c:v>
                </c:pt>
                <c:pt idx="2">
                  <c:v>76.3</c:v>
                </c:pt>
                <c:pt idx="3">
                  <c:v>77.7</c:v>
                </c:pt>
                <c:pt idx="4">
                  <c:v>78.900000000000006</c:v>
                </c:pt>
                <c:pt idx="5">
                  <c:v>79.7</c:v>
                </c:pt>
                <c:pt idx="6">
                  <c:v>80.3</c:v>
                </c:pt>
                <c:pt idx="7">
                  <c:v>80.900000000000006</c:v>
                </c:pt>
                <c:pt idx="8">
                  <c:v>81.5</c:v>
                </c:pt>
                <c:pt idx="9">
                  <c:v>82.6</c:v>
                </c:pt>
              </c:numCache>
            </c:numRef>
          </c:val>
          <c:extLst>
            <c:ext xmlns:c16="http://schemas.microsoft.com/office/drawing/2014/chart" uri="{C3380CC4-5D6E-409C-BE32-E72D297353CC}">
              <c16:uniqueId val="{00000001-5AF5-4B4B-90C5-D1E9431B3A2B}"/>
            </c:ext>
          </c:extLst>
        </c:ser>
        <c:dLbls>
          <c:showLegendKey val="0"/>
          <c:showVal val="0"/>
          <c:showCatName val="0"/>
          <c:showSerName val="0"/>
          <c:showPercent val="0"/>
          <c:showBubbleSize val="0"/>
        </c:dLbls>
        <c:gapWidth val="219"/>
        <c:overlap val="-27"/>
        <c:axId val="1055429823"/>
        <c:axId val="1055419423"/>
      </c:barChart>
      <c:catAx>
        <c:axId val="105542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19423"/>
        <c:crosses val="autoZero"/>
        <c:auto val="1"/>
        <c:lblAlgn val="ctr"/>
        <c:lblOffset val="100"/>
        <c:noMultiLvlLbl val="0"/>
      </c:catAx>
      <c:valAx>
        <c:axId val="1055419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D4B0-4C5E-93AA-3DC3C2B69988}"/>
              </c:ext>
            </c:extLst>
          </c:dPt>
          <c:cat>
            <c:strRef>
              <c:f>'Covid Mortality'!$D$29:$E$29</c:f>
              <c:strCache>
                <c:ptCount val="2"/>
                <c:pt idx="0">
                  <c:v>West Lancashire</c:v>
                </c:pt>
                <c:pt idx="1">
                  <c:v>England Average</c:v>
                </c:pt>
              </c:strCache>
            </c:strRef>
          </c:cat>
          <c:val>
            <c:numRef>
              <c:f>'Covid Mortality'!$D$30:$E$30</c:f>
              <c:numCache>
                <c:formatCode>0.00</c:formatCode>
                <c:ptCount val="2"/>
                <c:pt idx="0" formatCode="#,##0.0">
                  <c:v>171</c:v>
                </c:pt>
                <c:pt idx="1">
                  <c:v>181.7</c:v>
                </c:pt>
              </c:numCache>
            </c:numRef>
          </c:val>
          <c:extLst>
            <c:ext xmlns:c16="http://schemas.microsoft.com/office/drawing/2014/chart" uri="{C3380CC4-5D6E-409C-BE32-E72D297353CC}">
              <c16:uniqueId val="{00000000-19FA-4433-8E79-281DF9987FF9}"/>
            </c:ext>
          </c:extLst>
        </c:ser>
        <c:dLbls>
          <c:showLegendKey val="0"/>
          <c:showVal val="0"/>
          <c:showCatName val="0"/>
          <c:showSerName val="0"/>
          <c:showPercent val="0"/>
          <c:showBubbleSize val="0"/>
        </c:dLbls>
        <c:gapWidth val="219"/>
        <c:overlap val="-27"/>
        <c:axId val="1176103967"/>
        <c:axId val="1176101471"/>
      </c:barChart>
      <c:catAx>
        <c:axId val="117610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6101471"/>
        <c:crosses val="autoZero"/>
        <c:auto val="1"/>
        <c:lblAlgn val="ctr"/>
        <c:lblOffset val="100"/>
        <c:noMultiLvlLbl val="0"/>
      </c:catAx>
      <c:valAx>
        <c:axId val="1176101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6103967"/>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Fem'!$B$5</c:f>
              <c:strCache>
                <c:ptCount val="1"/>
                <c:pt idx="0">
                  <c:v>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9836-4A50-9593-4E3A559349A0}"/>
              </c:ext>
            </c:extLst>
          </c:dPt>
          <c:cat>
            <c:strRef>
              <c:f>'HLE Male Fem'!$A$6:$A$10</c:f>
              <c:strCache>
                <c:ptCount val="5"/>
                <c:pt idx="0">
                  <c:v>Blackpool</c:v>
                </c:pt>
                <c:pt idx="1">
                  <c:v>Blackburn with Darwen</c:v>
                </c:pt>
                <c:pt idx="2">
                  <c:v>Lancashire</c:v>
                </c:pt>
                <c:pt idx="3">
                  <c:v>North West region</c:v>
                </c:pt>
                <c:pt idx="4">
                  <c:v>Cumbria</c:v>
                </c:pt>
              </c:strCache>
            </c:strRef>
          </c:cat>
          <c:val>
            <c:numRef>
              <c:f>'HLE Male Fem'!$B$6:$B$10</c:f>
              <c:numCache>
                <c:formatCode>General</c:formatCode>
                <c:ptCount val="5"/>
                <c:pt idx="0">
                  <c:v>53.7</c:v>
                </c:pt>
                <c:pt idx="1">
                  <c:v>59.6</c:v>
                </c:pt>
                <c:pt idx="2">
                  <c:v>60.6</c:v>
                </c:pt>
                <c:pt idx="3">
                  <c:v>61.7</c:v>
                </c:pt>
                <c:pt idx="4">
                  <c:v>62.9</c:v>
                </c:pt>
              </c:numCache>
            </c:numRef>
          </c:val>
          <c:extLst>
            <c:ext xmlns:c16="http://schemas.microsoft.com/office/drawing/2014/chart" uri="{C3380CC4-5D6E-409C-BE32-E72D297353CC}">
              <c16:uniqueId val="{00000000-9836-4A50-9593-4E3A559349A0}"/>
            </c:ext>
          </c:extLst>
        </c:ser>
        <c:dLbls>
          <c:showLegendKey val="0"/>
          <c:showVal val="0"/>
          <c:showCatName val="0"/>
          <c:showSerName val="0"/>
          <c:showPercent val="0"/>
          <c:showBubbleSize val="0"/>
        </c:dLbls>
        <c:gapWidth val="219"/>
        <c:axId val="615145784"/>
        <c:axId val="615146104"/>
      </c:barChart>
      <c:lineChart>
        <c:grouping val="standard"/>
        <c:varyColors val="0"/>
        <c:ser>
          <c:idx val="1"/>
          <c:order val="1"/>
          <c:tx>
            <c:strRef>
              <c:f>'HLE Male Fem'!$C$5</c:f>
              <c:strCache>
                <c:ptCount val="1"/>
                <c:pt idx="0">
                  <c:v>England average</c:v>
                </c:pt>
              </c:strCache>
            </c:strRef>
          </c:tx>
          <c:spPr>
            <a:ln w="38100" cap="rnd">
              <a:solidFill>
                <a:schemeClr val="accent1"/>
              </a:solidFill>
              <a:round/>
            </a:ln>
            <a:effectLst/>
          </c:spPr>
          <c:marker>
            <c:symbol val="none"/>
          </c:marker>
          <c:cat>
            <c:strRef>
              <c:f>'HLE Male Fem'!$A$6:$A$10</c:f>
              <c:strCache>
                <c:ptCount val="5"/>
                <c:pt idx="0">
                  <c:v>Blackpool</c:v>
                </c:pt>
                <c:pt idx="1">
                  <c:v>Blackburn with Darwen</c:v>
                </c:pt>
                <c:pt idx="2">
                  <c:v>Lancashire</c:v>
                </c:pt>
                <c:pt idx="3">
                  <c:v>North West region</c:v>
                </c:pt>
                <c:pt idx="4">
                  <c:v>Cumbria</c:v>
                </c:pt>
              </c:strCache>
            </c:strRef>
          </c:cat>
          <c:val>
            <c:numRef>
              <c:f>'HLE Male Fem'!$C$6:$C$10</c:f>
              <c:numCache>
                <c:formatCode>General</c:formatCode>
                <c:ptCount val="5"/>
                <c:pt idx="0">
                  <c:v>63.2</c:v>
                </c:pt>
                <c:pt idx="1">
                  <c:v>63.2</c:v>
                </c:pt>
                <c:pt idx="2">
                  <c:v>63.2</c:v>
                </c:pt>
                <c:pt idx="3">
                  <c:v>63.2</c:v>
                </c:pt>
                <c:pt idx="4">
                  <c:v>63.2</c:v>
                </c:pt>
              </c:numCache>
            </c:numRef>
          </c:val>
          <c:smooth val="0"/>
          <c:extLst>
            <c:ext xmlns:c16="http://schemas.microsoft.com/office/drawing/2014/chart" uri="{C3380CC4-5D6E-409C-BE32-E72D297353CC}">
              <c16:uniqueId val="{00000001-9836-4A50-9593-4E3A559349A0}"/>
            </c:ext>
          </c:extLst>
        </c:ser>
        <c:dLbls>
          <c:showLegendKey val="0"/>
          <c:showVal val="0"/>
          <c:showCatName val="0"/>
          <c:showSerName val="0"/>
          <c:showPercent val="0"/>
          <c:showBubbleSize val="0"/>
        </c:dLbls>
        <c:marker val="1"/>
        <c:smooth val="0"/>
        <c:axId val="615145784"/>
        <c:axId val="615146104"/>
      </c:lineChart>
      <c:catAx>
        <c:axId val="6151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6104"/>
        <c:crosses val="autoZero"/>
        <c:auto val="1"/>
        <c:lblAlgn val="ctr"/>
        <c:lblOffset val="100"/>
        <c:noMultiLvlLbl val="0"/>
      </c:catAx>
      <c:valAx>
        <c:axId val="61514610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57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FEMALES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Fem'!$E$5</c:f>
              <c:strCache>
                <c:ptCount val="1"/>
                <c:pt idx="0">
                  <c:v>Female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EDA9-4647-BC79-19F4AC8027B8}"/>
              </c:ext>
            </c:extLst>
          </c:dPt>
          <c:cat>
            <c:strRef>
              <c:f>'HLE Male Fem'!$D$6:$D$10</c:f>
              <c:strCache>
                <c:ptCount val="5"/>
                <c:pt idx="0">
                  <c:v>Blackpool</c:v>
                </c:pt>
                <c:pt idx="1">
                  <c:v>Blackburn with Darwen</c:v>
                </c:pt>
                <c:pt idx="2">
                  <c:v>Lancashire</c:v>
                </c:pt>
                <c:pt idx="3">
                  <c:v>North West region</c:v>
                </c:pt>
                <c:pt idx="4">
                  <c:v>Cumbria</c:v>
                </c:pt>
              </c:strCache>
            </c:strRef>
          </c:cat>
          <c:val>
            <c:numRef>
              <c:f>'HLE Male Fem'!$E$6:$E$10</c:f>
              <c:numCache>
                <c:formatCode>General</c:formatCode>
                <c:ptCount val="5"/>
                <c:pt idx="0">
                  <c:v>55.3</c:v>
                </c:pt>
                <c:pt idx="1">
                  <c:v>59.7</c:v>
                </c:pt>
                <c:pt idx="2">
                  <c:v>62</c:v>
                </c:pt>
                <c:pt idx="3">
                  <c:v>62.2</c:v>
                </c:pt>
                <c:pt idx="4">
                  <c:v>66</c:v>
                </c:pt>
              </c:numCache>
            </c:numRef>
          </c:val>
          <c:extLst>
            <c:ext xmlns:c16="http://schemas.microsoft.com/office/drawing/2014/chart" uri="{C3380CC4-5D6E-409C-BE32-E72D297353CC}">
              <c16:uniqueId val="{00000000-EDA9-4647-BC79-19F4AC8027B8}"/>
            </c:ext>
          </c:extLst>
        </c:ser>
        <c:dLbls>
          <c:showLegendKey val="0"/>
          <c:showVal val="0"/>
          <c:showCatName val="0"/>
          <c:showSerName val="0"/>
          <c:showPercent val="0"/>
          <c:showBubbleSize val="0"/>
        </c:dLbls>
        <c:gapWidth val="219"/>
        <c:overlap val="-27"/>
        <c:axId val="493975504"/>
        <c:axId val="493978064"/>
      </c:barChart>
      <c:lineChart>
        <c:grouping val="standard"/>
        <c:varyColors val="0"/>
        <c:ser>
          <c:idx val="1"/>
          <c:order val="1"/>
          <c:tx>
            <c:strRef>
              <c:f>'HLE Male Fem'!$F$5</c:f>
              <c:strCache>
                <c:ptCount val="1"/>
                <c:pt idx="0">
                  <c:v>England average</c:v>
                </c:pt>
              </c:strCache>
            </c:strRef>
          </c:tx>
          <c:spPr>
            <a:ln w="38100" cap="rnd">
              <a:solidFill>
                <a:schemeClr val="accent1"/>
              </a:solidFill>
              <a:round/>
            </a:ln>
            <a:effectLst/>
          </c:spPr>
          <c:marker>
            <c:symbol val="none"/>
          </c:marker>
          <c:cat>
            <c:strRef>
              <c:f>'HLE Male Fem'!$D$6:$D$10</c:f>
              <c:strCache>
                <c:ptCount val="5"/>
                <c:pt idx="0">
                  <c:v>Blackpool</c:v>
                </c:pt>
                <c:pt idx="1">
                  <c:v>Blackburn with Darwen</c:v>
                </c:pt>
                <c:pt idx="2">
                  <c:v>Lancashire</c:v>
                </c:pt>
                <c:pt idx="3">
                  <c:v>North West region</c:v>
                </c:pt>
                <c:pt idx="4">
                  <c:v>Cumbria</c:v>
                </c:pt>
              </c:strCache>
            </c:strRef>
          </c:cat>
          <c:val>
            <c:numRef>
              <c:f>'HLE Male Fem'!$F$6:$F$10</c:f>
              <c:numCache>
                <c:formatCode>General</c:formatCode>
                <c:ptCount val="5"/>
                <c:pt idx="0">
                  <c:v>63.5</c:v>
                </c:pt>
                <c:pt idx="1">
                  <c:v>63.5</c:v>
                </c:pt>
                <c:pt idx="2">
                  <c:v>63.5</c:v>
                </c:pt>
                <c:pt idx="3">
                  <c:v>63.5</c:v>
                </c:pt>
                <c:pt idx="4">
                  <c:v>63.5</c:v>
                </c:pt>
              </c:numCache>
            </c:numRef>
          </c:val>
          <c:smooth val="0"/>
          <c:extLst>
            <c:ext xmlns:c16="http://schemas.microsoft.com/office/drawing/2014/chart" uri="{C3380CC4-5D6E-409C-BE32-E72D297353CC}">
              <c16:uniqueId val="{00000001-EDA9-4647-BC79-19F4AC8027B8}"/>
            </c:ext>
          </c:extLst>
        </c:ser>
        <c:dLbls>
          <c:showLegendKey val="0"/>
          <c:showVal val="0"/>
          <c:showCatName val="0"/>
          <c:showSerName val="0"/>
          <c:showPercent val="0"/>
          <c:showBubbleSize val="0"/>
        </c:dLbls>
        <c:marker val="1"/>
        <c:smooth val="0"/>
        <c:axId val="493975504"/>
        <c:axId val="493978064"/>
      </c:lineChart>
      <c:catAx>
        <c:axId val="49397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8064"/>
        <c:crosses val="autoZero"/>
        <c:auto val="1"/>
        <c:lblAlgn val="ctr"/>
        <c:lblOffset val="100"/>
        <c:noMultiLvlLbl val="0"/>
      </c:catAx>
      <c:valAx>
        <c:axId val="49397806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550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Mortality!$Q$4</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2021-44C6-872E-C7222A47C07D}"/>
              </c:ext>
            </c:extLst>
          </c:dPt>
          <c:cat>
            <c:strRef>
              <c:f>Mortality!$R$3:$S$3</c:f>
              <c:strCache>
                <c:ptCount val="2"/>
                <c:pt idx="0">
                  <c:v>West Lancashire</c:v>
                </c:pt>
                <c:pt idx="1">
                  <c:v>England Average</c:v>
                </c:pt>
              </c:strCache>
            </c:strRef>
          </c:cat>
          <c:val>
            <c:numRef>
              <c:f>Mortality!$R$4:$S$4</c:f>
              <c:numCache>
                <c:formatCode>0</c:formatCode>
                <c:ptCount val="2"/>
                <c:pt idx="0">
                  <c:v>188.6</c:v>
                </c:pt>
                <c:pt idx="1">
                  <c:v>180.8</c:v>
                </c:pt>
              </c:numCache>
            </c:numRef>
          </c:val>
          <c:extLst>
            <c:ext xmlns:c16="http://schemas.microsoft.com/office/drawing/2014/chart" uri="{C3380CC4-5D6E-409C-BE32-E72D297353CC}">
              <c16:uniqueId val="{00000002-2021-44C6-872E-C7222A47C07D}"/>
            </c:ext>
          </c:extLst>
        </c:ser>
        <c:dLbls>
          <c:showLegendKey val="0"/>
          <c:showVal val="0"/>
          <c:showCatName val="0"/>
          <c:showSerName val="0"/>
          <c:showPercent val="0"/>
          <c:showBubbleSize val="0"/>
        </c:dLbls>
        <c:gapWidth val="219"/>
        <c:overlap val="-27"/>
        <c:axId val="1781304496"/>
        <c:axId val="1781319472"/>
      </c:barChart>
      <c:catAx>
        <c:axId val="17813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19472"/>
        <c:crosses val="autoZero"/>
        <c:auto val="1"/>
        <c:lblAlgn val="ctr"/>
        <c:lblOffset val="100"/>
        <c:noMultiLvlLbl val="0"/>
      </c:catAx>
      <c:valAx>
        <c:axId val="1781319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044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'Physical act.'!$Q$2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5DB2-4200-A695-6EEBEF87EA2F}"/>
              </c:ext>
            </c:extLst>
          </c:dPt>
          <c:cat>
            <c:strRef>
              <c:f>'Physical act.'!$R$1:$S$1</c:f>
              <c:strCache>
                <c:ptCount val="2"/>
                <c:pt idx="0">
                  <c:v>West Lancashire</c:v>
                </c:pt>
                <c:pt idx="1">
                  <c:v>England Average</c:v>
                </c:pt>
              </c:strCache>
            </c:strRef>
          </c:cat>
          <c:val>
            <c:numRef>
              <c:f>'Physical act.'!$R$2:$S$2</c:f>
              <c:numCache>
                <c:formatCode>0</c:formatCode>
                <c:ptCount val="2"/>
                <c:pt idx="0">
                  <c:v>21.817</c:v>
                </c:pt>
                <c:pt idx="1">
                  <c:v>22.902331885474101</c:v>
                </c:pt>
              </c:numCache>
            </c:numRef>
          </c:val>
          <c:extLst>
            <c:ext xmlns:c16="http://schemas.microsoft.com/office/drawing/2014/chart" uri="{C3380CC4-5D6E-409C-BE32-E72D297353CC}">
              <c16:uniqueId val="{00000002-5DB2-4200-A695-6EEBEF87EA2F}"/>
            </c:ext>
          </c:extLst>
        </c:ser>
        <c:dLbls>
          <c:showLegendKey val="0"/>
          <c:showVal val="0"/>
          <c:showCatName val="0"/>
          <c:showSerName val="0"/>
          <c:showPercent val="0"/>
          <c:showBubbleSize val="0"/>
        </c:dLbls>
        <c:gapWidth val="219"/>
        <c:overlap val="-27"/>
        <c:axId val="1985579184"/>
        <c:axId val="1985580432"/>
      </c:barChart>
      <c:catAx>
        <c:axId val="198557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5580432"/>
        <c:crosses val="autoZero"/>
        <c:auto val="1"/>
        <c:lblAlgn val="ctr"/>
        <c:lblOffset val="100"/>
        <c:noMultiLvlLbl val="0"/>
      </c:catAx>
      <c:valAx>
        <c:axId val="1985580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557918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'Preterm bi'!$J$31</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2-7B49-40AA-B4EF-C87F817341B4}"/>
              </c:ext>
            </c:extLst>
          </c:dPt>
          <c:cat>
            <c:strRef>
              <c:f>'Preterm bi'!$K$30:$L$30</c:f>
              <c:strCache>
                <c:ptCount val="2"/>
                <c:pt idx="0">
                  <c:v>West Lancashire</c:v>
                </c:pt>
                <c:pt idx="1">
                  <c:v>England average</c:v>
                </c:pt>
              </c:strCache>
            </c:strRef>
          </c:cat>
          <c:val>
            <c:numRef>
              <c:f>'Preterm bi'!$K$31:$L$31</c:f>
              <c:numCache>
                <c:formatCode>General</c:formatCode>
                <c:ptCount val="2"/>
                <c:pt idx="0">
                  <c:v>8.9</c:v>
                </c:pt>
                <c:pt idx="1">
                  <c:v>8.1</c:v>
                </c:pt>
              </c:numCache>
            </c:numRef>
          </c:val>
          <c:extLst>
            <c:ext xmlns:c16="http://schemas.microsoft.com/office/drawing/2014/chart" uri="{C3380CC4-5D6E-409C-BE32-E72D297353CC}">
              <c16:uniqueId val="{00000000-7B49-40AA-B4EF-C87F817341B4}"/>
            </c:ext>
          </c:extLst>
        </c:ser>
        <c:dLbls>
          <c:showLegendKey val="0"/>
          <c:showVal val="0"/>
          <c:showCatName val="0"/>
          <c:showSerName val="0"/>
          <c:showPercent val="0"/>
          <c:showBubbleSize val="0"/>
        </c:dLbls>
        <c:gapWidth val="219"/>
        <c:overlap val="-27"/>
        <c:axId val="533370680"/>
        <c:axId val="533368440"/>
      </c:barChart>
      <c:catAx>
        <c:axId val="5333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368440"/>
        <c:crosses val="autoZero"/>
        <c:auto val="1"/>
        <c:lblAlgn val="ctr"/>
        <c:lblOffset val="100"/>
        <c:noMultiLvlLbl val="0"/>
      </c:catAx>
      <c:valAx>
        <c:axId val="5333684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37068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'Birth weight'!$B$23</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2-A35B-4658-BE2F-46CF5477CA90}"/>
              </c:ext>
            </c:extLst>
          </c:dPt>
          <c:cat>
            <c:strRef>
              <c:f>'Birth weight'!$C$22:$D$22</c:f>
              <c:strCache>
                <c:ptCount val="2"/>
                <c:pt idx="0">
                  <c:v>West Lancashire</c:v>
                </c:pt>
                <c:pt idx="1">
                  <c:v>England Average</c:v>
                </c:pt>
              </c:strCache>
            </c:strRef>
          </c:cat>
          <c:val>
            <c:numRef>
              <c:f>'Birth weight'!$C$23:$D$23</c:f>
              <c:numCache>
                <c:formatCode>0.00</c:formatCode>
                <c:ptCount val="2"/>
                <c:pt idx="0">
                  <c:v>2.7263000000000002</c:v>
                </c:pt>
                <c:pt idx="1">
                  <c:v>2.9029182939204698</c:v>
                </c:pt>
              </c:numCache>
            </c:numRef>
          </c:val>
          <c:extLst>
            <c:ext xmlns:c16="http://schemas.microsoft.com/office/drawing/2014/chart" uri="{C3380CC4-5D6E-409C-BE32-E72D297353CC}">
              <c16:uniqueId val="{00000000-A35B-4658-BE2F-46CF5477CA90}"/>
            </c:ext>
          </c:extLst>
        </c:ser>
        <c:dLbls>
          <c:showLegendKey val="0"/>
          <c:showVal val="0"/>
          <c:showCatName val="0"/>
          <c:showSerName val="0"/>
          <c:showPercent val="0"/>
          <c:showBubbleSize val="0"/>
        </c:dLbls>
        <c:gapWidth val="219"/>
        <c:overlap val="-27"/>
        <c:axId val="469553400"/>
        <c:axId val="469555320"/>
      </c:barChart>
      <c:catAx>
        <c:axId val="469553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9555320"/>
        <c:crosses val="autoZero"/>
        <c:auto val="1"/>
        <c:lblAlgn val="ctr"/>
        <c:lblOffset val="100"/>
        <c:noMultiLvlLbl val="0"/>
      </c:catAx>
      <c:valAx>
        <c:axId val="469555320"/>
        <c:scaling>
          <c:orientation val="minMax"/>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955340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'Low birth WL'!$B$1</c:f>
              <c:strCache>
                <c:ptCount val="1"/>
                <c:pt idx="0">
                  <c:v>Value</c:v>
                </c:pt>
              </c:strCache>
            </c:strRef>
          </c:tx>
          <c:spPr>
            <a:solidFill>
              <a:schemeClr val="accent6">
                <a:shade val="76000"/>
              </a:schemeClr>
            </a:solidFill>
            <a:ln>
              <a:noFill/>
            </a:ln>
            <a:effectLst/>
          </c:spPr>
          <c:invertIfNegative val="0"/>
          <c:cat>
            <c:strRef>
              <c:f>'Low birth WL'!$A$2:$A$27</c:f>
              <c:strCache>
                <c:ptCount val="26"/>
                <c:pt idx="0">
                  <c:v>Skelmersdale North</c:v>
                </c:pt>
                <c:pt idx="1">
                  <c:v>Tanhouse</c:v>
                </c:pt>
                <c:pt idx="2">
                  <c:v>Skelmersdale South</c:v>
                </c:pt>
                <c:pt idx="3">
                  <c:v>Aughton and Downholland</c:v>
                </c:pt>
                <c:pt idx="4">
                  <c:v>Burscough West</c:v>
                </c:pt>
                <c:pt idx="5">
                  <c:v>Digmoor</c:v>
                </c:pt>
                <c:pt idx="6">
                  <c:v>Moorside</c:v>
                </c:pt>
                <c:pt idx="7">
                  <c:v>Birch Green</c:v>
                </c:pt>
                <c:pt idx="8">
                  <c:v>West Lancashire</c:v>
                </c:pt>
                <c:pt idx="9">
                  <c:v>Hesketh-with-Becconsall</c:v>
                </c:pt>
                <c:pt idx="10">
                  <c:v>North Meols</c:v>
                </c:pt>
                <c:pt idx="11">
                  <c:v>Scarisbrick</c:v>
                </c:pt>
                <c:pt idx="12">
                  <c:v>Knowsley</c:v>
                </c:pt>
                <c:pt idx="13">
                  <c:v>Ashurst</c:v>
                </c:pt>
                <c:pt idx="14">
                  <c:v>Burscough East</c:v>
                </c:pt>
                <c:pt idx="15">
                  <c:v>Scott</c:v>
                </c:pt>
                <c:pt idx="16">
                  <c:v>Tarleton</c:v>
                </c:pt>
                <c:pt idx="17">
                  <c:v>Up Holland</c:v>
                </c:pt>
                <c:pt idx="18">
                  <c:v>Derby</c:v>
                </c:pt>
                <c:pt idx="19">
                  <c:v>Parbold</c:v>
                </c:pt>
                <c:pt idx="20">
                  <c:v>Halsall</c:v>
                </c:pt>
                <c:pt idx="21">
                  <c:v>Wrightington</c:v>
                </c:pt>
                <c:pt idx="22">
                  <c:v>Aughton Park</c:v>
                </c:pt>
                <c:pt idx="23">
                  <c:v>Bickerstaffe*</c:v>
                </c:pt>
                <c:pt idx="24">
                  <c:v>Newburgh*</c:v>
                </c:pt>
                <c:pt idx="25">
                  <c:v>Rufford*</c:v>
                </c:pt>
              </c:strCache>
            </c:strRef>
          </c:cat>
          <c:val>
            <c:numRef>
              <c:f>'Low birth WL'!$B$2:$B$27</c:f>
              <c:numCache>
                <c:formatCode>General</c:formatCode>
                <c:ptCount val="26"/>
                <c:pt idx="0">
                  <c:v>9.4339999999999993</c:v>
                </c:pt>
                <c:pt idx="1">
                  <c:v>9.3263999999999996</c:v>
                </c:pt>
                <c:pt idx="2">
                  <c:v>9.2896000000000001</c:v>
                </c:pt>
                <c:pt idx="3">
                  <c:v>9.2104999999999997</c:v>
                </c:pt>
                <c:pt idx="4">
                  <c:v>8.5271000000000008</c:v>
                </c:pt>
                <c:pt idx="5">
                  <c:v>8.5227000000000004</c:v>
                </c:pt>
                <c:pt idx="6">
                  <c:v>8.3941999999999997</c:v>
                </c:pt>
                <c:pt idx="7">
                  <c:v>7.4919000000000002</c:v>
                </c:pt>
                <c:pt idx="8">
                  <c:v>6.6993143976493599</c:v>
                </c:pt>
                <c:pt idx="9">
                  <c:v>6.3952999999999998</c:v>
                </c:pt>
                <c:pt idx="10">
                  <c:v>6.1982999999999997</c:v>
                </c:pt>
                <c:pt idx="11">
                  <c:v>5.8823999999999996</c:v>
                </c:pt>
                <c:pt idx="12">
                  <c:v>5.8201000000000001</c:v>
                </c:pt>
                <c:pt idx="13">
                  <c:v>5.7762000000000002</c:v>
                </c:pt>
                <c:pt idx="14">
                  <c:v>5.4298999999999999</c:v>
                </c:pt>
                <c:pt idx="15">
                  <c:v>5.0979999999999999</c:v>
                </c:pt>
                <c:pt idx="16">
                  <c:v>5.0561999999999996</c:v>
                </c:pt>
                <c:pt idx="17">
                  <c:v>4.9808000000000003</c:v>
                </c:pt>
                <c:pt idx="18">
                  <c:v>4.9793000000000003</c:v>
                </c:pt>
                <c:pt idx="19">
                  <c:v>4.4118000000000004</c:v>
                </c:pt>
                <c:pt idx="20">
                  <c:v>4.2253999999999996</c:v>
                </c:pt>
                <c:pt idx="21">
                  <c:v>3.2</c:v>
                </c:pt>
                <c:pt idx="22">
                  <c:v>2.7273000000000001</c:v>
                </c:pt>
              </c:numCache>
            </c:numRef>
          </c:val>
          <c:extLst>
            <c:ext xmlns:c16="http://schemas.microsoft.com/office/drawing/2014/chart" uri="{C3380CC4-5D6E-409C-BE32-E72D297353CC}">
              <c16:uniqueId val="{00000000-DDBE-4A2F-8150-5408E005702C}"/>
            </c:ext>
          </c:extLst>
        </c:ser>
        <c:dLbls>
          <c:showLegendKey val="0"/>
          <c:showVal val="0"/>
          <c:showCatName val="0"/>
          <c:showSerName val="0"/>
          <c:showPercent val="0"/>
          <c:showBubbleSize val="0"/>
        </c:dLbls>
        <c:gapWidth val="219"/>
        <c:overlap val="-27"/>
        <c:axId val="2064121119"/>
        <c:axId val="2064120703"/>
      </c:barChart>
      <c:lineChart>
        <c:grouping val="standard"/>
        <c:varyColors val="0"/>
        <c:ser>
          <c:idx val="1"/>
          <c:order val="1"/>
          <c:tx>
            <c:strRef>
              <c:f>'Low birth WL'!$C$1</c:f>
              <c:strCache>
                <c:ptCount val="1"/>
                <c:pt idx="0">
                  <c:v>England</c:v>
                </c:pt>
              </c:strCache>
            </c:strRef>
          </c:tx>
          <c:spPr>
            <a:ln w="38100" cap="rnd">
              <a:solidFill>
                <a:schemeClr val="accent1"/>
              </a:solidFill>
              <a:round/>
            </a:ln>
            <a:effectLst/>
          </c:spPr>
          <c:marker>
            <c:symbol val="none"/>
          </c:marker>
          <c:cat>
            <c:strRef>
              <c:f>'Low birth WL'!$A$2:$A$27</c:f>
              <c:strCache>
                <c:ptCount val="26"/>
                <c:pt idx="0">
                  <c:v>Skelmersdale North</c:v>
                </c:pt>
                <c:pt idx="1">
                  <c:v>Tanhouse</c:v>
                </c:pt>
                <c:pt idx="2">
                  <c:v>Skelmersdale South</c:v>
                </c:pt>
                <c:pt idx="3">
                  <c:v>Aughton and Downholland</c:v>
                </c:pt>
                <c:pt idx="4">
                  <c:v>Burscough West</c:v>
                </c:pt>
                <c:pt idx="5">
                  <c:v>Digmoor</c:v>
                </c:pt>
                <c:pt idx="6">
                  <c:v>Moorside</c:v>
                </c:pt>
                <c:pt idx="7">
                  <c:v>Birch Green</c:v>
                </c:pt>
                <c:pt idx="8">
                  <c:v>West Lancashire</c:v>
                </c:pt>
                <c:pt idx="9">
                  <c:v>Hesketh-with-Becconsall</c:v>
                </c:pt>
                <c:pt idx="10">
                  <c:v>North Meols</c:v>
                </c:pt>
                <c:pt idx="11">
                  <c:v>Scarisbrick</c:v>
                </c:pt>
                <c:pt idx="12">
                  <c:v>Knowsley</c:v>
                </c:pt>
                <c:pt idx="13">
                  <c:v>Ashurst</c:v>
                </c:pt>
                <c:pt idx="14">
                  <c:v>Burscough East</c:v>
                </c:pt>
                <c:pt idx="15">
                  <c:v>Scott</c:v>
                </c:pt>
                <c:pt idx="16">
                  <c:v>Tarleton</c:v>
                </c:pt>
                <c:pt idx="17">
                  <c:v>Up Holland</c:v>
                </c:pt>
                <c:pt idx="18">
                  <c:v>Derby</c:v>
                </c:pt>
                <c:pt idx="19">
                  <c:v>Parbold</c:v>
                </c:pt>
                <c:pt idx="20">
                  <c:v>Halsall</c:v>
                </c:pt>
                <c:pt idx="21">
                  <c:v>Wrightington</c:v>
                </c:pt>
                <c:pt idx="22">
                  <c:v>Aughton Park</c:v>
                </c:pt>
                <c:pt idx="23">
                  <c:v>Bickerstaffe*</c:v>
                </c:pt>
                <c:pt idx="24">
                  <c:v>Newburgh*</c:v>
                </c:pt>
                <c:pt idx="25">
                  <c:v>Rufford*</c:v>
                </c:pt>
              </c:strCache>
            </c:strRef>
          </c:cat>
          <c:val>
            <c:numRef>
              <c:f>'Low birth WL'!$C$2:$C$27</c:f>
              <c:numCache>
                <c:formatCode>General</c:formatCode>
                <c:ptCount val="26"/>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pt idx="18">
                  <c:v>6.9291301303471302</c:v>
                </c:pt>
                <c:pt idx="19">
                  <c:v>6.9291301303471302</c:v>
                </c:pt>
                <c:pt idx="20">
                  <c:v>6.9291301303471302</c:v>
                </c:pt>
                <c:pt idx="21">
                  <c:v>6.9291301303471302</c:v>
                </c:pt>
                <c:pt idx="22">
                  <c:v>6.9291301303471302</c:v>
                </c:pt>
                <c:pt idx="23">
                  <c:v>6.9291301303471302</c:v>
                </c:pt>
                <c:pt idx="24">
                  <c:v>6.9291301303471302</c:v>
                </c:pt>
                <c:pt idx="25">
                  <c:v>6.9291301303471302</c:v>
                </c:pt>
              </c:numCache>
            </c:numRef>
          </c:val>
          <c:smooth val="0"/>
          <c:extLst>
            <c:ext xmlns:c16="http://schemas.microsoft.com/office/drawing/2014/chart" uri="{C3380CC4-5D6E-409C-BE32-E72D297353CC}">
              <c16:uniqueId val="{00000001-DDBE-4A2F-8150-5408E005702C}"/>
            </c:ext>
          </c:extLst>
        </c:ser>
        <c:dLbls>
          <c:showLegendKey val="0"/>
          <c:showVal val="0"/>
          <c:showCatName val="0"/>
          <c:showSerName val="0"/>
          <c:showPercent val="0"/>
          <c:showBubbleSize val="0"/>
        </c:dLbls>
        <c:marker val="1"/>
        <c:smooth val="0"/>
        <c:axId val="2064121119"/>
        <c:axId val="2064120703"/>
      </c:lineChart>
      <c:catAx>
        <c:axId val="2064121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120703"/>
        <c:crosses val="autoZero"/>
        <c:auto val="1"/>
        <c:lblAlgn val="ctr"/>
        <c:lblOffset val="100"/>
        <c:noMultiLvlLbl val="0"/>
      </c:catAx>
      <c:valAx>
        <c:axId val="2064120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12111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'Smoke Birth'!$Q$2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AE46-4D69-A57A-BBB6BE42E0E4}"/>
              </c:ext>
            </c:extLst>
          </c:dPt>
          <c:cat>
            <c:strRef>
              <c:f>'Smoke Birth'!$R$1:$S$1</c:f>
              <c:strCache>
                <c:ptCount val="2"/>
                <c:pt idx="0">
                  <c:v>West Lancashire</c:v>
                </c:pt>
                <c:pt idx="1">
                  <c:v>England Average</c:v>
                </c:pt>
              </c:strCache>
            </c:strRef>
          </c:cat>
          <c:val>
            <c:numRef>
              <c:f>'Smoke Birth'!$R$2:$S$2</c:f>
              <c:numCache>
                <c:formatCode>0</c:formatCode>
                <c:ptCount val="2"/>
                <c:pt idx="0">
                  <c:v>13.918100000000001</c:v>
                </c:pt>
                <c:pt idx="1">
                  <c:v>10.418094342596101</c:v>
                </c:pt>
              </c:numCache>
            </c:numRef>
          </c:val>
          <c:extLst>
            <c:ext xmlns:c16="http://schemas.microsoft.com/office/drawing/2014/chart" uri="{C3380CC4-5D6E-409C-BE32-E72D297353CC}">
              <c16:uniqueId val="{00000002-AE46-4D69-A57A-BBB6BE42E0E4}"/>
            </c:ext>
          </c:extLst>
        </c:ser>
        <c:dLbls>
          <c:showLegendKey val="0"/>
          <c:showVal val="0"/>
          <c:showCatName val="0"/>
          <c:showSerName val="0"/>
          <c:showPercent val="0"/>
          <c:showBubbleSize val="0"/>
        </c:dLbls>
        <c:gapWidth val="219"/>
        <c:overlap val="-27"/>
        <c:axId val="1866507008"/>
        <c:axId val="1866501600"/>
      </c:barChart>
      <c:catAx>
        <c:axId val="186650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6501600"/>
        <c:crosses val="autoZero"/>
        <c:auto val="1"/>
        <c:lblAlgn val="ctr"/>
        <c:lblOffset val="100"/>
        <c:noMultiLvlLbl val="0"/>
      </c:catAx>
      <c:valAx>
        <c:axId val="1866501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650700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 Hosp. Ad'!$Q$2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1335-4E10-80B5-1C7B9566BF8E}"/>
              </c:ext>
            </c:extLst>
          </c:dPt>
          <c:cat>
            <c:strRef>
              <c:f>'Sh Hosp. Ad'!$R$1:$S$1</c:f>
              <c:strCache>
                <c:ptCount val="2"/>
                <c:pt idx="0">
                  <c:v>West Lancashire</c:v>
                </c:pt>
                <c:pt idx="1">
                  <c:v>England Average</c:v>
                </c:pt>
              </c:strCache>
            </c:strRef>
          </c:cat>
          <c:val>
            <c:numRef>
              <c:f>'Sh Hosp. Ad'!$R$2:$S$2</c:f>
              <c:numCache>
                <c:formatCode>0</c:formatCode>
                <c:ptCount val="2"/>
                <c:pt idx="0">
                  <c:v>254.97</c:v>
                </c:pt>
                <c:pt idx="1">
                  <c:v>192.64</c:v>
                </c:pt>
              </c:numCache>
            </c:numRef>
          </c:val>
          <c:extLst>
            <c:ext xmlns:c16="http://schemas.microsoft.com/office/drawing/2014/chart" uri="{C3380CC4-5D6E-409C-BE32-E72D297353CC}">
              <c16:uniqueId val="{00000002-1335-4E10-80B5-1C7B9566BF8E}"/>
            </c:ext>
          </c:extLst>
        </c:ser>
        <c:dLbls>
          <c:showLegendKey val="0"/>
          <c:showVal val="0"/>
          <c:showCatName val="0"/>
          <c:showSerName val="0"/>
          <c:showPercent val="0"/>
          <c:showBubbleSize val="0"/>
        </c:dLbls>
        <c:gapWidth val="219"/>
        <c:overlap val="-27"/>
        <c:axId val="1985569616"/>
        <c:axId val="1985572528"/>
      </c:barChart>
      <c:catAx>
        <c:axId val="198556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5572528"/>
        <c:crosses val="autoZero"/>
        <c:auto val="1"/>
        <c:lblAlgn val="ctr"/>
        <c:lblOffset val="100"/>
        <c:noMultiLvlLbl val="0"/>
      </c:catAx>
      <c:valAx>
        <c:axId val="198557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Admissions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556961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Female</a:t>
            </a:r>
          </a:p>
        </c:rich>
      </c:tx>
      <c:layout>
        <c:manualLayout>
          <c:xMode val="edge"/>
          <c:yMode val="edge"/>
          <c:x val="0.45864928315412179"/>
          <c:y val="0"/>
        </c:manualLayout>
      </c:layout>
      <c:overlay val="0"/>
      <c:spPr>
        <a:noFill/>
        <a:ln>
          <a:noFill/>
        </a:ln>
        <a:effectLst/>
      </c:spPr>
      <c:txPr>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'Female LE_IMD_19-20'!$B$2</c:f>
              <c:strCache>
                <c:ptCount val="1"/>
                <c:pt idx="0">
                  <c:v>2019</c:v>
                </c:pt>
              </c:strCache>
            </c:strRef>
          </c:tx>
          <c:spPr>
            <a:solidFill>
              <a:schemeClr val="accent6">
                <a:shade val="76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LE_IMD_19-20'!$B$3:$B$12</c:f>
              <c:numCache>
                <c:formatCode>General</c:formatCode>
                <c:ptCount val="10"/>
                <c:pt idx="0">
                  <c:v>78.900000000000006</c:v>
                </c:pt>
                <c:pt idx="1">
                  <c:v>80.7</c:v>
                </c:pt>
                <c:pt idx="2">
                  <c:v>82.1</c:v>
                </c:pt>
                <c:pt idx="3">
                  <c:v>82.9</c:v>
                </c:pt>
                <c:pt idx="4">
                  <c:v>83.6</c:v>
                </c:pt>
                <c:pt idx="5">
                  <c:v>84.2</c:v>
                </c:pt>
                <c:pt idx="6">
                  <c:v>84.9</c:v>
                </c:pt>
                <c:pt idx="7">
                  <c:v>85.2</c:v>
                </c:pt>
                <c:pt idx="8">
                  <c:v>85.8</c:v>
                </c:pt>
                <c:pt idx="9">
                  <c:v>86.8</c:v>
                </c:pt>
              </c:numCache>
            </c:numRef>
          </c:val>
          <c:extLst>
            <c:ext xmlns:c16="http://schemas.microsoft.com/office/drawing/2014/chart" uri="{C3380CC4-5D6E-409C-BE32-E72D297353CC}">
              <c16:uniqueId val="{00000000-49EE-4165-903E-C77790E96B0C}"/>
            </c:ext>
          </c:extLst>
        </c:ser>
        <c:ser>
          <c:idx val="1"/>
          <c:order val="1"/>
          <c:tx>
            <c:strRef>
              <c:f>'Female LE_IMD_19-20'!$C$2</c:f>
              <c:strCache>
                <c:ptCount val="1"/>
                <c:pt idx="0">
                  <c:v>2020</c:v>
                </c:pt>
              </c:strCache>
            </c:strRef>
          </c:tx>
          <c:spPr>
            <a:solidFill>
              <a:schemeClr val="accent6">
                <a:tint val="77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LE_IMD_19-20'!$C$3:$C$12</c:f>
              <c:numCache>
                <c:formatCode>General</c:formatCode>
                <c:ptCount val="10"/>
                <c:pt idx="0">
                  <c:v>77.3</c:v>
                </c:pt>
                <c:pt idx="1">
                  <c:v>79.3</c:v>
                </c:pt>
                <c:pt idx="2">
                  <c:v>80.8</c:v>
                </c:pt>
                <c:pt idx="3">
                  <c:v>81.900000000000006</c:v>
                </c:pt>
                <c:pt idx="4">
                  <c:v>82.8</c:v>
                </c:pt>
                <c:pt idx="5">
                  <c:v>83.4</c:v>
                </c:pt>
                <c:pt idx="6">
                  <c:v>83.9</c:v>
                </c:pt>
                <c:pt idx="7">
                  <c:v>84.2</c:v>
                </c:pt>
                <c:pt idx="8">
                  <c:v>84.9</c:v>
                </c:pt>
                <c:pt idx="9">
                  <c:v>85.8</c:v>
                </c:pt>
              </c:numCache>
            </c:numRef>
          </c:val>
          <c:extLst>
            <c:ext xmlns:c16="http://schemas.microsoft.com/office/drawing/2014/chart" uri="{C3380CC4-5D6E-409C-BE32-E72D297353CC}">
              <c16:uniqueId val="{00000001-49EE-4165-903E-C77790E96B0C}"/>
            </c:ext>
          </c:extLst>
        </c:ser>
        <c:dLbls>
          <c:showLegendKey val="0"/>
          <c:showVal val="0"/>
          <c:showCatName val="0"/>
          <c:showSerName val="0"/>
          <c:showPercent val="0"/>
          <c:showBubbleSize val="0"/>
        </c:dLbls>
        <c:gapWidth val="219"/>
        <c:overlap val="-27"/>
        <c:axId val="1055461727"/>
        <c:axId val="1055462143"/>
      </c:barChart>
      <c:catAx>
        <c:axId val="105546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2143"/>
        <c:crosses val="autoZero"/>
        <c:auto val="1"/>
        <c:lblAlgn val="ctr"/>
        <c:lblOffset val="100"/>
        <c:noMultiLvlLbl val="0"/>
      </c:catAx>
      <c:valAx>
        <c:axId val="105546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 WL'!$B$1:$B$2</c:f>
              <c:strCache>
                <c:ptCount val="2"/>
                <c:pt idx="0">
                  <c:v>Value</c:v>
                </c:pt>
              </c:strCache>
            </c:strRef>
          </c:tx>
          <c:spPr>
            <a:solidFill>
              <a:schemeClr val="accent6">
                <a:shade val="76000"/>
              </a:schemeClr>
            </a:solidFill>
            <a:ln>
              <a:noFill/>
            </a:ln>
            <a:effectLst/>
          </c:spPr>
          <c:invertIfNegative val="0"/>
          <c:cat>
            <c:strRef>
              <c:f>'SH WL'!$A$3:$A$28</c:f>
              <c:strCache>
                <c:ptCount val="26"/>
                <c:pt idx="0">
                  <c:v>Tanhouse</c:v>
                </c:pt>
                <c:pt idx="1">
                  <c:v>Birch Green</c:v>
                </c:pt>
                <c:pt idx="2">
                  <c:v>Moorside</c:v>
                </c:pt>
                <c:pt idx="3">
                  <c:v>Digmoor</c:v>
                </c:pt>
                <c:pt idx="4">
                  <c:v>Ashurst</c:v>
                </c:pt>
                <c:pt idx="5">
                  <c:v>Skelmersdale North</c:v>
                </c:pt>
                <c:pt idx="6">
                  <c:v>Skelmersdale South</c:v>
                </c:pt>
                <c:pt idx="7">
                  <c:v>West Lancashire</c:v>
                </c:pt>
                <c:pt idx="8">
                  <c:v>North Meols</c:v>
                </c:pt>
                <c:pt idx="9">
                  <c:v>Up Holland</c:v>
                </c:pt>
                <c:pt idx="10">
                  <c:v>Derby</c:v>
                </c:pt>
                <c:pt idx="11">
                  <c:v>Burscough East</c:v>
                </c:pt>
                <c:pt idx="12">
                  <c:v>Burscough West</c:v>
                </c:pt>
                <c:pt idx="13">
                  <c:v>Scott</c:v>
                </c:pt>
                <c:pt idx="14">
                  <c:v>Knowsley</c:v>
                </c:pt>
                <c:pt idx="15">
                  <c:v>Tarleton</c:v>
                </c:pt>
                <c:pt idx="16">
                  <c:v>Hesketh-with-Becconsall</c:v>
                </c:pt>
                <c:pt idx="17">
                  <c:v>Scarisbrick</c:v>
                </c:pt>
                <c:pt idx="18">
                  <c:v>Wrightington</c:v>
                </c:pt>
                <c:pt idx="19">
                  <c:v>Aughton and Downholland</c:v>
                </c:pt>
                <c:pt idx="20">
                  <c:v>Parbold</c:v>
                </c:pt>
                <c:pt idx="21">
                  <c:v>Aughton Park</c:v>
                </c:pt>
                <c:pt idx="22">
                  <c:v>Bickerstaffe*</c:v>
                </c:pt>
                <c:pt idx="23">
                  <c:v>Halsall*</c:v>
                </c:pt>
                <c:pt idx="24">
                  <c:v>Newburgh*</c:v>
                </c:pt>
                <c:pt idx="25">
                  <c:v>Rufford*</c:v>
                </c:pt>
              </c:strCache>
            </c:strRef>
          </c:cat>
          <c:val>
            <c:numRef>
              <c:f>'SH WL'!$B$3:$B$28</c:f>
              <c:numCache>
                <c:formatCode>General</c:formatCode>
                <c:ptCount val="26"/>
                <c:pt idx="0">
                  <c:v>261.10809999999998</c:v>
                </c:pt>
                <c:pt idx="1">
                  <c:v>239.88239999999999</c:v>
                </c:pt>
                <c:pt idx="2">
                  <c:v>189.6009</c:v>
                </c:pt>
                <c:pt idx="3">
                  <c:v>157.33879999999999</c:v>
                </c:pt>
                <c:pt idx="4">
                  <c:v>138.26</c:v>
                </c:pt>
                <c:pt idx="5">
                  <c:v>133.28700000000001</c:v>
                </c:pt>
                <c:pt idx="6">
                  <c:v>126.29989999999999</c:v>
                </c:pt>
                <c:pt idx="7">
                  <c:v>112.296066862247</c:v>
                </c:pt>
                <c:pt idx="8">
                  <c:v>112.26949999999999</c:v>
                </c:pt>
                <c:pt idx="9">
                  <c:v>111.67789999999999</c:v>
                </c:pt>
                <c:pt idx="10">
                  <c:v>107.8146</c:v>
                </c:pt>
                <c:pt idx="11">
                  <c:v>96.900400000000005</c:v>
                </c:pt>
                <c:pt idx="12">
                  <c:v>96.752899999999997</c:v>
                </c:pt>
                <c:pt idx="13">
                  <c:v>92.832999999999998</c:v>
                </c:pt>
                <c:pt idx="14">
                  <c:v>88.811199999999999</c:v>
                </c:pt>
                <c:pt idx="15">
                  <c:v>88.384699999999995</c:v>
                </c:pt>
                <c:pt idx="16">
                  <c:v>78.923100000000005</c:v>
                </c:pt>
                <c:pt idx="17">
                  <c:v>76.017600000000002</c:v>
                </c:pt>
                <c:pt idx="18">
                  <c:v>63.438899999999997</c:v>
                </c:pt>
                <c:pt idx="19">
                  <c:v>57.279400000000003</c:v>
                </c:pt>
                <c:pt idx="20">
                  <c:v>53.4621</c:v>
                </c:pt>
                <c:pt idx="21">
                  <c:v>48.454900000000002</c:v>
                </c:pt>
              </c:numCache>
            </c:numRef>
          </c:val>
          <c:extLst>
            <c:ext xmlns:c16="http://schemas.microsoft.com/office/drawing/2014/chart" uri="{C3380CC4-5D6E-409C-BE32-E72D297353CC}">
              <c16:uniqueId val="{00000000-EA82-4345-AF4A-610D84D57ADC}"/>
            </c:ext>
          </c:extLst>
        </c:ser>
        <c:dLbls>
          <c:showLegendKey val="0"/>
          <c:showVal val="0"/>
          <c:showCatName val="0"/>
          <c:showSerName val="0"/>
          <c:showPercent val="0"/>
          <c:showBubbleSize val="0"/>
        </c:dLbls>
        <c:gapWidth val="219"/>
        <c:overlap val="-27"/>
        <c:axId val="1788088383"/>
        <c:axId val="1788082143"/>
      </c:barChart>
      <c:lineChart>
        <c:grouping val="standard"/>
        <c:varyColors val="0"/>
        <c:ser>
          <c:idx val="1"/>
          <c:order val="1"/>
          <c:tx>
            <c:strRef>
              <c:f>'SH WL'!$C$1:$C$2</c:f>
              <c:strCache>
                <c:ptCount val="2"/>
                <c:pt idx="0">
                  <c:v>England</c:v>
                </c:pt>
              </c:strCache>
            </c:strRef>
          </c:tx>
          <c:spPr>
            <a:ln w="38100" cap="rnd">
              <a:solidFill>
                <a:schemeClr val="accent1"/>
              </a:solidFill>
              <a:round/>
            </a:ln>
            <a:effectLst/>
          </c:spPr>
          <c:marker>
            <c:symbol val="none"/>
          </c:marker>
          <c:cat>
            <c:strRef>
              <c:f>'SH WL'!$A$3:$A$28</c:f>
              <c:strCache>
                <c:ptCount val="26"/>
                <c:pt idx="0">
                  <c:v>Tanhouse</c:v>
                </c:pt>
                <c:pt idx="1">
                  <c:v>Birch Green</c:v>
                </c:pt>
                <c:pt idx="2">
                  <c:v>Moorside</c:v>
                </c:pt>
                <c:pt idx="3">
                  <c:v>Digmoor</c:v>
                </c:pt>
                <c:pt idx="4">
                  <c:v>Ashurst</c:v>
                </c:pt>
                <c:pt idx="5">
                  <c:v>Skelmersdale North</c:v>
                </c:pt>
                <c:pt idx="6">
                  <c:v>Skelmersdale South</c:v>
                </c:pt>
                <c:pt idx="7">
                  <c:v>West Lancashire</c:v>
                </c:pt>
                <c:pt idx="8">
                  <c:v>North Meols</c:v>
                </c:pt>
                <c:pt idx="9">
                  <c:v>Up Holland</c:v>
                </c:pt>
                <c:pt idx="10">
                  <c:v>Derby</c:v>
                </c:pt>
                <c:pt idx="11">
                  <c:v>Burscough East</c:v>
                </c:pt>
                <c:pt idx="12">
                  <c:v>Burscough West</c:v>
                </c:pt>
                <c:pt idx="13">
                  <c:v>Scott</c:v>
                </c:pt>
                <c:pt idx="14">
                  <c:v>Knowsley</c:v>
                </c:pt>
                <c:pt idx="15">
                  <c:v>Tarleton</c:v>
                </c:pt>
                <c:pt idx="16">
                  <c:v>Hesketh-with-Becconsall</c:v>
                </c:pt>
                <c:pt idx="17">
                  <c:v>Scarisbrick</c:v>
                </c:pt>
                <c:pt idx="18">
                  <c:v>Wrightington</c:v>
                </c:pt>
                <c:pt idx="19">
                  <c:v>Aughton and Downholland</c:v>
                </c:pt>
                <c:pt idx="20">
                  <c:v>Parbold</c:v>
                </c:pt>
                <c:pt idx="21">
                  <c:v>Aughton Park</c:v>
                </c:pt>
                <c:pt idx="22">
                  <c:v>Bickerstaffe*</c:v>
                </c:pt>
                <c:pt idx="23">
                  <c:v>Halsall*</c:v>
                </c:pt>
                <c:pt idx="24">
                  <c:v>Newburgh*</c:v>
                </c:pt>
                <c:pt idx="25">
                  <c:v>Rufford*</c:v>
                </c:pt>
              </c:strCache>
            </c:strRef>
          </c:cat>
          <c:val>
            <c:numRef>
              <c:f>'SH WL'!$C$3:$C$28</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numCache>
            </c:numRef>
          </c:val>
          <c:smooth val="0"/>
          <c:extLst>
            <c:ext xmlns:c16="http://schemas.microsoft.com/office/drawing/2014/chart" uri="{C3380CC4-5D6E-409C-BE32-E72D297353CC}">
              <c16:uniqueId val="{00000001-EA82-4345-AF4A-610D84D57ADC}"/>
            </c:ext>
          </c:extLst>
        </c:ser>
        <c:dLbls>
          <c:showLegendKey val="0"/>
          <c:showVal val="0"/>
          <c:showCatName val="0"/>
          <c:showSerName val="0"/>
          <c:showPercent val="0"/>
          <c:showBubbleSize val="0"/>
        </c:dLbls>
        <c:marker val="1"/>
        <c:smooth val="0"/>
        <c:axId val="1788088383"/>
        <c:axId val="1788082143"/>
      </c:lineChart>
      <c:catAx>
        <c:axId val="178808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082143"/>
        <c:crosses val="autoZero"/>
        <c:auto val="1"/>
        <c:lblAlgn val="ctr"/>
        <c:lblOffset val="100"/>
        <c:noMultiLvlLbl val="0"/>
      </c:catAx>
      <c:valAx>
        <c:axId val="1788082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08838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Suicide!$Q$2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78EE-4CDF-8EDA-2530AE80864A}"/>
              </c:ext>
            </c:extLst>
          </c:dPt>
          <c:cat>
            <c:strRef>
              <c:f>Suicide!$R$1:$S$1</c:f>
              <c:strCache>
                <c:ptCount val="2"/>
                <c:pt idx="0">
                  <c:v>West Lancashire</c:v>
                </c:pt>
                <c:pt idx="1">
                  <c:v>England Average</c:v>
                </c:pt>
              </c:strCache>
            </c:strRef>
          </c:cat>
          <c:val>
            <c:numRef>
              <c:f>Suicide!$R$2:$S$2</c:f>
              <c:numCache>
                <c:formatCode>0</c:formatCode>
                <c:ptCount val="2"/>
                <c:pt idx="0">
                  <c:v>11.5863</c:v>
                </c:pt>
                <c:pt idx="1">
                  <c:v>10.358462720470699</c:v>
                </c:pt>
              </c:numCache>
            </c:numRef>
          </c:val>
          <c:extLst>
            <c:ext xmlns:c16="http://schemas.microsoft.com/office/drawing/2014/chart" uri="{C3380CC4-5D6E-409C-BE32-E72D297353CC}">
              <c16:uniqueId val="{00000002-78EE-4CDF-8EDA-2530AE80864A}"/>
            </c:ext>
          </c:extLst>
        </c:ser>
        <c:dLbls>
          <c:showLegendKey val="0"/>
          <c:showVal val="0"/>
          <c:showCatName val="0"/>
          <c:showSerName val="0"/>
          <c:showPercent val="0"/>
          <c:showBubbleSize val="0"/>
        </c:dLbls>
        <c:gapWidth val="219"/>
        <c:overlap val="-27"/>
        <c:axId val="84613424"/>
        <c:axId val="84617168"/>
      </c:barChart>
      <c:catAx>
        <c:axId val="8461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617168"/>
        <c:crosses val="autoZero"/>
        <c:auto val="1"/>
        <c:lblAlgn val="ctr"/>
        <c:lblOffset val="100"/>
        <c:noMultiLvlLbl val="0"/>
      </c:catAx>
      <c:valAx>
        <c:axId val="8461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Rare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61342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Fuel!$Q$2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706B-45DF-941C-F7F79FDEB328}"/>
              </c:ext>
            </c:extLst>
          </c:dPt>
          <c:cat>
            <c:strRef>
              <c:f>Fuel!$R$1:$S$1</c:f>
              <c:strCache>
                <c:ptCount val="2"/>
                <c:pt idx="0">
                  <c:v>West Lancashire</c:v>
                </c:pt>
                <c:pt idx="1">
                  <c:v>England Average</c:v>
                </c:pt>
              </c:strCache>
            </c:strRef>
          </c:cat>
          <c:val>
            <c:numRef>
              <c:f>Fuel!$R$2:$S$2</c:f>
              <c:numCache>
                <c:formatCode>0</c:formatCode>
                <c:ptCount val="2"/>
                <c:pt idx="0">
                  <c:v>11.5</c:v>
                </c:pt>
                <c:pt idx="1">
                  <c:v>10.253</c:v>
                </c:pt>
              </c:numCache>
            </c:numRef>
          </c:val>
          <c:extLst>
            <c:ext xmlns:c16="http://schemas.microsoft.com/office/drawing/2014/chart" uri="{C3380CC4-5D6E-409C-BE32-E72D297353CC}">
              <c16:uniqueId val="{00000002-706B-45DF-941C-F7F79FDEB328}"/>
            </c:ext>
          </c:extLst>
        </c:ser>
        <c:dLbls>
          <c:showLegendKey val="0"/>
          <c:showVal val="0"/>
          <c:showCatName val="0"/>
          <c:showSerName val="0"/>
          <c:showPercent val="0"/>
          <c:showBubbleSize val="0"/>
        </c:dLbls>
        <c:gapWidth val="219"/>
        <c:overlap val="-27"/>
        <c:axId val="124111072"/>
        <c:axId val="124094848"/>
      </c:barChart>
      <c:catAx>
        <c:axId val="12411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4094848"/>
        <c:crosses val="autoZero"/>
        <c:auto val="1"/>
        <c:lblAlgn val="ctr"/>
        <c:lblOffset val="100"/>
        <c:noMultiLvlLbl val="0"/>
      </c:catAx>
      <c:valAx>
        <c:axId val="124094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411107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0-14'!$Q$2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44C0-42BE-85E8-54861156E9CD}"/>
              </c:ext>
            </c:extLst>
          </c:dPt>
          <c:cat>
            <c:strRef>
              <c:f>'HA 0-14'!$R$1:$S$1</c:f>
              <c:strCache>
                <c:ptCount val="2"/>
                <c:pt idx="0">
                  <c:v>West Lancashire</c:v>
                </c:pt>
                <c:pt idx="1">
                  <c:v>England Average</c:v>
                </c:pt>
              </c:strCache>
            </c:strRef>
          </c:cat>
          <c:val>
            <c:numRef>
              <c:f>'HA 0-14'!$R$2:$S$2</c:f>
              <c:numCache>
                <c:formatCode>0</c:formatCode>
                <c:ptCount val="2"/>
                <c:pt idx="0">
                  <c:v>108.24</c:v>
                </c:pt>
                <c:pt idx="1">
                  <c:v>91.17</c:v>
                </c:pt>
              </c:numCache>
            </c:numRef>
          </c:val>
          <c:extLst>
            <c:ext xmlns:c16="http://schemas.microsoft.com/office/drawing/2014/chart" uri="{C3380CC4-5D6E-409C-BE32-E72D297353CC}">
              <c16:uniqueId val="{00000002-44C0-42BE-85E8-54861156E9CD}"/>
            </c:ext>
          </c:extLst>
        </c:ser>
        <c:dLbls>
          <c:showLegendKey val="0"/>
          <c:showVal val="0"/>
          <c:showCatName val="0"/>
          <c:showSerName val="0"/>
          <c:showPercent val="0"/>
          <c:showBubbleSize val="0"/>
        </c:dLbls>
        <c:gapWidth val="219"/>
        <c:overlap val="-27"/>
        <c:axId val="1623793119"/>
        <c:axId val="1623788127"/>
      </c:barChart>
      <c:catAx>
        <c:axId val="162379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788127"/>
        <c:crosses val="autoZero"/>
        <c:auto val="1"/>
        <c:lblAlgn val="ctr"/>
        <c:lblOffset val="100"/>
        <c:noMultiLvlLbl val="0"/>
      </c:catAx>
      <c:valAx>
        <c:axId val="1623788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793119"/>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15-24'!$Q$2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3DAF-4BED-B090-3E8BA95FA5F4}"/>
              </c:ext>
            </c:extLst>
          </c:dPt>
          <c:cat>
            <c:strRef>
              <c:f>'HA 15-24'!$R$1:$S$1</c:f>
              <c:strCache>
                <c:ptCount val="2"/>
                <c:pt idx="0">
                  <c:v>West Lancashire</c:v>
                </c:pt>
                <c:pt idx="1">
                  <c:v>England Average</c:v>
                </c:pt>
              </c:strCache>
            </c:strRef>
          </c:cat>
          <c:val>
            <c:numRef>
              <c:f>'HA 15-24'!$R$2:$S$2</c:f>
              <c:numCache>
                <c:formatCode>0</c:formatCode>
                <c:ptCount val="2"/>
                <c:pt idx="0">
                  <c:v>159.63</c:v>
                </c:pt>
                <c:pt idx="1">
                  <c:v>132.13999999999999</c:v>
                </c:pt>
              </c:numCache>
            </c:numRef>
          </c:val>
          <c:extLst>
            <c:ext xmlns:c16="http://schemas.microsoft.com/office/drawing/2014/chart" uri="{C3380CC4-5D6E-409C-BE32-E72D297353CC}">
              <c16:uniqueId val="{00000002-3DAF-4BED-B090-3E8BA95FA5F4}"/>
            </c:ext>
          </c:extLst>
        </c:ser>
        <c:dLbls>
          <c:showLegendKey val="0"/>
          <c:showVal val="0"/>
          <c:showCatName val="0"/>
          <c:showSerName val="0"/>
          <c:showPercent val="0"/>
          <c:showBubbleSize val="0"/>
        </c:dLbls>
        <c:gapWidth val="219"/>
        <c:overlap val="-27"/>
        <c:axId val="1623783551"/>
        <c:axId val="1623778143"/>
      </c:barChart>
      <c:catAx>
        <c:axId val="162378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778143"/>
        <c:crosses val="autoZero"/>
        <c:auto val="1"/>
        <c:lblAlgn val="ctr"/>
        <c:lblOffset val="100"/>
        <c:noMultiLvlLbl val="0"/>
      </c:catAx>
      <c:valAx>
        <c:axId val="162377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783551"/>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'Infant. Mort.'!$Q$2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29AF-4537-881E-554931E8B886}"/>
              </c:ext>
            </c:extLst>
          </c:dPt>
          <c:cat>
            <c:strRef>
              <c:f>'Infant. Mort.'!$R$1:$S$1</c:f>
              <c:strCache>
                <c:ptCount val="2"/>
                <c:pt idx="0">
                  <c:v>West Lancashire</c:v>
                </c:pt>
                <c:pt idx="1">
                  <c:v>England Average</c:v>
                </c:pt>
              </c:strCache>
            </c:strRef>
          </c:cat>
          <c:val>
            <c:numRef>
              <c:f>'Infant. Mort.'!$R$2:$S$2</c:f>
              <c:numCache>
                <c:formatCode>0</c:formatCode>
                <c:ptCount val="2"/>
                <c:pt idx="0">
                  <c:v>3.3003</c:v>
                </c:pt>
                <c:pt idx="1">
                  <c:v>3.9480602249999999</c:v>
                </c:pt>
              </c:numCache>
            </c:numRef>
          </c:val>
          <c:extLst>
            <c:ext xmlns:c16="http://schemas.microsoft.com/office/drawing/2014/chart" uri="{C3380CC4-5D6E-409C-BE32-E72D297353CC}">
              <c16:uniqueId val="{00000002-29AF-4537-881E-554931E8B886}"/>
            </c:ext>
          </c:extLst>
        </c:ser>
        <c:dLbls>
          <c:showLegendKey val="0"/>
          <c:showVal val="0"/>
          <c:showCatName val="0"/>
          <c:showSerName val="0"/>
          <c:showPercent val="0"/>
          <c:showBubbleSize val="0"/>
        </c:dLbls>
        <c:gapWidth val="219"/>
        <c:overlap val="-27"/>
        <c:axId val="1625139183"/>
        <c:axId val="1625133359"/>
      </c:barChart>
      <c:catAx>
        <c:axId val="162513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5133359"/>
        <c:crosses val="autoZero"/>
        <c:auto val="1"/>
        <c:lblAlgn val="ctr"/>
        <c:lblOffset val="100"/>
        <c:noMultiLvlLbl val="0"/>
      </c:catAx>
      <c:valAx>
        <c:axId val="1625133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baseline="0" dirty="0"/>
                  <a:t>p</a:t>
                </a:r>
                <a:r>
                  <a:rPr lang="en-GB" dirty="0"/>
                  <a:t>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513918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7302-4786-90AE-A28422AC335B}"/>
              </c:ext>
            </c:extLst>
          </c:dPt>
          <c:cat>
            <c:strRef>
              <c:f>'Healthy Start'!$C$29:$D$29</c:f>
              <c:strCache>
                <c:ptCount val="2"/>
                <c:pt idx="0">
                  <c:v>West Lancashire</c:v>
                </c:pt>
                <c:pt idx="1">
                  <c:v>England Average</c:v>
                </c:pt>
              </c:strCache>
            </c:strRef>
          </c:cat>
          <c:val>
            <c:numRef>
              <c:f>'Healthy Start'!$C$30:$D$30</c:f>
              <c:numCache>
                <c:formatCode>General</c:formatCode>
                <c:ptCount val="2"/>
                <c:pt idx="0">
                  <c:v>54</c:v>
                </c:pt>
                <c:pt idx="1">
                  <c:v>59</c:v>
                </c:pt>
              </c:numCache>
            </c:numRef>
          </c:val>
          <c:extLst>
            <c:ext xmlns:c16="http://schemas.microsoft.com/office/drawing/2014/chart" uri="{C3380CC4-5D6E-409C-BE32-E72D297353CC}">
              <c16:uniqueId val="{00000000-0589-4EA1-910B-DAF8BD64E240}"/>
            </c:ext>
          </c:extLst>
        </c:ser>
        <c:dLbls>
          <c:showLegendKey val="0"/>
          <c:showVal val="0"/>
          <c:showCatName val="0"/>
          <c:showSerName val="0"/>
          <c:showPercent val="0"/>
          <c:showBubbleSize val="0"/>
        </c:dLbls>
        <c:gapWidth val="219"/>
        <c:overlap val="-27"/>
        <c:axId val="1249173471"/>
        <c:axId val="1249180959"/>
      </c:barChart>
      <c:catAx>
        <c:axId val="124917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49180959"/>
        <c:crosses val="autoZero"/>
        <c:auto val="1"/>
        <c:lblAlgn val="ctr"/>
        <c:lblOffset val="100"/>
        <c:noMultiLvlLbl val="0"/>
      </c:catAx>
      <c:valAx>
        <c:axId val="1249180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Percenatge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49173471"/>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Ready'!$B$9</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77F0-4897-966D-300861FCB2BA}"/>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Ready'!$B$10:$B$14</c:f>
              <c:numCache>
                <c:formatCode>General</c:formatCode>
                <c:ptCount val="5"/>
                <c:pt idx="0">
                  <c:v>59.248600000000003</c:v>
                </c:pt>
                <c:pt idx="1">
                  <c:v>58.461500000000001</c:v>
                </c:pt>
                <c:pt idx="2">
                  <c:v>54.420912322274802</c:v>
                </c:pt>
                <c:pt idx="3">
                  <c:v>52.348999999999997</c:v>
                </c:pt>
                <c:pt idx="4">
                  <c:v>50.111400000000003</c:v>
                </c:pt>
              </c:numCache>
            </c:numRef>
          </c:val>
          <c:extLst>
            <c:ext xmlns:c16="http://schemas.microsoft.com/office/drawing/2014/chart" uri="{C3380CC4-5D6E-409C-BE32-E72D297353CC}">
              <c16:uniqueId val="{00000002-77F0-4897-966D-300861FCB2BA}"/>
            </c:ext>
          </c:extLst>
        </c:ser>
        <c:ser>
          <c:idx val="2"/>
          <c:order val="2"/>
          <c:tx>
            <c:strRef>
              <c:f>'School Ready'!$D$9</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4-77F0-4897-966D-300861FCB2BA}"/>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Ready'!$D$10:$D$14</c:f>
              <c:numCache>
                <c:formatCode>General</c:formatCode>
                <c:ptCount val="5"/>
                <c:pt idx="0">
                  <c:v>68</c:v>
                </c:pt>
                <c:pt idx="1">
                  <c:v>68</c:v>
                </c:pt>
                <c:pt idx="2">
                  <c:v>69</c:v>
                </c:pt>
                <c:pt idx="3">
                  <c:v>69</c:v>
                </c:pt>
                <c:pt idx="4">
                  <c:v>71</c:v>
                </c:pt>
              </c:numCache>
            </c:numRef>
          </c:val>
          <c:extLst>
            <c:ext xmlns:c16="http://schemas.microsoft.com/office/drawing/2014/chart" uri="{C3380CC4-5D6E-409C-BE32-E72D297353CC}">
              <c16:uniqueId val="{00000005-77F0-4897-966D-300861FCB2BA}"/>
            </c:ext>
          </c:extLst>
        </c:ser>
        <c:dLbls>
          <c:showLegendKey val="0"/>
          <c:showVal val="0"/>
          <c:showCatName val="0"/>
          <c:showSerName val="0"/>
          <c:showPercent val="0"/>
          <c:showBubbleSize val="0"/>
        </c:dLbls>
        <c:gapWidth val="219"/>
        <c:axId val="467547464"/>
        <c:axId val="467544904"/>
      </c:barChart>
      <c:lineChart>
        <c:grouping val="standard"/>
        <c:varyColors val="0"/>
        <c:ser>
          <c:idx val="1"/>
          <c:order val="1"/>
          <c:tx>
            <c:strRef>
              <c:f>'School Ready'!$C$9</c:f>
              <c:strCache>
                <c:ptCount val="1"/>
                <c:pt idx="0">
                  <c:v>FSM England Average</c:v>
                </c:pt>
              </c:strCache>
            </c:strRef>
          </c:tx>
          <c:spPr>
            <a:ln w="38100" cap="rnd">
              <a:solidFill>
                <a:schemeClr val="accent1"/>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Ready'!$C$10:$C$14</c:f>
              <c:numCache>
                <c:formatCode>General</c:formatCode>
                <c:ptCount val="5"/>
                <c:pt idx="0">
                  <c:v>56.530944262441203</c:v>
                </c:pt>
                <c:pt idx="1">
                  <c:v>56.530944262441203</c:v>
                </c:pt>
                <c:pt idx="2">
                  <c:v>56.530944262441203</c:v>
                </c:pt>
                <c:pt idx="3">
                  <c:v>56.530944262441203</c:v>
                </c:pt>
                <c:pt idx="4">
                  <c:v>56.530944262441203</c:v>
                </c:pt>
              </c:numCache>
            </c:numRef>
          </c:val>
          <c:smooth val="0"/>
          <c:extLst>
            <c:ext xmlns:c16="http://schemas.microsoft.com/office/drawing/2014/chart" uri="{C3380CC4-5D6E-409C-BE32-E72D297353CC}">
              <c16:uniqueId val="{00000006-77F0-4897-966D-300861FCB2BA}"/>
            </c:ext>
          </c:extLst>
        </c:ser>
        <c:ser>
          <c:idx val="3"/>
          <c:order val="3"/>
          <c:tx>
            <c:strRef>
              <c:f>'School Ready'!$E$9</c:f>
              <c:strCache>
                <c:ptCount val="1"/>
                <c:pt idx="0">
                  <c:v>All other pupils England average</c:v>
                </c:pt>
              </c:strCache>
            </c:strRef>
          </c:tx>
          <c:spPr>
            <a:ln w="38100" cap="rnd">
              <a:solidFill>
                <a:schemeClr val="accent4"/>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Ready'!$E$10:$E$14</c:f>
              <c:numCache>
                <c:formatCode>General</c:formatCode>
                <c:ptCount val="5"/>
                <c:pt idx="0">
                  <c:v>72</c:v>
                </c:pt>
                <c:pt idx="1">
                  <c:v>72</c:v>
                </c:pt>
                <c:pt idx="2">
                  <c:v>72</c:v>
                </c:pt>
                <c:pt idx="3">
                  <c:v>72</c:v>
                </c:pt>
                <c:pt idx="4">
                  <c:v>72</c:v>
                </c:pt>
              </c:numCache>
            </c:numRef>
          </c:val>
          <c:smooth val="0"/>
          <c:extLst>
            <c:ext xmlns:c16="http://schemas.microsoft.com/office/drawing/2014/chart" uri="{C3380CC4-5D6E-409C-BE32-E72D297353CC}">
              <c16:uniqueId val="{00000007-77F0-4897-966D-300861FCB2BA}"/>
            </c:ext>
          </c:extLst>
        </c:ser>
        <c:dLbls>
          <c:showLegendKey val="0"/>
          <c:showVal val="0"/>
          <c:showCatName val="0"/>
          <c:showSerName val="0"/>
          <c:showPercent val="0"/>
          <c:showBubbleSize val="0"/>
        </c:dLbls>
        <c:marker val="1"/>
        <c:smooth val="0"/>
        <c:axId val="467547464"/>
        <c:axId val="467544904"/>
      </c:lineChart>
      <c:catAx>
        <c:axId val="46754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4904"/>
        <c:crosses val="autoZero"/>
        <c:auto val="1"/>
        <c:lblAlgn val="ctr"/>
        <c:lblOffset val="100"/>
        <c:noMultiLvlLbl val="0"/>
      </c:catAx>
      <c:valAx>
        <c:axId val="467544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layout>
            <c:manualLayout>
              <c:xMode val="edge"/>
              <c:yMode val="edge"/>
              <c:x val="5.6116519546373545E-4"/>
              <c:y val="0.3747000992302702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Ready'!$B$27</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E6D0-467F-ADA7-F4764C63B206}"/>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Ready'!$B$28:$B$32</c:f>
              <c:numCache>
                <c:formatCode>General</c:formatCode>
                <c:ptCount val="5"/>
                <c:pt idx="0">
                  <c:v>48</c:v>
                </c:pt>
                <c:pt idx="1">
                  <c:v>46</c:v>
                </c:pt>
                <c:pt idx="2">
                  <c:v>46</c:v>
                </c:pt>
                <c:pt idx="3">
                  <c:v>45</c:v>
                </c:pt>
                <c:pt idx="4">
                  <c:v>43</c:v>
                </c:pt>
              </c:numCache>
            </c:numRef>
          </c:val>
          <c:extLst>
            <c:ext xmlns:c16="http://schemas.microsoft.com/office/drawing/2014/chart" uri="{C3380CC4-5D6E-409C-BE32-E72D297353CC}">
              <c16:uniqueId val="{00000002-E6D0-467F-ADA7-F4764C63B206}"/>
            </c:ext>
          </c:extLst>
        </c:ser>
        <c:ser>
          <c:idx val="2"/>
          <c:order val="2"/>
          <c:tx>
            <c:strRef>
              <c:f>'School Ready'!$D$27</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4-E6D0-467F-ADA7-F4764C63B206}"/>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Ready'!$D$28:$D$32</c:f>
              <c:numCache>
                <c:formatCode>General</c:formatCode>
                <c:ptCount val="5"/>
                <c:pt idx="0">
                  <c:v>67</c:v>
                </c:pt>
                <c:pt idx="1">
                  <c:v>69</c:v>
                </c:pt>
                <c:pt idx="2">
                  <c:v>69</c:v>
                </c:pt>
                <c:pt idx="3">
                  <c:v>68</c:v>
                </c:pt>
                <c:pt idx="4">
                  <c:v>69</c:v>
                </c:pt>
              </c:numCache>
            </c:numRef>
          </c:val>
          <c:extLst>
            <c:ext xmlns:c16="http://schemas.microsoft.com/office/drawing/2014/chart" uri="{C3380CC4-5D6E-409C-BE32-E72D297353CC}">
              <c16:uniqueId val="{00000005-E6D0-467F-ADA7-F4764C63B206}"/>
            </c:ext>
          </c:extLst>
        </c:ser>
        <c:dLbls>
          <c:showLegendKey val="0"/>
          <c:showVal val="0"/>
          <c:showCatName val="0"/>
          <c:showSerName val="0"/>
          <c:showPercent val="0"/>
          <c:showBubbleSize val="0"/>
        </c:dLbls>
        <c:gapWidth val="219"/>
        <c:axId val="507551880"/>
        <c:axId val="507553800"/>
      </c:barChart>
      <c:lineChart>
        <c:grouping val="standard"/>
        <c:varyColors val="0"/>
        <c:ser>
          <c:idx val="1"/>
          <c:order val="1"/>
          <c:tx>
            <c:strRef>
              <c:f>'School Ready'!$C$27</c:f>
              <c:strCache>
                <c:ptCount val="1"/>
                <c:pt idx="0">
                  <c:v>FSM England Average</c:v>
                </c:pt>
              </c:strCache>
            </c:strRef>
          </c:tx>
          <c:spPr>
            <a:ln w="38100" cap="rnd">
              <a:solidFill>
                <a:schemeClr val="accent1"/>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Ready'!$C$28:$C$32</c:f>
              <c:numCache>
                <c:formatCode>General</c:formatCode>
                <c:ptCount val="5"/>
                <c:pt idx="0">
                  <c:v>46</c:v>
                </c:pt>
                <c:pt idx="1">
                  <c:v>46</c:v>
                </c:pt>
                <c:pt idx="2">
                  <c:v>46</c:v>
                </c:pt>
                <c:pt idx="3">
                  <c:v>46</c:v>
                </c:pt>
                <c:pt idx="4">
                  <c:v>46</c:v>
                </c:pt>
              </c:numCache>
            </c:numRef>
          </c:val>
          <c:smooth val="0"/>
          <c:extLst>
            <c:ext xmlns:c16="http://schemas.microsoft.com/office/drawing/2014/chart" uri="{C3380CC4-5D6E-409C-BE32-E72D297353CC}">
              <c16:uniqueId val="{00000006-E6D0-467F-ADA7-F4764C63B206}"/>
            </c:ext>
          </c:extLst>
        </c:ser>
        <c:ser>
          <c:idx val="3"/>
          <c:order val="3"/>
          <c:tx>
            <c:strRef>
              <c:f>'School Ready'!$E$27</c:f>
              <c:strCache>
                <c:ptCount val="1"/>
                <c:pt idx="0">
                  <c:v>All other pupils England average</c:v>
                </c:pt>
              </c:strCache>
            </c:strRef>
          </c:tx>
          <c:spPr>
            <a:ln w="38100" cap="rnd">
              <a:solidFill>
                <a:schemeClr val="accent4"/>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Ready'!$E$28:$E$32</c:f>
              <c:numCache>
                <c:formatCode>General</c:formatCode>
                <c:ptCount val="5"/>
                <c:pt idx="0">
                  <c:v>68</c:v>
                </c:pt>
                <c:pt idx="1">
                  <c:v>68</c:v>
                </c:pt>
                <c:pt idx="2">
                  <c:v>68</c:v>
                </c:pt>
                <c:pt idx="3">
                  <c:v>68</c:v>
                </c:pt>
                <c:pt idx="4">
                  <c:v>68</c:v>
                </c:pt>
              </c:numCache>
            </c:numRef>
          </c:val>
          <c:smooth val="0"/>
          <c:extLst>
            <c:ext xmlns:c16="http://schemas.microsoft.com/office/drawing/2014/chart" uri="{C3380CC4-5D6E-409C-BE32-E72D297353CC}">
              <c16:uniqueId val="{00000007-E6D0-467F-ADA7-F4764C63B206}"/>
            </c:ext>
          </c:extLst>
        </c:ser>
        <c:dLbls>
          <c:showLegendKey val="0"/>
          <c:showVal val="0"/>
          <c:showCatName val="0"/>
          <c:showSerName val="0"/>
          <c:showPercent val="0"/>
          <c:showBubbleSize val="0"/>
        </c:dLbls>
        <c:marker val="1"/>
        <c:smooth val="0"/>
        <c:axId val="507551880"/>
        <c:axId val="507553800"/>
      </c:lineChart>
      <c:catAx>
        <c:axId val="50755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3800"/>
        <c:crosses val="autoZero"/>
        <c:auto val="1"/>
        <c:lblAlgn val="ctr"/>
        <c:lblOffset val="100"/>
        <c:noMultiLvlLbl val="0"/>
      </c:catAx>
      <c:valAx>
        <c:axId val="50755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Attain!$F$50</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2-2FE2-4F11-9ADB-A54364BF68F5}"/>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2FE2-4F11-9ADB-A54364BF68F5}"/>
              </c:ext>
            </c:extLst>
          </c:dPt>
          <c:cat>
            <c:strRef>
              <c:f>Attain!$G$49:$J$49</c:f>
              <c:strCache>
                <c:ptCount val="4"/>
                <c:pt idx="0">
                  <c:v>FSM eligible pupil</c:v>
                </c:pt>
                <c:pt idx="1">
                  <c:v>FSM England average</c:v>
                </c:pt>
                <c:pt idx="2">
                  <c:v>All other pupils</c:v>
                </c:pt>
                <c:pt idx="3">
                  <c:v>All other pupils England average</c:v>
                </c:pt>
              </c:strCache>
            </c:strRef>
          </c:cat>
          <c:val>
            <c:numRef>
              <c:f>Attain!$G$50:$J$50</c:f>
              <c:numCache>
                <c:formatCode>General</c:formatCode>
                <c:ptCount val="4"/>
                <c:pt idx="0">
                  <c:v>38.1</c:v>
                </c:pt>
                <c:pt idx="1">
                  <c:v>38.6</c:v>
                </c:pt>
                <c:pt idx="2">
                  <c:v>49.8</c:v>
                </c:pt>
                <c:pt idx="3">
                  <c:v>52.3</c:v>
                </c:pt>
              </c:numCache>
            </c:numRef>
          </c:val>
          <c:extLst>
            <c:ext xmlns:c16="http://schemas.microsoft.com/office/drawing/2014/chart" uri="{C3380CC4-5D6E-409C-BE32-E72D297353CC}">
              <c16:uniqueId val="{00000000-2FE2-4F11-9ADB-A54364BF68F5}"/>
            </c:ext>
          </c:extLst>
        </c:ser>
        <c:dLbls>
          <c:showLegendKey val="0"/>
          <c:showVal val="0"/>
          <c:showCatName val="0"/>
          <c:showSerName val="0"/>
          <c:showPercent val="0"/>
          <c:showBubbleSize val="0"/>
        </c:dLbls>
        <c:gapWidth val="219"/>
        <c:overlap val="-27"/>
        <c:axId val="468170360"/>
        <c:axId val="468171000"/>
      </c:barChart>
      <c:catAx>
        <c:axId val="46817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8171000"/>
        <c:crosses val="autoZero"/>
        <c:auto val="1"/>
        <c:lblAlgn val="ctr"/>
        <c:lblOffset val="100"/>
        <c:noMultiLvlLbl val="0"/>
      </c:catAx>
      <c:valAx>
        <c:axId val="468171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Average score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817036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Males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Male'!$R$6</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16AB-46D0-86C9-17F22A3EA16B}"/>
              </c:ext>
            </c:extLst>
          </c:dPt>
          <c:cat>
            <c:strRef>
              <c:f>'LE Male'!$S$5:$T$5</c:f>
              <c:strCache>
                <c:ptCount val="2"/>
                <c:pt idx="0">
                  <c:v>West Lancashire</c:v>
                </c:pt>
                <c:pt idx="1">
                  <c:v>England average</c:v>
                </c:pt>
              </c:strCache>
            </c:strRef>
          </c:cat>
          <c:val>
            <c:numRef>
              <c:f>'LE Male'!$S$6:$T$6</c:f>
              <c:numCache>
                <c:formatCode>0</c:formatCode>
                <c:ptCount val="2"/>
                <c:pt idx="0">
                  <c:v>79.400000000000006</c:v>
                </c:pt>
                <c:pt idx="1">
                  <c:v>80</c:v>
                </c:pt>
              </c:numCache>
            </c:numRef>
          </c:val>
          <c:extLst>
            <c:ext xmlns:c16="http://schemas.microsoft.com/office/drawing/2014/chart" uri="{C3380CC4-5D6E-409C-BE32-E72D297353CC}">
              <c16:uniqueId val="{00000002-16AB-46D0-86C9-17F22A3EA16B}"/>
            </c:ext>
          </c:extLst>
        </c:ser>
        <c:dLbls>
          <c:showLegendKey val="0"/>
          <c:showVal val="0"/>
          <c:showCatName val="0"/>
          <c:showSerName val="0"/>
          <c:showPercent val="0"/>
          <c:showBubbleSize val="0"/>
        </c:dLbls>
        <c:gapWidth val="219"/>
        <c:overlap val="-27"/>
        <c:axId val="2065733423"/>
        <c:axId val="2065751727"/>
      </c:barChart>
      <c:catAx>
        <c:axId val="206573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5751727"/>
        <c:crosses val="autoZero"/>
        <c:auto val="1"/>
        <c:lblAlgn val="ctr"/>
        <c:lblOffset val="100"/>
        <c:noMultiLvlLbl val="0"/>
      </c:catAx>
      <c:valAx>
        <c:axId val="2065751727"/>
        <c:scaling>
          <c:orientation val="minMax"/>
          <c:max val="80"/>
          <c:min val="7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573342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 8'!$Q$2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D473-40AF-BDCC-06D8491434F0}"/>
              </c:ext>
            </c:extLst>
          </c:dPt>
          <c:cat>
            <c:strRef>
              <c:f>'Att. 8'!$R$1:$S$1</c:f>
              <c:strCache>
                <c:ptCount val="2"/>
                <c:pt idx="0">
                  <c:v>West Lancashire</c:v>
                </c:pt>
                <c:pt idx="1">
                  <c:v>England Average</c:v>
                </c:pt>
              </c:strCache>
            </c:strRef>
          </c:cat>
          <c:val>
            <c:numRef>
              <c:f>'Att. 8'!$R$2:$S$2</c:f>
              <c:numCache>
                <c:formatCode>0</c:formatCode>
                <c:ptCount val="2"/>
                <c:pt idx="0">
                  <c:v>49.4</c:v>
                </c:pt>
                <c:pt idx="1">
                  <c:v>50.2</c:v>
                </c:pt>
              </c:numCache>
            </c:numRef>
          </c:val>
          <c:extLst>
            <c:ext xmlns:c16="http://schemas.microsoft.com/office/drawing/2014/chart" uri="{C3380CC4-5D6E-409C-BE32-E72D297353CC}">
              <c16:uniqueId val="{00000002-D473-40AF-BDCC-06D8491434F0}"/>
            </c:ext>
          </c:extLst>
        </c:ser>
        <c:dLbls>
          <c:showLegendKey val="0"/>
          <c:showVal val="0"/>
          <c:showCatName val="0"/>
          <c:showSerName val="0"/>
          <c:showPercent val="0"/>
          <c:showBubbleSize val="0"/>
        </c:dLbls>
        <c:gapWidth val="219"/>
        <c:overlap val="-27"/>
        <c:axId val="2068123167"/>
        <c:axId val="2068116927"/>
      </c:barChart>
      <c:catAx>
        <c:axId val="206812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16927"/>
        <c:crosses val="autoZero"/>
        <c:auto val="1"/>
        <c:lblAlgn val="ctr"/>
        <c:lblOffset val="100"/>
        <c:noMultiLvlLbl val="0"/>
      </c:catAx>
      <c:valAx>
        <c:axId val="2068116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Mean score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23167"/>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'Pupil Ab'!$Q$2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602F-4183-B062-F21F02D94460}"/>
              </c:ext>
            </c:extLst>
          </c:dPt>
          <c:cat>
            <c:strRef>
              <c:f>'Pupil Ab'!$R$1:$S$1</c:f>
              <c:strCache>
                <c:ptCount val="2"/>
                <c:pt idx="0">
                  <c:v>West Lancashire</c:v>
                </c:pt>
                <c:pt idx="1">
                  <c:v>England Average</c:v>
                </c:pt>
              </c:strCache>
            </c:strRef>
          </c:cat>
          <c:val>
            <c:numRef>
              <c:f>'Pupil Ab'!$R$2:$S$2</c:f>
              <c:numCache>
                <c:formatCode>0</c:formatCode>
                <c:ptCount val="2"/>
                <c:pt idx="0">
                  <c:v>4.9358000000000004</c:v>
                </c:pt>
                <c:pt idx="1">
                  <c:v>4.7261339967118197</c:v>
                </c:pt>
              </c:numCache>
            </c:numRef>
          </c:val>
          <c:extLst>
            <c:ext xmlns:c16="http://schemas.microsoft.com/office/drawing/2014/chart" uri="{C3380CC4-5D6E-409C-BE32-E72D297353CC}">
              <c16:uniqueId val="{00000002-602F-4183-B062-F21F02D94460}"/>
            </c:ext>
          </c:extLst>
        </c:ser>
        <c:dLbls>
          <c:showLegendKey val="0"/>
          <c:showVal val="0"/>
          <c:showCatName val="0"/>
          <c:showSerName val="0"/>
          <c:showPercent val="0"/>
          <c:showBubbleSize val="0"/>
        </c:dLbls>
        <c:gapWidth val="219"/>
        <c:overlap val="-27"/>
        <c:axId val="1756453999"/>
        <c:axId val="1756473135"/>
      </c:barChart>
      <c:catAx>
        <c:axId val="175645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6473135"/>
        <c:crosses val="autoZero"/>
        <c:auto val="1"/>
        <c:lblAlgn val="ctr"/>
        <c:lblOffset val="100"/>
        <c:noMultiLvlLbl val="0"/>
      </c:catAx>
      <c:valAx>
        <c:axId val="17564731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Proportion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6453999"/>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'Youth JS'!$B$2</c:f>
              <c:strCache>
                <c:ptCount val="1"/>
                <c:pt idx="0">
                  <c:v>Area</c:v>
                </c:pt>
              </c:strCache>
            </c:strRef>
          </c:tx>
          <c:spPr>
            <a:solidFill>
              <a:schemeClr val="accent6">
                <a:shade val="76000"/>
              </a:schemeClr>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56E9-4689-9202-D9C058A2A787}"/>
              </c:ext>
            </c:extLst>
          </c:dPt>
          <c:cat>
            <c:strRef>
              <c:f>'Youth JS'!$A$3:$A$7</c:f>
              <c:strCache>
                <c:ptCount val="5"/>
                <c:pt idx="0">
                  <c:v>Cumbria</c:v>
                </c:pt>
                <c:pt idx="1">
                  <c:v>Blackpool</c:v>
                </c:pt>
                <c:pt idx="2">
                  <c:v>North West region</c:v>
                </c:pt>
                <c:pt idx="3">
                  <c:v>Blackburn with Darwen</c:v>
                </c:pt>
                <c:pt idx="4">
                  <c:v>Lancashire</c:v>
                </c:pt>
              </c:strCache>
            </c:strRef>
          </c:cat>
          <c:val>
            <c:numRef>
              <c:f>'Youth JS'!$B$3:$B$7</c:f>
              <c:numCache>
                <c:formatCode>General</c:formatCode>
                <c:ptCount val="5"/>
                <c:pt idx="0">
                  <c:v>228.47</c:v>
                </c:pt>
                <c:pt idx="1">
                  <c:v>227.11949999999999</c:v>
                </c:pt>
                <c:pt idx="2">
                  <c:v>200.90479339999999</c:v>
                </c:pt>
                <c:pt idx="3">
                  <c:v>144.09360000000001</c:v>
                </c:pt>
                <c:pt idx="4">
                  <c:v>135.79820000000001</c:v>
                </c:pt>
              </c:numCache>
            </c:numRef>
          </c:val>
          <c:extLst>
            <c:ext xmlns:c16="http://schemas.microsoft.com/office/drawing/2014/chart" uri="{C3380CC4-5D6E-409C-BE32-E72D297353CC}">
              <c16:uniqueId val="{00000002-56E9-4689-9202-D9C058A2A787}"/>
            </c:ext>
          </c:extLst>
        </c:ser>
        <c:dLbls>
          <c:showLegendKey val="0"/>
          <c:showVal val="0"/>
          <c:showCatName val="0"/>
          <c:showSerName val="0"/>
          <c:showPercent val="0"/>
          <c:showBubbleSize val="0"/>
        </c:dLbls>
        <c:gapWidth val="219"/>
        <c:overlap val="-27"/>
        <c:axId val="1741024272"/>
        <c:axId val="1741022608"/>
      </c:barChart>
      <c:lineChart>
        <c:grouping val="standard"/>
        <c:varyColors val="0"/>
        <c:ser>
          <c:idx val="1"/>
          <c:order val="1"/>
          <c:tx>
            <c:strRef>
              <c:f>'Youth JS'!$C$2</c:f>
              <c:strCache>
                <c:ptCount val="1"/>
                <c:pt idx="0">
                  <c:v>England Average</c:v>
                </c:pt>
              </c:strCache>
            </c:strRef>
          </c:tx>
          <c:spPr>
            <a:ln w="38100" cap="rnd">
              <a:solidFill>
                <a:schemeClr val="accent1"/>
              </a:solidFill>
              <a:round/>
            </a:ln>
            <a:effectLst/>
          </c:spPr>
          <c:marker>
            <c:symbol val="none"/>
          </c:marker>
          <c:cat>
            <c:strRef>
              <c:f>'Youth JS'!$A$3:$A$7</c:f>
              <c:strCache>
                <c:ptCount val="5"/>
                <c:pt idx="0">
                  <c:v>Cumbria</c:v>
                </c:pt>
                <c:pt idx="1">
                  <c:v>Blackpool</c:v>
                </c:pt>
                <c:pt idx="2">
                  <c:v>North West region</c:v>
                </c:pt>
                <c:pt idx="3">
                  <c:v>Blackburn with Darwen</c:v>
                </c:pt>
                <c:pt idx="4">
                  <c:v>Lancashire</c:v>
                </c:pt>
              </c:strCache>
            </c:strRef>
          </c:cat>
          <c:val>
            <c:numRef>
              <c:f>'Youth JS'!$C$3:$C$7</c:f>
              <c:numCache>
                <c:formatCode>General</c:formatCode>
                <c:ptCount val="5"/>
                <c:pt idx="0">
                  <c:v>207.98481520000001</c:v>
                </c:pt>
                <c:pt idx="1">
                  <c:v>207.98481520000001</c:v>
                </c:pt>
                <c:pt idx="2">
                  <c:v>207.98481520000001</c:v>
                </c:pt>
                <c:pt idx="3">
                  <c:v>207.98481520000001</c:v>
                </c:pt>
                <c:pt idx="4">
                  <c:v>207.98481520000001</c:v>
                </c:pt>
              </c:numCache>
            </c:numRef>
          </c:val>
          <c:smooth val="0"/>
          <c:extLst>
            <c:ext xmlns:c16="http://schemas.microsoft.com/office/drawing/2014/chart" uri="{C3380CC4-5D6E-409C-BE32-E72D297353CC}">
              <c16:uniqueId val="{00000003-56E9-4689-9202-D9C058A2A787}"/>
            </c:ext>
          </c:extLst>
        </c:ser>
        <c:dLbls>
          <c:showLegendKey val="0"/>
          <c:showVal val="0"/>
          <c:showCatName val="0"/>
          <c:showSerName val="0"/>
          <c:showPercent val="0"/>
          <c:showBubbleSize val="0"/>
        </c:dLbls>
        <c:marker val="1"/>
        <c:smooth val="0"/>
        <c:axId val="1741024272"/>
        <c:axId val="1741022608"/>
      </c:lineChart>
      <c:catAx>
        <c:axId val="1741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2608"/>
        <c:crosses val="autoZero"/>
        <c:auto val="1"/>
        <c:lblAlgn val="ctr"/>
        <c:lblOffset val="100"/>
        <c:noMultiLvlLbl val="0"/>
      </c:catAx>
      <c:valAx>
        <c:axId val="174102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 First</a:t>
                </a:r>
                <a:r>
                  <a:rPr lang="en-GB" sz="1600" baseline="0"/>
                  <a:t> time entrants</a:t>
                </a:r>
                <a:r>
                  <a:rPr lang="en-GB" sz="1600"/>
                  <a:t>,</a:t>
                </a:r>
                <a:r>
                  <a:rPr lang="en-GB" sz="1600" baseline="0"/>
                  <a:t>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4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'U18 Conc.'!$Q$2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202C-4AFE-935A-6B210FF13A1C}"/>
              </c:ext>
            </c:extLst>
          </c:dPt>
          <c:cat>
            <c:strRef>
              <c:f>'U18 Conc.'!$R$1:$S$1</c:f>
              <c:strCache>
                <c:ptCount val="2"/>
                <c:pt idx="0">
                  <c:v>West Lancashire</c:v>
                </c:pt>
                <c:pt idx="1">
                  <c:v>England Average</c:v>
                </c:pt>
              </c:strCache>
            </c:strRef>
          </c:cat>
          <c:val>
            <c:numRef>
              <c:f>'U18 Conc.'!$R$2:$S$2</c:f>
              <c:numCache>
                <c:formatCode>0</c:formatCode>
                <c:ptCount val="2"/>
                <c:pt idx="0">
                  <c:v>17.974799999999998</c:v>
                </c:pt>
                <c:pt idx="1">
                  <c:v>16.717263160760702</c:v>
                </c:pt>
              </c:numCache>
            </c:numRef>
          </c:val>
          <c:extLst>
            <c:ext xmlns:c16="http://schemas.microsoft.com/office/drawing/2014/chart" uri="{C3380CC4-5D6E-409C-BE32-E72D297353CC}">
              <c16:uniqueId val="{00000002-202C-4AFE-935A-6B210FF13A1C}"/>
            </c:ext>
          </c:extLst>
        </c:ser>
        <c:dLbls>
          <c:showLegendKey val="0"/>
          <c:showVal val="0"/>
          <c:showCatName val="0"/>
          <c:showSerName val="0"/>
          <c:showPercent val="0"/>
          <c:showBubbleSize val="0"/>
        </c:dLbls>
        <c:gapWidth val="219"/>
        <c:overlap val="-27"/>
        <c:axId val="1691391727"/>
        <c:axId val="1691402959"/>
      </c:barChart>
      <c:catAx>
        <c:axId val="169139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91402959"/>
        <c:crosses val="autoZero"/>
        <c:auto val="1"/>
        <c:lblAlgn val="ctr"/>
        <c:lblOffset val="100"/>
        <c:noMultiLvlLbl val="0"/>
      </c:catAx>
      <c:valAx>
        <c:axId val="1691402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91391727"/>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C13C-4C91-8F14-C085AF36C2C7}"/>
              </c:ext>
            </c:extLst>
          </c:dPt>
          <c:cat>
            <c:strRef>
              <c:f>Unemployment!$C$28:$D$28</c:f>
              <c:strCache>
                <c:ptCount val="2"/>
                <c:pt idx="0">
                  <c:v>West Lancashire</c:v>
                </c:pt>
                <c:pt idx="1">
                  <c:v>England Average</c:v>
                </c:pt>
              </c:strCache>
            </c:strRef>
          </c:cat>
          <c:val>
            <c:numRef>
              <c:f>Unemployment!$C$29:$D$29</c:f>
              <c:numCache>
                <c:formatCode>0.00</c:formatCode>
                <c:ptCount val="2"/>
                <c:pt idx="0" formatCode="General">
                  <c:v>4.0999999999999996</c:v>
                </c:pt>
                <c:pt idx="1">
                  <c:v>4.5999999999999996</c:v>
                </c:pt>
              </c:numCache>
            </c:numRef>
          </c:val>
          <c:extLst>
            <c:ext xmlns:c16="http://schemas.microsoft.com/office/drawing/2014/chart" uri="{C3380CC4-5D6E-409C-BE32-E72D297353CC}">
              <c16:uniqueId val="{00000000-A4E3-47A0-98C2-38D0FBD740DE}"/>
            </c:ext>
          </c:extLst>
        </c:ser>
        <c:dLbls>
          <c:showLegendKey val="0"/>
          <c:showVal val="0"/>
          <c:showCatName val="0"/>
          <c:showSerName val="0"/>
          <c:showPercent val="0"/>
          <c:showBubbleSize val="0"/>
        </c:dLbls>
        <c:gapWidth val="219"/>
        <c:overlap val="-27"/>
        <c:axId val="970124943"/>
        <c:axId val="970133263"/>
      </c:barChart>
      <c:catAx>
        <c:axId val="97012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0133263"/>
        <c:crosses val="autoZero"/>
        <c:auto val="1"/>
        <c:lblAlgn val="ctr"/>
        <c:lblOffset val="100"/>
        <c:noMultiLvlLbl val="0"/>
      </c:catAx>
      <c:valAx>
        <c:axId val="970133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012494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'Empl. Gap'!$Q$2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B629-421D-BC42-2D8968F3518B}"/>
              </c:ext>
            </c:extLst>
          </c:dPt>
          <c:cat>
            <c:strRef>
              <c:f>'Empl. Gap'!$R$1:$S$1</c:f>
              <c:strCache>
                <c:ptCount val="2"/>
                <c:pt idx="0">
                  <c:v>West Lancashire</c:v>
                </c:pt>
                <c:pt idx="1">
                  <c:v>England Average</c:v>
                </c:pt>
              </c:strCache>
            </c:strRef>
          </c:cat>
          <c:val>
            <c:numRef>
              <c:f>'Empl. Gap'!$R$2:$S$2</c:f>
              <c:numCache>
                <c:formatCode>0</c:formatCode>
                <c:ptCount val="2"/>
                <c:pt idx="0">
                  <c:v>15.7597</c:v>
                </c:pt>
                <c:pt idx="1">
                  <c:v>10.6189252883502</c:v>
                </c:pt>
              </c:numCache>
            </c:numRef>
          </c:val>
          <c:extLst>
            <c:ext xmlns:c16="http://schemas.microsoft.com/office/drawing/2014/chart" uri="{C3380CC4-5D6E-409C-BE32-E72D297353CC}">
              <c16:uniqueId val="{00000002-B629-421D-BC42-2D8968F3518B}"/>
            </c:ext>
          </c:extLst>
        </c:ser>
        <c:dLbls>
          <c:showLegendKey val="0"/>
          <c:showVal val="0"/>
          <c:showCatName val="0"/>
          <c:showSerName val="0"/>
          <c:showPercent val="0"/>
          <c:showBubbleSize val="0"/>
        </c:dLbls>
        <c:gapWidth val="219"/>
        <c:overlap val="-27"/>
        <c:axId val="23275360"/>
        <c:axId val="23276608"/>
      </c:barChart>
      <c:catAx>
        <c:axId val="232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276608"/>
        <c:crosses val="autoZero"/>
        <c:auto val="1"/>
        <c:lblAlgn val="ctr"/>
        <c:lblOffset val="100"/>
        <c:noMultiLvlLbl val="0"/>
      </c:catAx>
      <c:valAx>
        <c:axId val="2327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27536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Absolute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92AD-477A-A14C-FB60193F1B6A}"/>
              </c:ext>
            </c:extLst>
          </c:dPt>
          <c:cat>
            <c:strRef>
              <c:f>'Ch Pov ab'!$C$25:$D$25</c:f>
              <c:strCache>
                <c:ptCount val="2"/>
                <c:pt idx="0">
                  <c:v>West Lancashire</c:v>
                </c:pt>
                <c:pt idx="1">
                  <c:v>England </c:v>
                </c:pt>
              </c:strCache>
            </c:strRef>
          </c:cat>
          <c:val>
            <c:numRef>
              <c:f>'Ch Pov ab'!$C$26:$D$26</c:f>
              <c:numCache>
                <c:formatCode>General</c:formatCode>
                <c:ptCount val="2"/>
                <c:pt idx="0">
                  <c:v>13.6</c:v>
                </c:pt>
                <c:pt idx="1">
                  <c:v>15.6</c:v>
                </c:pt>
              </c:numCache>
            </c:numRef>
          </c:val>
          <c:extLst>
            <c:ext xmlns:c16="http://schemas.microsoft.com/office/drawing/2014/chart" uri="{C3380CC4-5D6E-409C-BE32-E72D297353CC}">
              <c16:uniqueId val="{00000002-92AD-477A-A14C-FB60193F1B6A}"/>
            </c:ext>
          </c:extLst>
        </c:ser>
        <c:dLbls>
          <c:showLegendKey val="0"/>
          <c:showVal val="0"/>
          <c:showCatName val="0"/>
          <c:showSerName val="0"/>
          <c:showPercent val="0"/>
          <c:showBubbleSize val="0"/>
        </c:dLbls>
        <c:gapWidth val="219"/>
        <c:overlap val="-27"/>
        <c:axId val="2533056"/>
        <c:axId val="2531808"/>
      </c:barChart>
      <c:catAx>
        <c:axId val="253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31808"/>
        <c:crosses val="autoZero"/>
        <c:auto val="1"/>
        <c:lblAlgn val="ctr"/>
        <c:lblOffset val="100"/>
        <c:noMultiLvlLbl val="0"/>
      </c:catAx>
      <c:valAx>
        <c:axId val="2531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3305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Relative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AACF-4A99-B620-6971CC23781D}"/>
              </c:ext>
            </c:extLst>
          </c:dPt>
          <c:cat>
            <c:strRef>
              <c:f>'Ch Pov rel'!$C$25:$D$25</c:f>
              <c:strCache>
                <c:ptCount val="2"/>
                <c:pt idx="0">
                  <c:v>West Lancashire</c:v>
                </c:pt>
                <c:pt idx="1">
                  <c:v>England </c:v>
                </c:pt>
              </c:strCache>
            </c:strRef>
          </c:cat>
          <c:val>
            <c:numRef>
              <c:f>'Ch Pov rel'!$C$26:$D$26</c:f>
              <c:numCache>
                <c:formatCode>General</c:formatCode>
                <c:ptCount val="2"/>
                <c:pt idx="0">
                  <c:v>17</c:v>
                </c:pt>
                <c:pt idx="1">
                  <c:v>19.100000000000001</c:v>
                </c:pt>
              </c:numCache>
            </c:numRef>
          </c:val>
          <c:extLst>
            <c:ext xmlns:c16="http://schemas.microsoft.com/office/drawing/2014/chart" uri="{C3380CC4-5D6E-409C-BE32-E72D297353CC}">
              <c16:uniqueId val="{00000002-AACF-4A99-B620-6971CC23781D}"/>
            </c:ext>
          </c:extLst>
        </c:ser>
        <c:dLbls>
          <c:showLegendKey val="0"/>
          <c:showVal val="0"/>
          <c:showCatName val="0"/>
          <c:showSerName val="0"/>
          <c:showPercent val="0"/>
          <c:showBubbleSize val="0"/>
        </c:dLbls>
        <c:gapWidth val="219"/>
        <c:overlap val="-27"/>
        <c:axId val="2545120"/>
        <c:axId val="2543456"/>
      </c:barChart>
      <c:catAx>
        <c:axId val="25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3456"/>
        <c:crosses val="autoZero"/>
        <c:auto val="1"/>
        <c:lblAlgn val="ctr"/>
        <c:lblOffset val="100"/>
        <c:noMultiLvlLbl val="0"/>
      </c:catAx>
      <c:valAx>
        <c:axId val="254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512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PovAHC!$B$23</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2-A678-4C35-AEFF-F52B5C1E2AC8}"/>
              </c:ext>
            </c:extLst>
          </c:dPt>
          <c:cat>
            <c:strRef>
              <c:f>PovAHC!$C$22:$D$22</c:f>
              <c:strCache>
                <c:ptCount val="2"/>
                <c:pt idx="0">
                  <c:v>West Lancashire</c:v>
                </c:pt>
                <c:pt idx="1">
                  <c:v>England</c:v>
                </c:pt>
              </c:strCache>
            </c:strRef>
          </c:cat>
          <c:val>
            <c:numRef>
              <c:f>PovAHC!$C$23:$D$23</c:f>
              <c:numCache>
                <c:formatCode>General</c:formatCode>
                <c:ptCount val="2"/>
                <c:pt idx="0">
                  <c:v>28.2</c:v>
                </c:pt>
                <c:pt idx="1">
                  <c:v>31</c:v>
                </c:pt>
              </c:numCache>
            </c:numRef>
          </c:val>
          <c:extLst>
            <c:ext xmlns:c16="http://schemas.microsoft.com/office/drawing/2014/chart" uri="{C3380CC4-5D6E-409C-BE32-E72D297353CC}">
              <c16:uniqueId val="{00000000-A678-4C35-AEFF-F52B5C1E2AC8}"/>
            </c:ext>
          </c:extLst>
        </c:ser>
        <c:dLbls>
          <c:showLegendKey val="0"/>
          <c:showVal val="0"/>
          <c:showCatName val="0"/>
          <c:showSerName val="0"/>
          <c:showPercent val="0"/>
          <c:showBubbleSize val="0"/>
        </c:dLbls>
        <c:gapWidth val="219"/>
        <c:overlap val="-27"/>
        <c:axId val="604573680"/>
        <c:axId val="604577520"/>
      </c:barChart>
      <c:catAx>
        <c:axId val="60457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4577520"/>
        <c:crosses val="autoZero"/>
        <c:auto val="1"/>
        <c:lblAlgn val="ctr"/>
        <c:lblOffset val="100"/>
        <c:noMultiLvlLbl val="0"/>
      </c:catAx>
      <c:valAx>
        <c:axId val="6045775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457368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Sheet5!$B$3</c:f>
              <c:strCache>
                <c:ptCount val="1"/>
                <c:pt idx="0">
                  <c:v>area</c:v>
                </c:pt>
              </c:strCache>
            </c:strRef>
          </c:tx>
          <c:spPr>
            <a:solidFill>
              <a:schemeClr val="accent6">
                <a:shade val="76000"/>
              </a:schemeClr>
            </a:solidFill>
            <a:ln>
              <a:noFill/>
            </a:ln>
            <a:effectLst/>
          </c:spPr>
          <c:invertIfNegative val="0"/>
          <c:cat>
            <c:strRef>
              <c:f>Sheet5!$A$4:$A$7</c:f>
              <c:strCache>
                <c:ptCount val="4"/>
                <c:pt idx="0">
                  <c:v>Blackburn with Darwen</c:v>
                </c:pt>
                <c:pt idx="1">
                  <c:v>Blackpool</c:v>
                </c:pt>
                <c:pt idx="2">
                  <c:v>Lancashire</c:v>
                </c:pt>
                <c:pt idx="3">
                  <c:v>Cumbria</c:v>
                </c:pt>
              </c:strCache>
            </c:strRef>
          </c:cat>
          <c:val>
            <c:numRef>
              <c:f>Sheet5!$B$4:$B$7</c:f>
              <c:numCache>
                <c:formatCode>General</c:formatCode>
                <c:ptCount val="4"/>
                <c:pt idx="0">
                  <c:v>23.8</c:v>
                </c:pt>
                <c:pt idx="1">
                  <c:v>23.1</c:v>
                </c:pt>
                <c:pt idx="2">
                  <c:v>14.1</c:v>
                </c:pt>
                <c:pt idx="3">
                  <c:v>10.5</c:v>
                </c:pt>
              </c:numCache>
            </c:numRef>
          </c:val>
          <c:extLst>
            <c:ext xmlns:c16="http://schemas.microsoft.com/office/drawing/2014/chart" uri="{C3380CC4-5D6E-409C-BE32-E72D297353CC}">
              <c16:uniqueId val="{00000000-9938-494D-AEE5-1A061976BAC8}"/>
            </c:ext>
          </c:extLst>
        </c:ser>
        <c:dLbls>
          <c:showLegendKey val="0"/>
          <c:showVal val="0"/>
          <c:showCatName val="0"/>
          <c:showSerName val="0"/>
          <c:showPercent val="0"/>
          <c:showBubbleSize val="0"/>
        </c:dLbls>
        <c:gapWidth val="219"/>
        <c:overlap val="-27"/>
        <c:axId val="615870576"/>
        <c:axId val="615867696"/>
      </c:barChart>
      <c:lineChart>
        <c:grouping val="standard"/>
        <c:varyColors val="0"/>
        <c:ser>
          <c:idx val="1"/>
          <c:order val="1"/>
          <c:tx>
            <c:strRef>
              <c:f>Sheet5!$C$3</c:f>
              <c:strCache>
                <c:ptCount val="1"/>
                <c:pt idx="0">
                  <c:v>England </c:v>
                </c:pt>
              </c:strCache>
            </c:strRef>
          </c:tx>
          <c:spPr>
            <a:ln w="38100" cap="rnd">
              <a:solidFill>
                <a:schemeClr val="accent1"/>
              </a:solidFill>
              <a:round/>
            </a:ln>
            <a:effectLst/>
          </c:spPr>
          <c:marker>
            <c:symbol val="none"/>
          </c:marker>
          <c:cat>
            <c:strRef>
              <c:f>Sheet5!$A$4:$A$7</c:f>
              <c:strCache>
                <c:ptCount val="4"/>
                <c:pt idx="0">
                  <c:v>Blackburn with Darwen</c:v>
                </c:pt>
                <c:pt idx="1">
                  <c:v>Blackpool</c:v>
                </c:pt>
                <c:pt idx="2">
                  <c:v>Lancashire</c:v>
                </c:pt>
                <c:pt idx="3">
                  <c:v>Cumbria</c:v>
                </c:pt>
              </c:strCache>
            </c:strRef>
          </c:cat>
          <c:val>
            <c:numRef>
              <c:f>Sheet5!$C$4:$C$7</c:f>
              <c:numCache>
                <c:formatCode>General</c:formatCode>
                <c:ptCount val="4"/>
                <c:pt idx="0">
                  <c:v>14.2</c:v>
                </c:pt>
                <c:pt idx="1">
                  <c:v>14.2</c:v>
                </c:pt>
                <c:pt idx="2">
                  <c:v>14.2</c:v>
                </c:pt>
                <c:pt idx="3">
                  <c:v>14.2</c:v>
                </c:pt>
              </c:numCache>
            </c:numRef>
          </c:val>
          <c:smooth val="0"/>
          <c:extLst>
            <c:ext xmlns:c16="http://schemas.microsoft.com/office/drawing/2014/chart" uri="{C3380CC4-5D6E-409C-BE32-E72D297353CC}">
              <c16:uniqueId val="{00000001-9938-494D-AEE5-1A061976BAC8}"/>
            </c:ext>
          </c:extLst>
        </c:ser>
        <c:dLbls>
          <c:showLegendKey val="0"/>
          <c:showVal val="0"/>
          <c:showCatName val="0"/>
          <c:showSerName val="0"/>
          <c:showPercent val="0"/>
          <c:showBubbleSize val="0"/>
        </c:dLbls>
        <c:marker val="1"/>
        <c:smooth val="0"/>
        <c:axId val="615870576"/>
        <c:axId val="615867696"/>
      </c:lineChart>
      <c:catAx>
        <c:axId val="6158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67696"/>
        <c:crosses val="autoZero"/>
        <c:auto val="1"/>
        <c:lblAlgn val="ctr"/>
        <c:lblOffset val="100"/>
        <c:noMultiLvlLbl val="0"/>
      </c:catAx>
      <c:valAx>
        <c:axId val="615867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705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a:t>Females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Male'!$R$6</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58D2-401B-B6AA-6A559BD8E4D7}"/>
              </c:ext>
            </c:extLst>
          </c:dPt>
          <c:cat>
            <c:strRef>
              <c:f>'LE Male'!$S$5:$T$5</c:f>
              <c:strCache>
                <c:ptCount val="2"/>
                <c:pt idx="0">
                  <c:v>West Lancashire</c:v>
                </c:pt>
                <c:pt idx="1">
                  <c:v>England average</c:v>
                </c:pt>
              </c:strCache>
            </c:strRef>
          </c:cat>
          <c:val>
            <c:numRef>
              <c:f>'LE Male'!$S$6:$T$6</c:f>
              <c:numCache>
                <c:formatCode>0</c:formatCode>
                <c:ptCount val="2"/>
                <c:pt idx="0">
                  <c:v>79.400000000000006</c:v>
                </c:pt>
                <c:pt idx="1">
                  <c:v>80</c:v>
                </c:pt>
              </c:numCache>
            </c:numRef>
          </c:val>
          <c:extLst>
            <c:ext xmlns:c16="http://schemas.microsoft.com/office/drawing/2014/chart" uri="{C3380CC4-5D6E-409C-BE32-E72D297353CC}">
              <c16:uniqueId val="{00000002-58D2-401B-B6AA-6A559BD8E4D7}"/>
            </c:ext>
          </c:extLst>
        </c:ser>
        <c:dLbls>
          <c:showLegendKey val="0"/>
          <c:showVal val="0"/>
          <c:showCatName val="0"/>
          <c:showSerName val="0"/>
          <c:showPercent val="0"/>
          <c:showBubbleSize val="0"/>
        </c:dLbls>
        <c:gapWidth val="219"/>
        <c:overlap val="-27"/>
        <c:axId val="2065733423"/>
        <c:axId val="2065751727"/>
      </c:barChart>
      <c:catAx>
        <c:axId val="206573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5751727"/>
        <c:crosses val="autoZero"/>
        <c:auto val="1"/>
        <c:lblAlgn val="ctr"/>
        <c:lblOffset val="100"/>
        <c:noMultiLvlLbl val="0"/>
      </c:catAx>
      <c:valAx>
        <c:axId val="2065751727"/>
        <c:scaling>
          <c:orientation val="minMax"/>
          <c:max val="80"/>
          <c:min val="7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573342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3DB1-4205-8D2B-BD1C782BC6F3}"/>
              </c:ext>
            </c:extLst>
          </c:dPt>
          <c:cat>
            <c:strRef>
              <c:f>'Often always lonely'!$B$68:$C$68</c:f>
              <c:strCache>
                <c:ptCount val="2"/>
                <c:pt idx="0">
                  <c:v>West Lancashire</c:v>
                </c:pt>
                <c:pt idx="1">
                  <c:v>England Average</c:v>
                </c:pt>
              </c:strCache>
            </c:strRef>
          </c:cat>
          <c:val>
            <c:numRef>
              <c:f>'Often always lonely'!$B$69:$C$69</c:f>
              <c:numCache>
                <c:formatCode>0.00</c:formatCode>
                <c:ptCount val="2"/>
                <c:pt idx="0" formatCode="General">
                  <c:v>5.41</c:v>
                </c:pt>
                <c:pt idx="1">
                  <c:v>7.26</c:v>
                </c:pt>
              </c:numCache>
            </c:numRef>
          </c:val>
          <c:extLst>
            <c:ext xmlns:c16="http://schemas.microsoft.com/office/drawing/2014/chart" uri="{C3380CC4-5D6E-409C-BE32-E72D297353CC}">
              <c16:uniqueId val="{00000000-7D62-4976-8506-C7C796A7F5BA}"/>
            </c:ext>
          </c:extLst>
        </c:ser>
        <c:dLbls>
          <c:showLegendKey val="0"/>
          <c:showVal val="0"/>
          <c:showCatName val="0"/>
          <c:showSerName val="0"/>
          <c:showPercent val="0"/>
          <c:showBubbleSize val="0"/>
        </c:dLbls>
        <c:gapWidth val="219"/>
        <c:overlap val="-27"/>
        <c:axId val="1564892511"/>
        <c:axId val="1564891263"/>
      </c:barChart>
      <c:catAx>
        <c:axId val="156489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4891263"/>
        <c:crosses val="autoZero"/>
        <c:auto val="1"/>
        <c:lblAlgn val="ctr"/>
        <c:lblOffset val="100"/>
        <c:noMultiLvlLbl val="0"/>
      </c:catAx>
      <c:valAx>
        <c:axId val="1564891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4892511"/>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'Violent cr.'!$Q$2</c:f>
              <c:strCache>
                <c:ptCount val="1"/>
                <c:pt idx="0">
                  <c:v>West Lancashire</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6F1C-484C-A98B-12F78425E86D}"/>
              </c:ext>
            </c:extLst>
          </c:dPt>
          <c:cat>
            <c:strRef>
              <c:f>'Violent cr.'!$R$1:$S$1</c:f>
              <c:strCache>
                <c:ptCount val="2"/>
                <c:pt idx="0">
                  <c:v>West Lancashire</c:v>
                </c:pt>
                <c:pt idx="1">
                  <c:v>England Average</c:v>
                </c:pt>
              </c:strCache>
            </c:strRef>
          </c:cat>
          <c:val>
            <c:numRef>
              <c:f>'Violent cr.'!$R$2:$S$2</c:f>
              <c:numCache>
                <c:formatCode>0</c:formatCode>
                <c:ptCount val="2"/>
                <c:pt idx="0">
                  <c:v>21.940300000000001</c:v>
                </c:pt>
                <c:pt idx="1">
                  <c:v>29.5122318234313</c:v>
                </c:pt>
              </c:numCache>
            </c:numRef>
          </c:val>
          <c:extLst>
            <c:ext xmlns:c16="http://schemas.microsoft.com/office/drawing/2014/chart" uri="{C3380CC4-5D6E-409C-BE32-E72D297353CC}">
              <c16:uniqueId val="{00000002-6F1C-484C-A98B-12F78425E86D}"/>
            </c:ext>
          </c:extLst>
        </c:ser>
        <c:dLbls>
          <c:showLegendKey val="0"/>
          <c:showVal val="0"/>
          <c:showCatName val="0"/>
          <c:showSerName val="0"/>
          <c:showPercent val="0"/>
          <c:showBubbleSize val="0"/>
        </c:dLbls>
        <c:gapWidth val="219"/>
        <c:overlap val="-27"/>
        <c:axId val="2068161439"/>
        <c:axId val="2068161855"/>
      </c:barChart>
      <c:catAx>
        <c:axId val="206816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61855"/>
        <c:crosses val="autoZero"/>
        <c:auto val="1"/>
        <c:lblAlgn val="ctr"/>
        <c:lblOffset val="100"/>
        <c:noMultiLvlLbl val="0"/>
      </c:catAx>
      <c:valAx>
        <c:axId val="2068161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61439"/>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'Affordable Wl'!$C$2</c:f>
              <c:strCache>
                <c:ptCount val="1"/>
                <c:pt idx="0">
                  <c:v>Area</c:v>
                </c:pt>
              </c:strCache>
            </c:strRef>
          </c:tx>
          <c:spPr>
            <a:solidFill>
              <a:schemeClr val="accent6"/>
            </a:solidFill>
            <a:ln>
              <a:noFill/>
            </a:ln>
            <a:effectLst/>
          </c:spPr>
          <c:invertIfNegative val="0"/>
          <c:cat>
            <c:strRef>
              <c:f>'Affordable Wl'!$B$3</c:f>
              <c:strCache>
                <c:ptCount val="1"/>
                <c:pt idx="0">
                  <c:v>West Lancashire</c:v>
                </c:pt>
              </c:strCache>
            </c:strRef>
          </c:cat>
          <c:val>
            <c:numRef>
              <c:f>'Affordable Wl'!$C$3</c:f>
              <c:numCache>
                <c:formatCode>General</c:formatCode>
                <c:ptCount val="1"/>
                <c:pt idx="0">
                  <c:v>227</c:v>
                </c:pt>
              </c:numCache>
            </c:numRef>
          </c:val>
          <c:extLst>
            <c:ext xmlns:c16="http://schemas.microsoft.com/office/drawing/2014/chart" uri="{C3380CC4-5D6E-409C-BE32-E72D297353CC}">
              <c16:uniqueId val="{00000000-E4BC-4AF3-B5F2-213A23CB1BA4}"/>
            </c:ext>
          </c:extLst>
        </c:ser>
        <c:dLbls>
          <c:showLegendKey val="0"/>
          <c:showVal val="0"/>
          <c:showCatName val="0"/>
          <c:showSerName val="0"/>
          <c:showPercent val="0"/>
          <c:showBubbleSize val="0"/>
        </c:dLbls>
        <c:gapWidth val="219"/>
        <c:overlap val="-27"/>
        <c:axId val="1788843503"/>
        <c:axId val="1788839759"/>
      </c:barChart>
      <c:catAx>
        <c:axId val="178884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839759"/>
        <c:crosses val="autoZero"/>
        <c:auto val="1"/>
        <c:lblAlgn val="ctr"/>
        <c:lblOffset val="100"/>
        <c:noMultiLvlLbl val="0"/>
      </c:catAx>
      <c:valAx>
        <c:axId val="178883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Additional Housing Units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84350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18F3-4EAA-8A7D-E96000FA3665}"/>
              </c:ext>
            </c:extLst>
          </c:dPt>
          <c:cat>
            <c:strRef>
              <c:f>'Homeless temp'!$C$26:$D$26</c:f>
              <c:strCache>
                <c:ptCount val="2"/>
                <c:pt idx="0">
                  <c:v>West Lancashire</c:v>
                </c:pt>
                <c:pt idx="1">
                  <c:v>England Average </c:v>
                </c:pt>
              </c:strCache>
            </c:strRef>
          </c:cat>
          <c:val>
            <c:numRef>
              <c:f>'Homeless temp'!$C$27:$D$27</c:f>
              <c:numCache>
                <c:formatCode>General</c:formatCode>
                <c:ptCount val="2"/>
                <c:pt idx="0">
                  <c:v>3.3</c:v>
                </c:pt>
                <c:pt idx="1">
                  <c:v>12.3</c:v>
                </c:pt>
              </c:numCache>
            </c:numRef>
          </c:val>
          <c:extLst>
            <c:ext xmlns:c16="http://schemas.microsoft.com/office/drawing/2014/chart" uri="{C3380CC4-5D6E-409C-BE32-E72D297353CC}">
              <c16:uniqueId val="{00000000-18F3-4EAA-8A7D-E96000FA3665}"/>
            </c:ext>
          </c:extLst>
        </c:ser>
        <c:dLbls>
          <c:showLegendKey val="0"/>
          <c:showVal val="0"/>
          <c:showCatName val="0"/>
          <c:showSerName val="0"/>
          <c:showPercent val="0"/>
          <c:showBubbleSize val="0"/>
        </c:dLbls>
        <c:gapWidth val="219"/>
        <c:overlap val="-27"/>
        <c:axId val="1995263360"/>
        <c:axId val="1995266272"/>
      </c:barChart>
      <c:catAx>
        <c:axId val="199526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95266272"/>
        <c:crosses val="autoZero"/>
        <c:auto val="1"/>
        <c:lblAlgn val="ctr"/>
        <c:lblOffset val="100"/>
        <c:noMultiLvlLbl val="0"/>
      </c:catAx>
      <c:valAx>
        <c:axId val="1995266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Rate 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9526336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AFAA-4A57-96E2-2ECE0DBD3372}"/>
              </c:ext>
            </c:extLst>
          </c:dPt>
          <c:cat>
            <c:strRef>
              <c:f>'Outdoor Space 2'!$Q$24:$R$24</c:f>
              <c:strCache>
                <c:ptCount val="2"/>
                <c:pt idx="0">
                  <c:v>West Lancashire</c:v>
                </c:pt>
                <c:pt idx="1">
                  <c:v>England Average</c:v>
                </c:pt>
              </c:strCache>
            </c:strRef>
          </c:cat>
          <c:val>
            <c:numRef>
              <c:f>'Outdoor Space 2'!$Q$25:$R$25</c:f>
              <c:numCache>
                <c:formatCode>0.00</c:formatCode>
                <c:ptCount val="2"/>
                <c:pt idx="0">
                  <c:v>462.12</c:v>
                </c:pt>
                <c:pt idx="1">
                  <c:v>385.46</c:v>
                </c:pt>
              </c:numCache>
            </c:numRef>
          </c:val>
          <c:extLst>
            <c:ext xmlns:c16="http://schemas.microsoft.com/office/drawing/2014/chart" uri="{C3380CC4-5D6E-409C-BE32-E72D297353CC}">
              <c16:uniqueId val="{00000000-6D76-4D90-A10B-6003C2D96A13}"/>
            </c:ext>
          </c:extLst>
        </c:ser>
        <c:dLbls>
          <c:showLegendKey val="0"/>
          <c:showVal val="0"/>
          <c:showCatName val="0"/>
          <c:showSerName val="0"/>
          <c:showPercent val="0"/>
          <c:showBubbleSize val="0"/>
        </c:dLbls>
        <c:gapWidth val="219"/>
        <c:overlap val="-27"/>
        <c:axId val="1564890015"/>
        <c:axId val="1564896255"/>
      </c:barChart>
      <c:catAx>
        <c:axId val="156489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4896255"/>
        <c:crosses val="autoZero"/>
        <c:auto val="1"/>
        <c:lblAlgn val="ctr"/>
        <c:lblOffset val="100"/>
        <c:noMultiLvlLbl val="0"/>
      </c:catAx>
      <c:valAx>
        <c:axId val="1564896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Metres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489001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Cycling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F236-4DE3-B16D-9DC49E14D971}"/>
              </c:ext>
            </c:extLst>
          </c:dPt>
          <c:cat>
            <c:strRef>
              <c:f>Cycling!$K$31:$L$31</c:f>
              <c:strCache>
                <c:ptCount val="2"/>
                <c:pt idx="0">
                  <c:v>West Lancashire</c:v>
                </c:pt>
                <c:pt idx="1">
                  <c:v>England Average</c:v>
                </c:pt>
              </c:strCache>
            </c:strRef>
          </c:cat>
          <c:val>
            <c:numRef>
              <c:f>Cycling!$K$32:$L$32</c:f>
              <c:numCache>
                <c:formatCode>0.00</c:formatCode>
                <c:ptCount val="2"/>
                <c:pt idx="0">
                  <c:v>16.849</c:v>
                </c:pt>
                <c:pt idx="1">
                  <c:v>22.724088680356999</c:v>
                </c:pt>
              </c:numCache>
            </c:numRef>
          </c:val>
          <c:extLst>
            <c:ext xmlns:c16="http://schemas.microsoft.com/office/drawing/2014/chart" uri="{C3380CC4-5D6E-409C-BE32-E72D297353CC}">
              <c16:uniqueId val="{00000000-D727-41FD-9FE0-97A6A4EF9EC0}"/>
            </c:ext>
          </c:extLst>
        </c:ser>
        <c:dLbls>
          <c:showLegendKey val="0"/>
          <c:showVal val="0"/>
          <c:showCatName val="0"/>
          <c:showSerName val="0"/>
          <c:showPercent val="0"/>
          <c:showBubbleSize val="0"/>
        </c:dLbls>
        <c:gapWidth val="219"/>
        <c:overlap val="-27"/>
        <c:axId val="1519170111"/>
        <c:axId val="1519167199"/>
      </c:barChart>
      <c:catAx>
        <c:axId val="151917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19167199"/>
        <c:crosses val="autoZero"/>
        <c:auto val="1"/>
        <c:lblAlgn val="ctr"/>
        <c:lblOffset val="100"/>
        <c:noMultiLvlLbl val="0"/>
      </c:catAx>
      <c:valAx>
        <c:axId val="1519167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19170111"/>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Walking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7D4C-434E-829B-8930D04D9B8E}"/>
              </c:ext>
            </c:extLst>
          </c:dPt>
          <c:cat>
            <c:strRef>
              <c:f>Walking!$K$30:$L$30</c:f>
              <c:strCache>
                <c:ptCount val="2"/>
                <c:pt idx="0">
                  <c:v>West Lancashire</c:v>
                </c:pt>
                <c:pt idx="1">
                  <c:v>England Average</c:v>
                </c:pt>
              </c:strCache>
            </c:strRef>
          </c:cat>
          <c:val>
            <c:numRef>
              <c:f>Walking!$K$31:$L$31</c:f>
              <c:numCache>
                <c:formatCode>0.00</c:formatCode>
                <c:ptCount val="2"/>
                <c:pt idx="0">
                  <c:v>0.9728</c:v>
                </c:pt>
                <c:pt idx="1">
                  <c:v>3.0980516055962601</c:v>
                </c:pt>
              </c:numCache>
            </c:numRef>
          </c:val>
          <c:extLst>
            <c:ext xmlns:c16="http://schemas.microsoft.com/office/drawing/2014/chart" uri="{C3380CC4-5D6E-409C-BE32-E72D297353CC}">
              <c16:uniqueId val="{00000002-7D4C-434E-829B-8930D04D9B8E}"/>
            </c:ext>
          </c:extLst>
        </c:ser>
        <c:dLbls>
          <c:showLegendKey val="0"/>
          <c:showVal val="0"/>
          <c:showCatName val="0"/>
          <c:showSerName val="0"/>
          <c:showPercent val="0"/>
          <c:showBubbleSize val="0"/>
        </c:dLbls>
        <c:gapWidth val="219"/>
        <c:overlap val="-27"/>
        <c:axId val="1297295823"/>
        <c:axId val="1297296655"/>
      </c:barChart>
      <c:catAx>
        <c:axId val="129729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296655"/>
        <c:crosses val="autoZero"/>
        <c:auto val="1"/>
        <c:lblAlgn val="ctr"/>
        <c:lblOffset val="100"/>
        <c:noMultiLvlLbl val="0"/>
      </c:catAx>
      <c:valAx>
        <c:axId val="1297296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29582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'LE W Lanc'!$N$2:$N$3</c:f>
              <c:strCache>
                <c:ptCount val="2"/>
                <c:pt idx="0">
                  <c:v>Value</c:v>
                </c:pt>
              </c:strCache>
            </c:strRef>
          </c:tx>
          <c:spPr>
            <a:solidFill>
              <a:schemeClr val="accent6">
                <a:shade val="76000"/>
              </a:schemeClr>
            </a:solidFill>
            <a:ln>
              <a:noFill/>
            </a:ln>
            <a:effectLst/>
          </c:spPr>
          <c:invertIfNegative val="0"/>
          <c:cat>
            <c:strRef>
              <c:f>'LE W Lanc'!$M$4:$M$28</c:f>
              <c:strCache>
                <c:ptCount val="25"/>
                <c:pt idx="0">
                  <c:v>Parbold</c:v>
                </c:pt>
                <c:pt idx="1">
                  <c:v>Aughton and Downholland</c:v>
                </c:pt>
                <c:pt idx="2">
                  <c:v>Aughton Park</c:v>
                </c:pt>
                <c:pt idx="3">
                  <c:v>Burscough East</c:v>
                </c:pt>
                <c:pt idx="4">
                  <c:v>Derby</c:v>
                </c:pt>
                <c:pt idx="5">
                  <c:v>Halsall</c:v>
                </c:pt>
                <c:pt idx="6">
                  <c:v>Knowsley</c:v>
                </c:pt>
                <c:pt idx="7">
                  <c:v>Tarleton</c:v>
                </c:pt>
                <c:pt idx="8">
                  <c:v>Up Holland</c:v>
                </c:pt>
                <c:pt idx="9">
                  <c:v>Ashurst</c:v>
                </c:pt>
                <c:pt idx="10">
                  <c:v>Scarisbrick</c:v>
                </c:pt>
                <c:pt idx="11">
                  <c:v>Hesketh-with-Becconsall</c:v>
                </c:pt>
                <c:pt idx="12">
                  <c:v>Wrightington</c:v>
                </c:pt>
                <c:pt idx="13">
                  <c:v>Moorside</c:v>
                </c:pt>
                <c:pt idx="14">
                  <c:v>North Meols</c:v>
                </c:pt>
                <c:pt idx="15">
                  <c:v>Skelmersdale North</c:v>
                </c:pt>
                <c:pt idx="16">
                  <c:v>Burscough West</c:v>
                </c:pt>
                <c:pt idx="17">
                  <c:v>Scott</c:v>
                </c:pt>
                <c:pt idx="18">
                  <c:v>Skelmersdale South</c:v>
                </c:pt>
                <c:pt idx="19">
                  <c:v>Birch Green</c:v>
                </c:pt>
                <c:pt idx="20">
                  <c:v>Digmoor</c:v>
                </c:pt>
                <c:pt idx="21">
                  <c:v>Tanhouse</c:v>
                </c:pt>
                <c:pt idx="22">
                  <c:v>Bickerstaffe*</c:v>
                </c:pt>
                <c:pt idx="23">
                  <c:v>Newburgh*</c:v>
                </c:pt>
                <c:pt idx="24">
                  <c:v>Rufford*</c:v>
                </c:pt>
              </c:strCache>
            </c:strRef>
          </c:cat>
          <c:val>
            <c:numRef>
              <c:f>'LE W Lanc'!$N$4:$N$28</c:f>
              <c:numCache>
                <c:formatCode>General</c:formatCode>
                <c:ptCount val="25"/>
                <c:pt idx="0">
                  <c:v>83</c:v>
                </c:pt>
                <c:pt idx="1">
                  <c:v>82</c:v>
                </c:pt>
                <c:pt idx="2">
                  <c:v>82</c:v>
                </c:pt>
                <c:pt idx="3">
                  <c:v>82</c:v>
                </c:pt>
                <c:pt idx="4">
                  <c:v>82</c:v>
                </c:pt>
                <c:pt idx="5">
                  <c:v>82</c:v>
                </c:pt>
                <c:pt idx="6">
                  <c:v>82</c:v>
                </c:pt>
                <c:pt idx="7">
                  <c:v>82</c:v>
                </c:pt>
                <c:pt idx="8">
                  <c:v>82</c:v>
                </c:pt>
                <c:pt idx="9">
                  <c:v>81</c:v>
                </c:pt>
                <c:pt idx="10">
                  <c:v>81</c:v>
                </c:pt>
                <c:pt idx="11">
                  <c:v>80</c:v>
                </c:pt>
                <c:pt idx="12">
                  <c:v>80</c:v>
                </c:pt>
                <c:pt idx="13">
                  <c:v>78</c:v>
                </c:pt>
                <c:pt idx="14">
                  <c:v>78</c:v>
                </c:pt>
                <c:pt idx="15">
                  <c:v>78</c:v>
                </c:pt>
                <c:pt idx="16">
                  <c:v>77</c:v>
                </c:pt>
                <c:pt idx="17">
                  <c:v>77</c:v>
                </c:pt>
                <c:pt idx="18">
                  <c:v>76</c:v>
                </c:pt>
                <c:pt idx="19">
                  <c:v>75</c:v>
                </c:pt>
                <c:pt idx="20">
                  <c:v>74</c:v>
                </c:pt>
                <c:pt idx="21">
                  <c:v>74</c:v>
                </c:pt>
              </c:numCache>
            </c:numRef>
          </c:val>
          <c:extLst>
            <c:ext xmlns:c16="http://schemas.microsoft.com/office/drawing/2014/chart" uri="{C3380CC4-5D6E-409C-BE32-E72D297353CC}">
              <c16:uniqueId val="{00000000-0259-4C39-9940-D9D537C038A7}"/>
            </c:ext>
          </c:extLst>
        </c:ser>
        <c:dLbls>
          <c:showLegendKey val="0"/>
          <c:showVal val="0"/>
          <c:showCatName val="0"/>
          <c:showSerName val="0"/>
          <c:showPercent val="0"/>
          <c:showBubbleSize val="0"/>
        </c:dLbls>
        <c:gapWidth val="219"/>
        <c:overlap val="-27"/>
        <c:axId val="207727263"/>
        <c:axId val="207720191"/>
      </c:barChart>
      <c:lineChart>
        <c:grouping val="standard"/>
        <c:varyColors val="0"/>
        <c:ser>
          <c:idx val="1"/>
          <c:order val="1"/>
          <c:tx>
            <c:strRef>
              <c:f>'LE W Lanc'!$O$2:$O$3</c:f>
              <c:strCache>
                <c:ptCount val="2"/>
                <c:pt idx="0">
                  <c:v>England</c:v>
                </c:pt>
              </c:strCache>
            </c:strRef>
          </c:tx>
          <c:spPr>
            <a:ln w="38100" cap="rnd">
              <a:solidFill>
                <a:schemeClr val="accent1"/>
              </a:solidFill>
              <a:round/>
            </a:ln>
            <a:effectLst/>
          </c:spPr>
          <c:marker>
            <c:symbol val="none"/>
          </c:marker>
          <c:cat>
            <c:strRef>
              <c:f>'LE W Lanc'!$M$4:$M$28</c:f>
              <c:strCache>
                <c:ptCount val="25"/>
                <c:pt idx="0">
                  <c:v>Parbold</c:v>
                </c:pt>
                <c:pt idx="1">
                  <c:v>Aughton and Downholland</c:v>
                </c:pt>
                <c:pt idx="2">
                  <c:v>Aughton Park</c:v>
                </c:pt>
                <c:pt idx="3">
                  <c:v>Burscough East</c:v>
                </c:pt>
                <c:pt idx="4">
                  <c:v>Derby</c:v>
                </c:pt>
                <c:pt idx="5">
                  <c:v>Halsall</c:v>
                </c:pt>
                <c:pt idx="6">
                  <c:v>Knowsley</c:v>
                </c:pt>
                <c:pt idx="7">
                  <c:v>Tarleton</c:v>
                </c:pt>
                <c:pt idx="8">
                  <c:v>Up Holland</c:v>
                </c:pt>
                <c:pt idx="9">
                  <c:v>Ashurst</c:v>
                </c:pt>
                <c:pt idx="10">
                  <c:v>Scarisbrick</c:v>
                </c:pt>
                <c:pt idx="11">
                  <c:v>Hesketh-with-Becconsall</c:v>
                </c:pt>
                <c:pt idx="12">
                  <c:v>Wrightington</c:v>
                </c:pt>
                <c:pt idx="13">
                  <c:v>Moorside</c:v>
                </c:pt>
                <c:pt idx="14">
                  <c:v>North Meols</c:v>
                </c:pt>
                <c:pt idx="15">
                  <c:v>Skelmersdale North</c:v>
                </c:pt>
                <c:pt idx="16">
                  <c:v>Burscough West</c:v>
                </c:pt>
                <c:pt idx="17">
                  <c:v>Scott</c:v>
                </c:pt>
                <c:pt idx="18">
                  <c:v>Skelmersdale South</c:v>
                </c:pt>
                <c:pt idx="19">
                  <c:v>Birch Green</c:v>
                </c:pt>
                <c:pt idx="20">
                  <c:v>Digmoor</c:v>
                </c:pt>
                <c:pt idx="21">
                  <c:v>Tanhouse</c:v>
                </c:pt>
                <c:pt idx="22">
                  <c:v>Bickerstaffe*</c:v>
                </c:pt>
                <c:pt idx="23">
                  <c:v>Newburgh*</c:v>
                </c:pt>
                <c:pt idx="24">
                  <c:v>Rufford*</c:v>
                </c:pt>
              </c:strCache>
            </c:strRef>
          </c:cat>
          <c:val>
            <c:numRef>
              <c:f>'LE W Lanc'!$O$4:$O$28</c:f>
              <c:numCache>
                <c:formatCode>General</c:formatCode>
                <c:ptCount val="25"/>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numCache>
            </c:numRef>
          </c:val>
          <c:smooth val="0"/>
          <c:extLst>
            <c:ext xmlns:c16="http://schemas.microsoft.com/office/drawing/2014/chart" uri="{C3380CC4-5D6E-409C-BE32-E72D297353CC}">
              <c16:uniqueId val="{00000001-0259-4C39-9940-D9D537C038A7}"/>
            </c:ext>
          </c:extLst>
        </c:ser>
        <c:dLbls>
          <c:showLegendKey val="0"/>
          <c:showVal val="0"/>
          <c:showCatName val="0"/>
          <c:showSerName val="0"/>
          <c:showPercent val="0"/>
          <c:showBubbleSize val="0"/>
        </c:dLbls>
        <c:marker val="1"/>
        <c:smooth val="0"/>
        <c:axId val="207727263"/>
        <c:axId val="207720191"/>
      </c:lineChart>
      <c:catAx>
        <c:axId val="20772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720191"/>
        <c:crosses val="autoZero"/>
        <c:auto val="1"/>
        <c:lblAlgn val="ctr"/>
        <c:lblOffset val="100"/>
        <c:noMultiLvlLbl val="0"/>
      </c:catAx>
      <c:valAx>
        <c:axId val="207720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72726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'LE W Lanc'!$Q$2:$Q$3</c:f>
              <c:strCache>
                <c:ptCount val="2"/>
                <c:pt idx="0">
                  <c:v>Value</c:v>
                </c:pt>
              </c:strCache>
            </c:strRef>
          </c:tx>
          <c:spPr>
            <a:solidFill>
              <a:schemeClr val="accent6">
                <a:shade val="76000"/>
              </a:schemeClr>
            </a:solidFill>
            <a:ln>
              <a:noFill/>
            </a:ln>
            <a:effectLst/>
          </c:spPr>
          <c:invertIfNegative val="0"/>
          <c:cat>
            <c:strRef>
              <c:f>'LE W Lanc'!$P$4:$P$29</c:f>
              <c:strCache>
                <c:ptCount val="25"/>
                <c:pt idx="0">
                  <c:v>Aughton Park</c:v>
                </c:pt>
                <c:pt idx="1">
                  <c:v>Knowsley</c:v>
                </c:pt>
                <c:pt idx="2">
                  <c:v>Tarleton</c:v>
                </c:pt>
                <c:pt idx="3">
                  <c:v>Up Holland</c:v>
                </c:pt>
                <c:pt idx="4">
                  <c:v>Hesketh-with-Becconsall</c:v>
                </c:pt>
                <c:pt idx="5">
                  <c:v>Ashurst</c:v>
                </c:pt>
                <c:pt idx="6">
                  <c:v>Aughton and Downholland</c:v>
                </c:pt>
                <c:pt idx="7">
                  <c:v>Burscough East</c:v>
                </c:pt>
                <c:pt idx="8">
                  <c:v>Halsall</c:v>
                </c:pt>
                <c:pt idx="9">
                  <c:v>Parbold</c:v>
                </c:pt>
                <c:pt idx="10">
                  <c:v>Wrightington</c:v>
                </c:pt>
                <c:pt idx="11">
                  <c:v>Derby</c:v>
                </c:pt>
                <c:pt idx="12">
                  <c:v>Moorside</c:v>
                </c:pt>
                <c:pt idx="13">
                  <c:v>North Meols</c:v>
                </c:pt>
                <c:pt idx="14">
                  <c:v>Scarisbrick</c:v>
                </c:pt>
                <c:pt idx="15">
                  <c:v>Scott</c:v>
                </c:pt>
                <c:pt idx="16">
                  <c:v>Burscough West</c:v>
                </c:pt>
                <c:pt idx="17">
                  <c:v>Digmoor</c:v>
                </c:pt>
                <c:pt idx="18">
                  <c:v>Skelmersdale North</c:v>
                </c:pt>
                <c:pt idx="19">
                  <c:v>Skelmersdale South</c:v>
                </c:pt>
                <c:pt idx="20">
                  <c:v>Tanhouse</c:v>
                </c:pt>
                <c:pt idx="21">
                  <c:v>Birch Green</c:v>
                </c:pt>
                <c:pt idx="22">
                  <c:v>Bickerstaffe*</c:v>
                </c:pt>
                <c:pt idx="23">
                  <c:v>Newburgh*</c:v>
                </c:pt>
                <c:pt idx="24">
                  <c:v>Rufford*</c:v>
                </c:pt>
              </c:strCache>
            </c:strRef>
          </c:cat>
          <c:val>
            <c:numRef>
              <c:f>'LE W Lanc'!$Q$4:$Q$29</c:f>
              <c:numCache>
                <c:formatCode>General</c:formatCode>
                <c:ptCount val="26"/>
                <c:pt idx="0">
                  <c:v>86</c:v>
                </c:pt>
                <c:pt idx="1">
                  <c:v>86</c:v>
                </c:pt>
                <c:pt idx="2">
                  <c:v>86</c:v>
                </c:pt>
                <c:pt idx="3">
                  <c:v>86</c:v>
                </c:pt>
                <c:pt idx="4">
                  <c:v>84</c:v>
                </c:pt>
                <c:pt idx="5">
                  <c:v>83</c:v>
                </c:pt>
                <c:pt idx="6">
                  <c:v>83</c:v>
                </c:pt>
                <c:pt idx="7">
                  <c:v>83</c:v>
                </c:pt>
                <c:pt idx="8">
                  <c:v>83</c:v>
                </c:pt>
                <c:pt idx="9">
                  <c:v>83</c:v>
                </c:pt>
                <c:pt idx="10">
                  <c:v>83</c:v>
                </c:pt>
                <c:pt idx="11">
                  <c:v>82</c:v>
                </c:pt>
                <c:pt idx="12">
                  <c:v>82</c:v>
                </c:pt>
                <c:pt idx="13">
                  <c:v>82</c:v>
                </c:pt>
                <c:pt idx="14">
                  <c:v>82</c:v>
                </c:pt>
                <c:pt idx="15">
                  <c:v>81</c:v>
                </c:pt>
                <c:pt idx="16">
                  <c:v>80</c:v>
                </c:pt>
                <c:pt idx="17">
                  <c:v>80</c:v>
                </c:pt>
                <c:pt idx="18">
                  <c:v>80</c:v>
                </c:pt>
                <c:pt idx="19">
                  <c:v>80</c:v>
                </c:pt>
                <c:pt idx="20">
                  <c:v>78</c:v>
                </c:pt>
                <c:pt idx="21">
                  <c:v>74</c:v>
                </c:pt>
              </c:numCache>
            </c:numRef>
          </c:val>
          <c:extLst>
            <c:ext xmlns:c16="http://schemas.microsoft.com/office/drawing/2014/chart" uri="{C3380CC4-5D6E-409C-BE32-E72D297353CC}">
              <c16:uniqueId val="{00000000-E5F6-4A94-B2DA-BC552F5A41AA}"/>
            </c:ext>
          </c:extLst>
        </c:ser>
        <c:dLbls>
          <c:showLegendKey val="0"/>
          <c:showVal val="0"/>
          <c:showCatName val="0"/>
          <c:showSerName val="0"/>
          <c:showPercent val="0"/>
          <c:showBubbleSize val="0"/>
        </c:dLbls>
        <c:gapWidth val="219"/>
        <c:overlap val="-27"/>
        <c:axId val="1788085471"/>
        <c:axId val="1788081727"/>
      </c:barChart>
      <c:lineChart>
        <c:grouping val="standard"/>
        <c:varyColors val="0"/>
        <c:ser>
          <c:idx val="1"/>
          <c:order val="1"/>
          <c:tx>
            <c:strRef>
              <c:f>'LE W Lanc'!$R$2:$R$3</c:f>
              <c:strCache>
                <c:ptCount val="2"/>
                <c:pt idx="0">
                  <c:v>England</c:v>
                </c:pt>
              </c:strCache>
            </c:strRef>
          </c:tx>
          <c:spPr>
            <a:ln w="38100" cap="rnd">
              <a:solidFill>
                <a:schemeClr val="accent1"/>
              </a:solidFill>
              <a:round/>
            </a:ln>
            <a:effectLst/>
          </c:spPr>
          <c:marker>
            <c:symbol val="none"/>
          </c:marker>
          <c:cat>
            <c:strRef>
              <c:f>'LE W Lanc'!$P$4:$P$29</c:f>
              <c:strCache>
                <c:ptCount val="25"/>
                <c:pt idx="0">
                  <c:v>Aughton Park</c:v>
                </c:pt>
                <c:pt idx="1">
                  <c:v>Knowsley</c:v>
                </c:pt>
                <c:pt idx="2">
                  <c:v>Tarleton</c:v>
                </c:pt>
                <c:pt idx="3">
                  <c:v>Up Holland</c:v>
                </c:pt>
                <c:pt idx="4">
                  <c:v>Hesketh-with-Becconsall</c:v>
                </c:pt>
                <c:pt idx="5">
                  <c:v>Ashurst</c:v>
                </c:pt>
                <c:pt idx="6">
                  <c:v>Aughton and Downholland</c:v>
                </c:pt>
                <c:pt idx="7">
                  <c:v>Burscough East</c:v>
                </c:pt>
                <c:pt idx="8">
                  <c:v>Halsall</c:v>
                </c:pt>
                <c:pt idx="9">
                  <c:v>Parbold</c:v>
                </c:pt>
                <c:pt idx="10">
                  <c:v>Wrightington</c:v>
                </c:pt>
                <c:pt idx="11">
                  <c:v>Derby</c:v>
                </c:pt>
                <c:pt idx="12">
                  <c:v>Moorside</c:v>
                </c:pt>
                <c:pt idx="13">
                  <c:v>North Meols</c:v>
                </c:pt>
                <c:pt idx="14">
                  <c:v>Scarisbrick</c:v>
                </c:pt>
                <c:pt idx="15">
                  <c:v>Scott</c:v>
                </c:pt>
                <c:pt idx="16">
                  <c:v>Burscough West</c:v>
                </c:pt>
                <c:pt idx="17">
                  <c:v>Digmoor</c:v>
                </c:pt>
                <c:pt idx="18">
                  <c:v>Skelmersdale North</c:v>
                </c:pt>
                <c:pt idx="19">
                  <c:v>Skelmersdale South</c:v>
                </c:pt>
                <c:pt idx="20">
                  <c:v>Tanhouse</c:v>
                </c:pt>
                <c:pt idx="21">
                  <c:v>Birch Green</c:v>
                </c:pt>
                <c:pt idx="22">
                  <c:v>Bickerstaffe*</c:v>
                </c:pt>
                <c:pt idx="23">
                  <c:v>Newburgh*</c:v>
                </c:pt>
                <c:pt idx="24">
                  <c:v>Rufford*</c:v>
                </c:pt>
              </c:strCache>
            </c:strRef>
          </c:cat>
          <c:val>
            <c:numRef>
              <c:f>'LE W Lanc'!$R$4:$R$29</c:f>
              <c:numCache>
                <c:formatCode>General</c:formatCode>
                <c:ptCount val="26"/>
                <c:pt idx="0">
                  <c:v>83</c:v>
                </c:pt>
                <c:pt idx="1">
                  <c:v>83</c:v>
                </c:pt>
                <c:pt idx="2">
                  <c:v>83</c:v>
                </c:pt>
                <c:pt idx="3">
                  <c:v>83</c:v>
                </c:pt>
                <c:pt idx="4">
                  <c:v>83</c:v>
                </c:pt>
                <c:pt idx="5">
                  <c:v>83</c:v>
                </c:pt>
                <c:pt idx="6">
                  <c:v>83</c:v>
                </c:pt>
                <c:pt idx="7">
                  <c:v>83</c:v>
                </c:pt>
                <c:pt idx="8">
                  <c:v>83</c:v>
                </c:pt>
                <c:pt idx="9">
                  <c:v>83</c:v>
                </c:pt>
                <c:pt idx="10">
                  <c:v>83</c:v>
                </c:pt>
                <c:pt idx="11">
                  <c:v>83</c:v>
                </c:pt>
                <c:pt idx="12">
                  <c:v>83</c:v>
                </c:pt>
                <c:pt idx="13">
                  <c:v>83</c:v>
                </c:pt>
                <c:pt idx="14">
                  <c:v>83</c:v>
                </c:pt>
                <c:pt idx="15">
                  <c:v>83</c:v>
                </c:pt>
                <c:pt idx="16">
                  <c:v>83</c:v>
                </c:pt>
                <c:pt idx="17">
                  <c:v>83</c:v>
                </c:pt>
                <c:pt idx="18">
                  <c:v>83</c:v>
                </c:pt>
                <c:pt idx="19">
                  <c:v>83</c:v>
                </c:pt>
                <c:pt idx="20">
                  <c:v>83</c:v>
                </c:pt>
                <c:pt idx="21">
                  <c:v>83</c:v>
                </c:pt>
                <c:pt idx="22">
                  <c:v>83</c:v>
                </c:pt>
                <c:pt idx="23">
                  <c:v>83</c:v>
                </c:pt>
                <c:pt idx="24">
                  <c:v>83</c:v>
                </c:pt>
              </c:numCache>
            </c:numRef>
          </c:val>
          <c:smooth val="0"/>
          <c:extLst>
            <c:ext xmlns:c16="http://schemas.microsoft.com/office/drawing/2014/chart" uri="{C3380CC4-5D6E-409C-BE32-E72D297353CC}">
              <c16:uniqueId val="{00000001-E5F6-4A94-B2DA-BC552F5A41AA}"/>
            </c:ext>
          </c:extLst>
        </c:ser>
        <c:dLbls>
          <c:showLegendKey val="0"/>
          <c:showVal val="0"/>
          <c:showCatName val="0"/>
          <c:showSerName val="0"/>
          <c:showPercent val="0"/>
          <c:showBubbleSize val="0"/>
        </c:dLbls>
        <c:marker val="1"/>
        <c:smooth val="0"/>
        <c:axId val="1788085471"/>
        <c:axId val="1788081727"/>
      </c:lineChart>
      <c:catAx>
        <c:axId val="178808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081727"/>
        <c:crosses val="autoZero"/>
        <c:auto val="1"/>
        <c:lblAlgn val="ctr"/>
        <c:lblOffset val="100"/>
        <c:noMultiLvlLbl val="0"/>
      </c:catAx>
      <c:valAx>
        <c:axId val="17880817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808547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6.6580927384076991E-2"/>
          <c:y val="0.15580592117546638"/>
          <c:w val="0.90286351706036749"/>
          <c:h val="0.6675975751569122"/>
        </c:manualLayout>
      </c:layout>
      <c:barChart>
        <c:barDir val="col"/>
        <c:grouping val="clustered"/>
        <c:varyColors val="0"/>
        <c:ser>
          <c:idx val="0"/>
          <c:order val="0"/>
          <c:tx>
            <c:strRef>
              <c:f>'Compare_areas-1'!$M$27</c:f>
              <c:strCache>
                <c:ptCount val="1"/>
                <c:pt idx="0">
                  <c:v>Males</c:v>
                </c:pt>
              </c:strCache>
            </c:strRef>
          </c:tx>
          <c:spPr>
            <a:solidFill>
              <a:schemeClr val="accent6">
                <a:shade val="76000"/>
              </a:schemeClr>
            </a:solidFill>
            <a:ln>
              <a:noFill/>
            </a:ln>
            <a:effectLst/>
          </c:spPr>
          <c:invertIfNegative val="0"/>
          <c:cat>
            <c:strRef>
              <c:f>'Compare_areas-1'!$F$28:$F$31</c:f>
              <c:strCache>
                <c:ptCount val="4"/>
                <c:pt idx="0">
                  <c:v>Cumbria</c:v>
                </c:pt>
                <c:pt idx="1">
                  <c:v>Lancashire</c:v>
                </c:pt>
                <c:pt idx="2">
                  <c:v>Blackburn with Darwen</c:v>
                </c:pt>
                <c:pt idx="3">
                  <c:v>Blackpool</c:v>
                </c:pt>
              </c:strCache>
            </c:strRef>
          </c:cat>
          <c:val>
            <c:numRef>
              <c:f>'Compare_areas-1'!$M$28:$M$31</c:f>
              <c:numCache>
                <c:formatCode>General</c:formatCode>
                <c:ptCount val="4"/>
                <c:pt idx="0">
                  <c:v>8.5</c:v>
                </c:pt>
                <c:pt idx="1">
                  <c:v>10.3</c:v>
                </c:pt>
                <c:pt idx="2">
                  <c:v>10.5</c:v>
                </c:pt>
                <c:pt idx="3">
                  <c:v>13.4</c:v>
                </c:pt>
              </c:numCache>
            </c:numRef>
          </c:val>
          <c:extLst>
            <c:ext xmlns:c16="http://schemas.microsoft.com/office/drawing/2014/chart" uri="{C3380CC4-5D6E-409C-BE32-E72D297353CC}">
              <c16:uniqueId val="{00000000-699C-46BC-8DD8-845F82CB4D39}"/>
            </c:ext>
          </c:extLst>
        </c:ser>
        <c:ser>
          <c:idx val="1"/>
          <c:order val="1"/>
          <c:tx>
            <c:strRef>
              <c:f>'Compare_areas-1'!$P$27</c:f>
              <c:strCache>
                <c:ptCount val="1"/>
                <c:pt idx="0">
                  <c:v>Females</c:v>
                </c:pt>
              </c:strCache>
            </c:strRef>
          </c:tx>
          <c:spPr>
            <a:solidFill>
              <a:schemeClr val="accent6">
                <a:tint val="77000"/>
              </a:schemeClr>
            </a:solidFill>
            <a:ln>
              <a:noFill/>
            </a:ln>
            <a:effectLst/>
          </c:spPr>
          <c:invertIfNegative val="0"/>
          <c:val>
            <c:numRef>
              <c:f>'Compare_areas-1'!$P$28:$P$31</c:f>
              <c:numCache>
                <c:formatCode>General</c:formatCode>
                <c:ptCount val="4"/>
                <c:pt idx="0">
                  <c:v>8</c:v>
                </c:pt>
                <c:pt idx="1">
                  <c:v>7.8</c:v>
                </c:pt>
                <c:pt idx="2">
                  <c:v>9.8000000000000007</c:v>
                </c:pt>
                <c:pt idx="3">
                  <c:v>10.9</c:v>
                </c:pt>
              </c:numCache>
            </c:numRef>
          </c:val>
          <c:extLst>
            <c:ext xmlns:c16="http://schemas.microsoft.com/office/drawing/2014/chart" uri="{C3380CC4-5D6E-409C-BE32-E72D297353CC}">
              <c16:uniqueId val="{00000001-699C-46BC-8DD8-845F82CB4D39}"/>
            </c:ext>
          </c:extLst>
        </c:ser>
        <c:dLbls>
          <c:showLegendKey val="0"/>
          <c:showVal val="0"/>
          <c:showCatName val="0"/>
          <c:showSerName val="0"/>
          <c:showPercent val="0"/>
          <c:showBubbleSize val="0"/>
        </c:dLbls>
        <c:gapWidth val="219"/>
        <c:overlap val="-27"/>
        <c:axId val="973089008"/>
        <c:axId val="973088024"/>
      </c:barChart>
      <c:catAx>
        <c:axId val="9730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8024"/>
        <c:crosses val="autoZero"/>
        <c:auto val="1"/>
        <c:lblAlgn val="ctr"/>
        <c:lblOffset val="100"/>
        <c:noMultiLvlLbl val="0"/>
      </c:catAx>
      <c:valAx>
        <c:axId val="973088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2000" b="1" dirty="0"/>
                  <a:t>Difference in </a:t>
                </a:r>
              </a:p>
              <a:p>
                <a:pPr>
                  <a:defRPr sz="1600" b="1"/>
                </a:pPr>
                <a:r>
                  <a:rPr lang="en-GB" sz="2000" b="1" dirty="0"/>
                  <a:t>years of life</a:t>
                </a:r>
              </a:p>
            </c:rich>
          </c:tx>
          <c:layout>
            <c:manualLayout>
              <c:xMode val="edge"/>
              <c:yMode val="edge"/>
              <c:x val="2.7777777777777779E-3"/>
              <c:y val="8.1867891513560838E-3"/>
            </c:manualLayout>
          </c:layout>
          <c:overlay val="0"/>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9008"/>
        <c:crosses val="autoZero"/>
        <c:crossBetween val="between"/>
        <c:majorUnit val="5"/>
      </c:valAx>
      <c:spPr>
        <a:noFill/>
        <a:ln>
          <a:noFill/>
        </a:ln>
        <a:effectLst/>
      </c:spPr>
    </c:plotArea>
    <c:legend>
      <c:legendPos val="b"/>
      <c:layout>
        <c:manualLayout>
          <c:xMode val="edge"/>
          <c:yMode val="edge"/>
          <c:x val="0.35895852237801135"/>
          <c:y val="6.8032610093063994E-2"/>
          <c:w val="0.32669252310004004"/>
          <c:h val="6.837154596193505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Mortality ratio</a:t>
            </a:r>
          </a:p>
        </c:rich>
      </c:tx>
      <c:layout>
        <c:manualLayout>
          <c:xMode val="edge"/>
          <c:yMode val="edge"/>
          <c:x val="2.2985564304461932E-3"/>
          <c:y val="2.3148148148148147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5940077533209812E-2"/>
          <c:y val="7.8680973873695714E-2"/>
          <c:w val="0.95172203239859654"/>
          <c:h val="0.7719036195005069"/>
        </c:manualLayout>
      </c:layout>
      <c:barChart>
        <c:barDir val="col"/>
        <c:grouping val="clustered"/>
        <c:varyColors val="0"/>
        <c:ser>
          <c:idx val="0"/>
          <c:order val="0"/>
          <c:tx>
            <c:strRef>
              <c:f>'SMR deciles quintiles'!$AZ$225</c:f>
              <c:strCache>
                <c:ptCount val="1"/>
                <c:pt idx="0">
                  <c:v>Deciles</c:v>
                </c:pt>
              </c:strCache>
            </c:strRef>
          </c:tx>
          <c:spPr>
            <a:solidFill>
              <a:schemeClr val="accent6">
                <a:lumMod val="75000"/>
              </a:schemeClr>
            </a:solidFill>
            <a:ln>
              <a:noFill/>
            </a:ln>
            <a:effectLst/>
          </c:spPr>
          <c:invertIfNegative val="0"/>
          <c:trendline>
            <c:spPr>
              <a:ln w="19050" cap="rnd">
                <a:solidFill>
                  <a:schemeClr val="accent6">
                    <a:lumMod val="75000"/>
                  </a:schemeClr>
                </a:solidFill>
                <a:prstDash val="solid"/>
              </a:ln>
              <a:effectLst/>
            </c:spPr>
            <c:trendlineType val="poly"/>
            <c:order val="2"/>
            <c:dispRSqr val="0"/>
            <c:dispEq val="0"/>
          </c:trendline>
          <c:cat>
            <c:numRef>
              <c:f>'SMR deciles quintiles'!$AZ$226:$AZ$235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'SMR deciles quintiles'!$BQ$226:$BQ$235</c:f>
              <c:numCache>
                <c:formatCode>0.00</c:formatCode>
                <c:ptCount val="10"/>
                <c:pt idx="0">
                  <c:v>1.5940044505171771</c:v>
                </c:pt>
                <c:pt idx="1">
                  <c:v>1.5523677291089821</c:v>
                </c:pt>
                <c:pt idx="2">
                  <c:v>1.3760292990467993</c:v>
                </c:pt>
                <c:pt idx="3">
                  <c:v>1.1164629133854718</c:v>
                </c:pt>
                <c:pt idx="4">
                  <c:v>1.0010632704001428</c:v>
                </c:pt>
                <c:pt idx="5">
                  <c:v>0.93015635662692675</c:v>
                </c:pt>
                <c:pt idx="6">
                  <c:v>0.86582778575268338</c:v>
                </c:pt>
                <c:pt idx="7">
                  <c:v>0.74606135551928909</c:v>
                </c:pt>
                <c:pt idx="8">
                  <c:v>0.82856046372165904</c:v>
                </c:pt>
                <c:pt idx="9">
                  <c:v>0.64256654421146187</c:v>
                </c:pt>
              </c:numCache>
            </c:numRef>
          </c:val>
          <c:extLst>
            <c:ext xmlns:c16="http://schemas.microsoft.com/office/drawing/2014/chart" uri="{C3380CC4-5D6E-409C-BE32-E72D297353CC}">
              <c16:uniqueId val="{00000001-AF87-4308-A83F-C3E97002A8C3}"/>
            </c:ext>
          </c:extLst>
        </c:ser>
        <c:dLbls>
          <c:showLegendKey val="0"/>
          <c:showVal val="0"/>
          <c:showCatName val="0"/>
          <c:showSerName val="0"/>
          <c:showPercent val="0"/>
          <c:showBubbleSize val="0"/>
        </c:dLbls>
        <c:gapWidth val="150"/>
        <c:axId val="2009163423"/>
        <c:axId val="2009161759"/>
      </c:barChart>
      <c:cat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decile</a:t>
                </a:r>
              </a:p>
            </c:rich>
          </c:tx>
          <c:layout>
            <c:manualLayout>
              <c:xMode val="edge"/>
              <c:yMode val="edge"/>
              <c:x val="0.44719008519533809"/>
              <c:y val="0.95048239277080449"/>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At val="1"/>
        <c:auto val="1"/>
        <c:lblAlgn val="ctr"/>
        <c:lblOffset val="100"/>
        <c:tickMarkSkip val="1"/>
        <c:noMultiLvlLbl val="0"/>
      </c:catAx>
      <c:valAx>
        <c:axId val="2009161759"/>
        <c:scaling>
          <c:orientation val="minMax"/>
          <c:max val="1.7500000000000002"/>
          <c:min val="0.5"/>
        </c:scaling>
        <c:delete val="0"/>
        <c:axPos val="l"/>
        <c:majorGridlines>
          <c:spPr>
            <a:ln w="9525" cap="flat" cmpd="sng" algn="ctr">
              <a:noFill/>
              <a:round/>
            </a:ln>
            <a:effectLst/>
          </c:spPr>
        </c:majorGridlines>
        <c:minorGridlines>
          <c:spPr>
            <a:ln w="9525" cap="flat" cmpd="sng" algn="ctr">
              <a:solidFill>
                <a:schemeClr val="tx1">
                  <a:lumMod val="25000"/>
                  <a:lumOff val="75000"/>
                </a:schemeClr>
              </a:solidFill>
              <a:round/>
            </a:ln>
            <a:effectLst/>
          </c:spPr>
        </c:minorGridlines>
        <c:numFmt formatCode="0.00"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Mortality ratio</a:t>
            </a:r>
          </a:p>
        </c:rich>
      </c:tx>
      <c:layout>
        <c:manualLayout>
          <c:xMode val="edge"/>
          <c:yMode val="edge"/>
          <c:x val="2.4351720141193824E-2"/>
          <c:y val="0"/>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691470991673246E-2"/>
          <c:y val="5.8817789451461031E-2"/>
          <c:w val="0.92773198853425731"/>
          <c:h val="0.85060276213665487"/>
        </c:manualLayout>
      </c:layout>
      <c:scatterChart>
        <c:scatterStyle val="lineMarker"/>
        <c:varyColors val="0"/>
        <c:ser>
          <c:idx val="0"/>
          <c:order val="0"/>
          <c:tx>
            <c:strRef>
              <c:f>'SMR deciles quintiles'!$BP$4</c:f>
              <c:strCache>
                <c:ptCount val="1"/>
                <c:pt idx="0">
                  <c:v>Mortality ratio</c:v>
                </c:pt>
              </c:strCache>
            </c:strRef>
          </c:tx>
          <c:spPr>
            <a:ln w="25400" cap="rnd">
              <a:noFill/>
              <a:round/>
            </a:ln>
            <a:effectLst/>
          </c:spPr>
          <c:marker>
            <c:symbol val="circle"/>
            <c:size val="5"/>
            <c:spPr>
              <a:solidFill>
                <a:schemeClr val="accent6">
                  <a:lumMod val="75000"/>
                </a:schemeClr>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7119340170606178E-2"/>
                  <c:y val="-0.36408162633963825"/>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'SMR deciles quintiles'!$CB$7:$CB$223</c:f>
              <c:numCache>
                <c:formatCode>General</c:formatCode>
                <c:ptCount val="217"/>
                <c:pt idx="0">
                  <c:v>86.903303699999995</c:v>
                </c:pt>
                <c:pt idx="1">
                  <c:v>82.707981599999997</c:v>
                </c:pt>
                <c:pt idx="2">
                  <c:v>75.212543640000007</c:v>
                </c:pt>
                <c:pt idx="3">
                  <c:v>72.921562840000007</c:v>
                </c:pt>
                <c:pt idx="4">
                  <c:v>71.75622697</c:v>
                </c:pt>
                <c:pt idx="5">
                  <c:v>64.541673079999995</c:v>
                </c:pt>
                <c:pt idx="6">
                  <c:v>63.816601890000001</c:v>
                </c:pt>
                <c:pt idx="7">
                  <c:v>59.282935930000001</c:v>
                </c:pt>
                <c:pt idx="8">
                  <c:v>59.264915209999998</c:v>
                </c:pt>
                <c:pt idx="9">
                  <c:v>58.576330409999997</c:v>
                </c:pt>
                <c:pt idx="10">
                  <c:v>58.313612730000003</c:v>
                </c:pt>
                <c:pt idx="11">
                  <c:v>57.21346106</c:v>
                </c:pt>
                <c:pt idx="12">
                  <c:v>55.71404527</c:v>
                </c:pt>
                <c:pt idx="13">
                  <c:v>53.69752372</c:v>
                </c:pt>
                <c:pt idx="14">
                  <c:v>52.791559360000001</c:v>
                </c:pt>
                <c:pt idx="15">
                  <c:v>52.273527919999999</c:v>
                </c:pt>
                <c:pt idx="16">
                  <c:v>52.031346079999999</c:v>
                </c:pt>
                <c:pt idx="17">
                  <c:v>51.48993935</c:v>
                </c:pt>
                <c:pt idx="18">
                  <c:v>51.462023569999999</c:v>
                </c:pt>
                <c:pt idx="19">
                  <c:v>51.443812909999998</c:v>
                </c:pt>
                <c:pt idx="20">
                  <c:v>50.992917919999996</c:v>
                </c:pt>
                <c:pt idx="21">
                  <c:v>50.669549269999997</c:v>
                </c:pt>
                <c:pt idx="22">
                  <c:v>49.235739729999999</c:v>
                </c:pt>
                <c:pt idx="23">
                  <c:v>49.070916920000002</c:v>
                </c:pt>
                <c:pt idx="24">
                  <c:v>48.217332519999999</c:v>
                </c:pt>
                <c:pt idx="25">
                  <c:v>48.067162400000001</c:v>
                </c:pt>
                <c:pt idx="26">
                  <c:v>46.326109930000001</c:v>
                </c:pt>
                <c:pt idx="27">
                  <c:v>45.582861280000003</c:v>
                </c:pt>
                <c:pt idx="28">
                  <c:v>45.143830639999997</c:v>
                </c:pt>
                <c:pt idx="29">
                  <c:v>45.038597129999999</c:v>
                </c:pt>
                <c:pt idx="30">
                  <c:v>44.141701019999999</c:v>
                </c:pt>
                <c:pt idx="31">
                  <c:v>43.689910079999997</c:v>
                </c:pt>
                <c:pt idx="32">
                  <c:v>43.297285189999997</c:v>
                </c:pt>
                <c:pt idx="33">
                  <c:v>42.392158299999998</c:v>
                </c:pt>
                <c:pt idx="34">
                  <c:v>41.697147819999998</c:v>
                </c:pt>
                <c:pt idx="35">
                  <c:v>41.507639939999997</c:v>
                </c:pt>
                <c:pt idx="36">
                  <c:v>41.141985230000003</c:v>
                </c:pt>
                <c:pt idx="37">
                  <c:v>41.027052660000003</c:v>
                </c:pt>
                <c:pt idx="38">
                  <c:v>40.908004169999998</c:v>
                </c:pt>
                <c:pt idx="39">
                  <c:v>40.670368590000002</c:v>
                </c:pt>
                <c:pt idx="40">
                  <c:v>40.12466191</c:v>
                </c:pt>
                <c:pt idx="41">
                  <c:v>39.812094479999999</c:v>
                </c:pt>
                <c:pt idx="42">
                  <c:v>39.743816879999997</c:v>
                </c:pt>
                <c:pt idx="43">
                  <c:v>39.528041389999999</c:v>
                </c:pt>
                <c:pt idx="44">
                  <c:v>38.999901270000002</c:v>
                </c:pt>
                <c:pt idx="45">
                  <c:v>38.595440140000001</c:v>
                </c:pt>
                <c:pt idx="46">
                  <c:v>38.588798320000002</c:v>
                </c:pt>
                <c:pt idx="47">
                  <c:v>38.471788480000001</c:v>
                </c:pt>
                <c:pt idx="48">
                  <c:v>38.289344569999997</c:v>
                </c:pt>
                <c:pt idx="49">
                  <c:v>38.210106979999999</c:v>
                </c:pt>
                <c:pt idx="50">
                  <c:v>36.888647020000001</c:v>
                </c:pt>
                <c:pt idx="51">
                  <c:v>36.536825290000003</c:v>
                </c:pt>
                <c:pt idx="52">
                  <c:v>36.33648007</c:v>
                </c:pt>
                <c:pt idx="53">
                  <c:v>36.126813640000002</c:v>
                </c:pt>
                <c:pt idx="54">
                  <c:v>36.092310689999998</c:v>
                </c:pt>
                <c:pt idx="55">
                  <c:v>35.865398229999997</c:v>
                </c:pt>
                <c:pt idx="56">
                  <c:v>35.11463912</c:v>
                </c:pt>
                <c:pt idx="57">
                  <c:v>34.951840019999999</c:v>
                </c:pt>
                <c:pt idx="58">
                  <c:v>34.580276349999998</c:v>
                </c:pt>
                <c:pt idx="59">
                  <c:v>34.307465059999998</c:v>
                </c:pt>
                <c:pt idx="60">
                  <c:v>34.245583850000003</c:v>
                </c:pt>
                <c:pt idx="61">
                  <c:v>33.277466740000001</c:v>
                </c:pt>
                <c:pt idx="62">
                  <c:v>33.133858099999998</c:v>
                </c:pt>
                <c:pt idx="63">
                  <c:v>33.029768939999997</c:v>
                </c:pt>
                <c:pt idx="64">
                  <c:v>32.939723739999998</c:v>
                </c:pt>
                <c:pt idx="65">
                  <c:v>32.714190700000003</c:v>
                </c:pt>
                <c:pt idx="66">
                  <c:v>31.92424252</c:v>
                </c:pt>
                <c:pt idx="67">
                  <c:v>31.813821669999999</c:v>
                </c:pt>
                <c:pt idx="68">
                  <c:v>31.799552349999999</c:v>
                </c:pt>
                <c:pt idx="69">
                  <c:v>31.396162100000002</c:v>
                </c:pt>
                <c:pt idx="70">
                  <c:v>30.645395799999999</c:v>
                </c:pt>
                <c:pt idx="71">
                  <c:v>29.985538309999999</c:v>
                </c:pt>
                <c:pt idx="72">
                  <c:v>29.896997339999999</c:v>
                </c:pt>
                <c:pt idx="73">
                  <c:v>29.708878110000001</c:v>
                </c:pt>
                <c:pt idx="74">
                  <c:v>29.63736574</c:v>
                </c:pt>
                <c:pt idx="75">
                  <c:v>29.587619879999998</c:v>
                </c:pt>
                <c:pt idx="76">
                  <c:v>29.54505078</c:v>
                </c:pt>
                <c:pt idx="77">
                  <c:v>28.56481556</c:v>
                </c:pt>
                <c:pt idx="78">
                  <c:v>28.2825661</c:v>
                </c:pt>
                <c:pt idx="79">
                  <c:v>28.12177149</c:v>
                </c:pt>
                <c:pt idx="80">
                  <c:v>28.032553879999998</c:v>
                </c:pt>
                <c:pt idx="81">
                  <c:v>27.39547464</c:v>
                </c:pt>
                <c:pt idx="82">
                  <c:v>27.261875280000002</c:v>
                </c:pt>
                <c:pt idx="83">
                  <c:v>27.195214497177133</c:v>
                </c:pt>
                <c:pt idx="84">
                  <c:v>27.045784359999999</c:v>
                </c:pt>
                <c:pt idx="85">
                  <c:v>26.511394079999999</c:v>
                </c:pt>
                <c:pt idx="86">
                  <c:v>26.504872930000001</c:v>
                </c:pt>
                <c:pt idx="87">
                  <c:v>26.473245609999999</c:v>
                </c:pt>
                <c:pt idx="88">
                  <c:v>26.335214929999999</c:v>
                </c:pt>
                <c:pt idx="89">
                  <c:v>26.279637170000001</c:v>
                </c:pt>
                <c:pt idx="90">
                  <c:v>25.878977259999999</c:v>
                </c:pt>
                <c:pt idx="91">
                  <c:v>25.80051001</c:v>
                </c:pt>
                <c:pt idx="92">
                  <c:v>25.474262719999999</c:v>
                </c:pt>
                <c:pt idx="93">
                  <c:v>25.471345729999999</c:v>
                </c:pt>
                <c:pt idx="94">
                  <c:v>25.450207679999998</c:v>
                </c:pt>
                <c:pt idx="95">
                  <c:v>24.767283389999999</c:v>
                </c:pt>
                <c:pt idx="96">
                  <c:v>24.7026991</c:v>
                </c:pt>
                <c:pt idx="97">
                  <c:v>24.489816820000001</c:v>
                </c:pt>
                <c:pt idx="98">
                  <c:v>24.45963454</c:v>
                </c:pt>
                <c:pt idx="99">
                  <c:v>23.777188779999999</c:v>
                </c:pt>
                <c:pt idx="100">
                  <c:v>23.603989219999999</c:v>
                </c:pt>
                <c:pt idx="101">
                  <c:v>23.41354479</c:v>
                </c:pt>
                <c:pt idx="102">
                  <c:v>23.387390270000001</c:v>
                </c:pt>
                <c:pt idx="103">
                  <c:v>22.69630076</c:v>
                </c:pt>
                <c:pt idx="104">
                  <c:v>21.512257980000001</c:v>
                </c:pt>
                <c:pt idx="105">
                  <c:v>21.458192870000001</c:v>
                </c:pt>
                <c:pt idx="106">
                  <c:v>21.076972390000002</c:v>
                </c:pt>
                <c:pt idx="107">
                  <c:v>20.856317799999999</c:v>
                </c:pt>
                <c:pt idx="108">
                  <c:v>20.828740490000001</c:v>
                </c:pt>
                <c:pt idx="109">
                  <c:v>20.714959790000002</c:v>
                </c:pt>
                <c:pt idx="110">
                  <c:v>20.659550159999998</c:v>
                </c:pt>
                <c:pt idx="111">
                  <c:v>20.348189850000001</c:v>
                </c:pt>
                <c:pt idx="112">
                  <c:v>20.11774857</c:v>
                </c:pt>
                <c:pt idx="113">
                  <c:v>20.042258619999998</c:v>
                </c:pt>
                <c:pt idx="114">
                  <c:v>19.572493659999999</c:v>
                </c:pt>
                <c:pt idx="115">
                  <c:v>19.55864863</c:v>
                </c:pt>
                <c:pt idx="116">
                  <c:v>19.544069879999999</c:v>
                </c:pt>
                <c:pt idx="117">
                  <c:v>19.260192870000001</c:v>
                </c:pt>
                <c:pt idx="118">
                  <c:v>18.877300049999999</c:v>
                </c:pt>
                <c:pt idx="119">
                  <c:v>18.72255359</c:v>
                </c:pt>
                <c:pt idx="120">
                  <c:v>18.555916530000001</c:v>
                </c:pt>
                <c:pt idx="121">
                  <c:v>18.52323698</c:v>
                </c:pt>
                <c:pt idx="122">
                  <c:v>18.379866360000001</c:v>
                </c:pt>
                <c:pt idx="123">
                  <c:v>17.908919539999999</c:v>
                </c:pt>
                <c:pt idx="124">
                  <c:v>17.887105980000001</c:v>
                </c:pt>
                <c:pt idx="125">
                  <c:v>17.447146440000001</c:v>
                </c:pt>
                <c:pt idx="126">
                  <c:v>17.148374700000002</c:v>
                </c:pt>
                <c:pt idx="127">
                  <c:v>16.951283050000001</c:v>
                </c:pt>
                <c:pt idx="128">
                  <c:v>16.831004950000001</c:v>
                </c:pt>
                <c:pt idx="129">
                  <c:v>16.651745859999998</c:v>
                </c:pt>
                <c:pt idx="130">
                  <c:v>16.305677670000001</c:v>
                </c:pt>
                <c:pt idx="131">
                  <c:v>16.243099390000001</c:v>
                </c:pt>
                <c:pt idx="132">
                  <c:v>16.068469700000001</c:v>
                </c:pt>
                <c:pt idx="133">
                  <c:v>15.4542237</c:v>
                </c:pt>
                <c:pt idx="134">
                  <c:v>15.332939680000001</c:v>
                </c:pt>
                <c:pt idx="135">
                  <c:v>15.123692760000001</c:v>
                </c:pt>
                <c:pt idx="136">
                  <c:v>14.937847209999999</c:v>
                </c:pt>
                <c:pt idx="137">
                  <c:v>14.89629491</c:v>
                </c:pt>
                <c:pt idx="138">
                  <c:v>14.88687313</c:v>
                </c:pt>
                <c:pt idx="139">
                  <c:v>14.81574275</c:v>
                </c:pt>
                <c:pt idx="140">
                  <c:v>14.741746150000001</c:v>
                </c:pt>
                <c:pt idx="141">
                  <c:v>14.590528300000001</c:v>
                </c:pt>
                <c:pt idx="142">
                  <c:v>14.46989119</c:v>
                </c:pt>
                <c:pt idx="143">
                  <c:v>14.434025699999999</c:v>
                </c:pt>
                <c:pt idx="144">
                  <c:v>14.333639420000001</c:v>
                </c:pt>
                <c:pt idx="145">
                  <c:v>14.32043062</c:v>
                </c:pt>
                <c:pt idx="146">
                  <c:v>14.256334239999999</c:v>
                </c:pt>
                <c:pt idx="147">
                  <c:v>14.14913355</c:v>
                </c:pt>
                <c:pt idx="148">
                  <c:v>14.132092910000001</c:v>
                </c:pt>
                <c:pt idx="149">
                  <c:v>14.004825950000001</c:v>
                </c:pt>
                <c:pt idx="150">
                  <c:v>14.000527050000001</c:v>
                </c:pt>
                <c:pt idx="151">
                  <c:v>13.84488269</c:v>
                </c:pt>
                <c:pt idx="152">
                  <c:v>13.656224140000001</c:v>
                </c:pt>
                <c:pt idx="153">
                  <c:v>13.569935317282322</c:v>
                </c:pt>
                <c:pt idx="154">
                  <c:v>13.488449960000001</c:v>
                </c:pt>
                <c:pt idx="155">
                  <c:v>13.37859626</c:v>
                </c:pt>
                <c:pt idx="156">
                  <c:v>13.110210929999999</c:v>
                </c:pt>
                <c:pt idx="157">
                  <c:v>13.097907620000001</c:v>
                </c:pt>
                <c:pt idx="158">
                  <c:v>13.028407639999999</c:v>
                </c:pt>
                <c:pt idx="159">
                  <c:v>13.025543430000001</c:v>
                </c:pt>
                <c:pt idx="160">
                  <c:v>12.84636117</c:v>
                </c:pt>
                <c:pt idx="161">
                  <c:v>12.796793210000001</c:v>
                </c:pt>
                <c:pt idx="162">
                  <c:v>12.71603273</c:v>
                </c:pt>
                <c:pt idx="163">
                  <c:v>12.6257898</c:v>
                </c:pt>
                <c:pt idx="164">
                  <c:v>12.520932070000001</c:v>
                </c:pt>
                <c:pt idx="165">
                  <c:v>12.488012790000001</c:v>
                </c:pt>
                <c:pt idx="166">
                  <c:v>12.20494512</c:v>
                </c:pt>
                <c:pt idx="167">
                  <c:v>12.0850694</c:v>
                </c:pt>
                <c:pt idx="168">
                  <c:v>12.007315500000001</c:v>
                </c:pt>
                <c:pt idx="169">
                  <c:v>11.83250273</c:v>
                </c:pt>
                <c:pt idx="170">
                  <c:v>11.74967148</c:v>
                </c:pt>
                <c:pt idx="171">
                  <c:v>11.746622309999999</c:v>
                </c:pt>
                <c:pt idx="172">
                  <c:v>11.70394795</c:v>
                </c:pt>
                <c:pt idx="173">
                  <c:v>11.693047999999999</c:v>
                </c:pt>
                <c:pt idx="174">
                  <c:v>11.390121349999999</c:v>
                </c:pt>
                <c:pt idx="175">
                  <c:v>11.3816817</c:v>
                </c:pt>
                <c:pt idx="176">
                  <c:v>11.31547464</c:v>
                </c:pt>
                <c:pt idx="177">
                  <c:v>11.21271016</c:v>
                </c:pt>
                <c:pt idx="178">
                  <c:v>11.056084139999999</c:v>
                </c:pt>
                <c:pt idx="179">
                  <c:v>10.9115725</c:v>
                </c:pt>
                <c:pt idx="180">
                  <c:v>10.86792428</c:v>
                </c:pt>
                <c:pt idx="181">
                  <c:v>10.825383260000001</c:v>
                </c:pt>
                <c:pt idx="182">
                  <c:v>10.628661920000001</c:v>
                </c:pt>
                <c:pt idx="183">
                  <c:v>10.349282280000001</c:v>
                </c:pt>
                <c:pt idx="184">
                  <c:v>10.3364548</c:v>
                </c:pt>
                <c:pt idx="185">
                  <c:v>10.326396799999999</c:v>
                </c:pt>
                <c:pt idx="186">
                  <c:v>10.26845988</c:v>
                </c:pt>
                <c:pt idx="187">
                  <c:v>10.246588579999999</c:v>
                </c:pt>
                <c:pt idx="188">
                  <c:v>10.164866740000001</c:v>
                </c:pt>
                <c:pt idx="189">
                  <c:v>10.126330919999999</c:v>
                </c:pt>
                <c:pt idx="190">
                  <c:v>10.067938</c:v>
                </c:pt>
                <c:pt idx="191">
                  <c:v>10.04985263</c:v>
                </c:pt>
                <c:pt idx="192">
                  <c:v>9.8964030180000009</c:v>
                </c:pt>
                <c:pt idx="193">
                  <c:v>9.8184697239999998</c:v>
                </c:pt>
                <c:pt idx="194">
                  <c:v>9.6805847919999994</c:v>
                </c:pt>
                <c:pt idx="195">
                  <c:v>9.6512144810000002</c:v>
                </c:pt>
                <c:pt idx="196">
                  <c:v>9.4129162999999991</c:v>
                </c:pt>
                <c:pt idx="197">
                  <c:v>9.3865546979999994</c:v>
                </c:pt>
                <c:pt idx="198">
                  <c:v>8.8468304460000002</c:v>
                </c:pt>
                <c:pt idx="199">
                  <c:v>8.6928211379999993</c:v>
                </c:pt>
                <c:pt idx="200">
                  <c:v>8.535687222</c:v>
                </c:pt>
                <c:pt idx="201">
                  <c:v>8.4695606780000006</c:v>
                </c:pt>
                <c:pt idx="202">
                  <c:v>8.4573996880000006</c:v>
                </c:pt>
                <c:pt idx="203">
                  <c:v>8.4334888009999993</c:v>
                </c:pt>
                <c:pt idx="204">
                  <c:v>8.2106367939999991</c:v>
                </c:pt>
                <c:pt idx="205">
                  <c:v>7.920664167</c:v>
                </c:pt>
                <c:pt idx="206">
                  <c:v>7.8241284819999999</c:v>
                </c:pt>
                <c:pt idx="207">
                  <c:v>7.2666984179999998</c:v>
                </c:pt>
                <c:pt idx="208">
                  <c:v>7.085234432</c:v>
                </c:pt>
                <c:pt idx="209">
                  <c:v>7.0631570269999999</c:v>
                </c:pt>
                <c:pt idx="210">
                  <c:v>6.905405429</c:v>
                </c:pt>
                <c:pt idx="211">
                  <c:v>6.8442790159999998</c:v>
                </c:pt>
                <c:pt idx="212">
                  <c:v>6.7465464800000001</c:v>
                </c:pt>
                <c:pt idx="213">
                  <c:v>6.6261521630000004</c:v>
                </c:pt>
                <c:pt idx="214">
                  <c:v>6.3400068440000004</c:v>
                </c:pt>
                <c:pt idx="215">
                  <c:v>6.2314424940000004</c:v>
                </c:pt>
                <c:pt idx="216">
                  <c:v>6.0286022790000002</c:v>
                </c:pt>
              </c:numCache>
            </c:numRef>
          </c:xVal>
          <c:yVal>
            <c:numRef>
              <c:f>'SMR deciles quintiles'!$BQ$7:$BQ$223</c:f>
              <c:numCache>
                <c:formatCode>0.00</c:formatCode>
                <c:ptCount val="217"/>
                <c:pt idx="0">
                  <c:v>0.62294663176401666</c:v>
                </c:pt>
                <c:pt idx="1">
                  <c:v>1.85169679638129</c:v>
                </c:pt>
                <c:pt idx="2">
                  <c:v>0.80359194640718223</c:v>
                </c:pt>
                <c:pt idx="3">
                  <c:v>0.9728429305802645</c:v>
                </c:pt>
                <c:pt idx="4">
                  <c:v>1.5335425181969116</c:v>
                </c:pt>
                <c:pt idx="5">
                  <c:v>1.3823862736079977</c:v>
                </c:pt>
                <c:pt idx="6">
                  <c:v>1.3150393218013023</c:v>
                </c:pt>
                <c:pt idx="7">
                  <c:v>1.3129300898887544</c:v>
                </c:pt>
                <c:pt idx="8">
                  <c:v>2.7137904829515143</c:v>
                </c:pt>
                <c:pt idx="9">
                  <c:v>1.9617994324921801</c:v>
                </c:pt>
                <c:pt idx="10">
                  <c:v>1.4337491841031644</c:v>
                </c:pt>
                <c:pt idx="11">
                  <c:v>2.4187787830825358</c:v>
                </c:pt>
                <c:pt idx="12">
                  <c:v>1.8061356795816101</c:v>
                </c:pt>
                <c:pt idx="13">
                  <c:v>1.6259367902886062</c:v>
                </c:pt>
                <c:pt idx="14">
                  <c:v>1.6955074556915428</c:v>
                </c:pt>
                <c:pt idx="15">
                  <c:v>0.8964141788486133</c:v>
                </c:pt>
                <c:pt idx="16">
                  <c:v>1.3444799100069666</c:v>
                </c:pt>
                <c:pt idx="17">
                  <c:v>2.707554778465854</c:v>
                </c:pt>
                <c:pt idx="18">
                  <c:v>1.259559371598755</c:v>
                </c:pt>
                <c:pt idx="19">
                  <c:v>2.4658164143504444</c:v>
                </c:pt>
                <c:pt idx="20">
                  <c:v>1.7983070900315166</c:v>
                </c:pt>
                <c:pt idx="21">
                  <c:v>1.0300804083306547</c:v>
                </c:pt>
                <c:pt idx="22">
                  <c:v>1.6439268970025678</c:v>
                </c:pt>
                <c:pt idx="23">
                  <c:v>1.4222441848990175</c:v>
                </c:pt>
                <c:pt idx="24">
                  <c:v>1.0858229171953671</c:v>
                </c:pt>
                <c:pt idx="25">
                  <c:v>1.0077220232834747</c:v>
                </c:pt>
                <c:pt idx="26">
                  <c:v>1.2284361684944398</c:v>
                </c:pt>
                <c:pt idx="27">
                  <c:v>0.86403452664471947</c:v>
                </c:pt>
                <c:pt idx="28">
                  <c:v>1.875021513506427</c:v>
                </c:pt>
                <c:pt idx="29">
                  <c:v>4.8577883667808877</c:v>
                </c:pt>
                <c:pt idx="30">
                  <c:v>2.7310663075738701</c:v>
                </c:pt>
                <c:pt idx="31">
                  <c:v>2.5452012543945637</c:v>
                </c:pt>
                <c:pt idx="32">
                  <c:v>1.6422738497572997</c:v>
                </c:pt>
                <c:pt idx="33">
                  <c:v>1.069230864492152</c:v>
                </c:pt>
                <c:pt idx="34">
                  <c:v>1.437886082412734</c:v>
                </c:pt>
                <c:pt idx="35">
                  <c:v>0.9404651659164508</c:v>
                </c:pt>
                <c:pt idx="36">
                  <c:v>0.87050491843369282</c:v>
                </c:pt>
                <c:pt idx="37">
                  <c:v>1.85846688292105</c:v>
                </c:pt>
                <c:pt idx="38">
                  <c:v>2.1314452428442627</c:v>
                </c:pt>
                <c:pt idx="39">
                  <c:v>1.1850800178115852</c:v>
                </c:pt>
                <c:pt idx="40">
                  <c:v>1.4397946252543952</c:v>
                </c:pt>
                <c:pt idx="41">
                  <c:v>2.3384227300857932</c:v>
                </c:pt>
                <c:pt idx="42">
                  <c:v>0.73803169951602166</c:v>
                </c:pt>
                <c:pt idx="43">
                  <c:v>1.4715542585675703</c:v>
                </c:pt>
                <c:pt idx="44">
                  <c:v>2.1656393321244063</c:v>
                </c:pt>
                <c:pt idx="45">
                  <c:v>1.7772142825775343</c:v>
                </c:pt>
                <c:pt idx="46">
                  <c:v>1.9178323529978916</c:v>
                </c:pt>
                <c:pt idx="47">
                  <c:v>0.74397670181462994</c:v>
                </c:pt>
                <c:pt idx="48">
                  <c:v>0.86948903139260114</c:v>
                </c:pt>
                <c:pt idx="49">
                  <c:v>1.573233001155506</c:v>
                </c:pt>
                <c:pt idx="50">
                  <c:v>1.4599061048414503</c:v>
                </c:pt>
                <c:pt idx="51">
                  <c:v>1.8783095727312262</c:v>
                </c:pt>
                <c:pt idx="52">
                  <c:v>1.2951575314879864</c:v>
                </c:pt>
                <c:pt idx="53">
                  <c:v>1.9331345259386901</c:v>
                </c:pt>
                <c:pt idx="54">
                  <c:v>1.1574514834005012</c:v>
                </c:pt>
                <c:pt idx="55">
                  <c:v>1.4225393471585568</c:v>
                </c:pt>
                <c:pt idx="56">
                  <c:v>1.3134362494730241</c:v>
                </c:pt>
                <c:pt idx="57">
                  <c:v>1.9404188233411801</c:v>
                </c:pt>
                <c:pt idx="58">
                  <c:v>2.7943103713941735</c:v>
                </c:pt>
                <c:pt idx="59">
                  <c:v>1.0602251017812714</c:v>
                </c:pt>
                <c:pt idx="60">
                  <c:v>0.87214584722430488</c:v>
                </c:pt>
                <c:pt idx="61">
                  <c:v>1.5903288531548272</c:v>
                </c:pt>
                <c:pt idx="62">
                  <c:v>0.90296124990947535</c:v>
                </c:pt>
                <c:pt idx="63">
                  <c:v>0.81840625256263566</c:v>
                </c:pt>
                <c:pt idx="64">
                  <c:v>1.3373117384476727</c:v>
                </c:pt>
                <c:pt idx="65">
                  <c:v>1.0569436312958522</c:v>
                </c:pt>
                <c:pt idx="66">
                  <c:v>0.95672857009329737</c:v>
                </c:pt>
                <c:pt idx="67">
                  <c:v>1.3668955988854008</c:v>
                </c:pt>
                <c:pt idx="68">
                  <c:v>0.96997085604628286</c:v>
                </c:pt>
                <c:pt idx="69">
                  <c:v>1.2231156850998806</c:v>
                </c:pt>
                <c:pt idx="70">
                  <c:v>0.72655737360519057</c:v>
                </c:pt>
                <c:pt idx="71">
                  <c:v>1.1198057402379331</c:v>
                </c:pt>
                <c:pt idx="72">
                  <c:v>0.5469287061777518</c:v>
                </c:pt>
                <c:pt idx="73">
                  <c:v>0.90286177355137831</c:v>
                </c:pt>
                <c:pt idx="74">
                  <c:v>0.48169651701505672</c:v>
                </c:pt>
                <c:pt idx="75">
                  <c:v>1.0408185974192514</c:v>
                </c:pt>
                <c:pt idx="76">
                  <c:v>1.2935860712262812</c:v>
                </c:pt>
                <c:pt idx="77">
                  <c:v>1.3008310360833897</c:v>
                </c:pt>
                <c:pt idx="78">
                  <c:v>0.61846137772660559</c:v>
                </c:pt>
                <c:pt idx="79">
                  <c:v>1.0688882636446166</c:v>
                </c:pt>
                <c:pt idx="80">
                  <c:v>1.1209400470245743</c:v>
                </c:pt>
                <c:pt idx="81">
                  <c:v>1.7504661813157822</c:v>
                </c:pt>
                <c:pt idx="82">
                  <c:v>1.60575102300227</c:v>
                </c:pt>
                <c:pt idx="83">
                  <c:v>0.98211644743229565</c:v>
                </c:pt>
                <c:pt idx="84">
                  <c:v>1.0753611295030303</c:v>
                </c:pt>
                <c:pt idx="85">
                  <c:v>0.77980465031549595</c:v>
                </c:pt>
                <c:pt idx="86">
                  <c:v>0.83009030198322031</c:v>
                </c:pt>
                <c:pt idx="87">
                  <c:v>1.3650192249415665</c:v>
                </c:pt>
                <c:pt idx="88">
                  <c:v>1.2254796799393264</c:v>
                </c:pt>
                <c:pt idx="89">
                  <c:v>0.77676354265823278</c:v>
                </c:pt>
                <c:pt idx="90">
                  <c:v>0.93645806937180409</c:v>
                </c:pt>
                <c:pt idx="91">
                  <c:v>0.87698330541265934</c:v>
                </c:pt>
                <c:pt idx="92">
                  <c:v>0.5562808239729885</c:v>
                </c:pt>
                <c:pt idx="93">
                  <c:v>1.2222136279209541</c:v>
                </c:pt>
                <c:pt idx="94">
                  <c:v>1.2537399932182274</c:v>
                </c:pt>
                <c:pt idx="95">
                  <c:v>0.9475844319204858</c:v>
                </c:pt>
                <c:pt idx="96">
                  <c:v>2.1284616417035371</c:v>
                </c:pt>
                <c:pt idx="97">
                  <c:v>0.96774551811008203</c:v>
                </c:pt>
                <c:pt idx="98">
                  <c:v>1.460612727303817</c:v>
                </c:pt>
                <c:pt idx="99">
                  <c:v>1.1595496756206649</c:v>
                </c:pt>
                <c:pt idx="100">
                  <c:v>0.87319814678673502</c:v>
                </c:pt>
                <c:pt idx="101">
                  <c:v>0.64204854263779076</c:v>
                </c:pt>
                <c:pt idx="102">
                  <c:v>1.3058283217118212</c:v>
                </c:pt>
                <c:pt idx="103">
                  <c:v>0.73385791077288376</c:v>
                </c:pt>
                <c:pt idx="104">
                  <c:v>0.62776383975978178</c:v>
                </c:pt>
                <c:pt idx="105">
                  <c:v>0.69716667179690073</c:v>
                </c:pt>
                <c:pt idx="106">
                  <c:v>1.2729833309667216</c:v>
                </c:pt>
                <c:pt idx="107">
                  <c:v>0.6432392684678655</c:v>
                </c:pt>
                <c:pt idx="108">
                  <c:v>1.0919966334462987</c:v>
                </c:pt>
                <c:pt idx="109">
                  <c:v>0.52801473540687172</c:v>
                </c:pt>
                <c:pt idx="110">
                  <c:v>1.0548198949093071</c:v>
                </c:pt>
                <c:pt idx="111">
                  <c:v>0.79871232838766348</c:v>
                </c:pt>
                <c:pt idx="112">
                  <c:v>0.75732747453960148</c:v>
                </c:pt>
                <c:pt idx="113">
                  <c:v>1.1775631238996869</c:v>
                </c:pt>
                <c:pt idx="114">
                  <c:v>0.95812684894772271</c:v>
                </c:pt>
                <c:pt idx="115">
                  <c:v>1.0979979263997848</c:v>
                </c:pt>
                <c:pt idx="116">
                  <c:v>0.78320452899117754</c:v>
                </c:pt>
                <c:pt idx="117">
                  <c:v>0.55690188353025372</c:v>
                </c:pt>
                <c:pt idx="118">
                  <c:v>1.1759827413704178</c:v>
                </c:pt>
                <c:pt idx="119">
                  <c:v>0.75964090407228724</c:v>
                </c:pt>
                <c:pt idx="120">
                  <c:v>0.67226440261980713</c:v>
                </c:pt>
                <c:pt idx="121">
                  <c:v>1.0574949627714931</c:v>
                </c:pt>
                <c:pt idx="122">
                  <c:v>1.4130785113110682</c:v>
                </c:pt>
                <c:pt idx="123">
                  <c:v>0.40608103955007385</c:v>
                </c:pt>
                <c:pt idx="124">
                  <c:v>0.62599646293553601</c:v>
                </c:pt>
                <c:pt idx="125">
                  <c:v>1.3288571396972291</c:v>
                </c:pt>
                <c:pt idx="126">
                  <c:v>0.63011461895944831</c:v>
                </c:pt>
                <c:pt idx="127">
                  <c:v>1.2700470972702469</c:v>
                </c:pt>
                <c:pt idx="128">
                  <c:v>0.63758163358182296</c:v>
                </c:pt>
                <c:pt idx="129">
                  <c:v>1.0045401215486194</c:v>
                </c:pt>
                <c:pt idx="130">
                  <c:v>0.60860771015386417</c:v>
                </c:pt>
                <c:pt idx="131">
                  <c:v>0.90920857059025628</c:v>
                </c:pt>
                <c:pt idx="132">
                  <c:v>0.65690201157082218</c:v>
                </c:pt>
                <c:pt idx="133">
                  <c:v>0.65961749922251933</c:v>
                </c:pt>
                <c:pt idx="134">
                  <c:v>1.0245491879754658</c:v>
                </c:pt>
                <c:pt idx="135">
                  <c:v>0.42434531363249328</c:v>
                </c:pt>
                <c:pt idx="136">
                  <c:v>1.0624822741996907</c:v>
                </c:pt>
                <c:pt idx="137">
                  <c:v>1.0598571415181233</c:v>
                </c:pt>
                <c:pt idx="138">
                  <c:v>0.31261434350565898</c:v>
                </c:pt>
                <c:pt idx="139">
                  <c:v>0.61596810338683128</c:v>
                </c:pt>
                <c:pt idx="140">
                  <c:v>0.7961047533590313</c:v>
                </c:pt>
                <c:pt idx="141">
                  <c:v>1.1029979794137292</c:v>
                </c:pt>
                <c:pt idx="142">
                  <c:v>0.82179175192640896</c:v>
                </c:pt>
                <c:pt idx="143">
                  <c:v>1.4522204202572646</c:v>
                </c:pt>
                <c:pt idx="144">
                  <c:v>0.72998452812908643</c:v>
                </c:pt>
                <c:pt idx="145">
                  <c:v>0.79015056985257226</c:v>
                </c:pt>
                <c:pt idx="146">
                  <c:v>1.1978969316165826</c:v>
                </c:pt>
                <c:pt idx="147">
                  <c:v>1.530121430669338</c:v>
                </c:pt>
                <c:pt idx="148">
                  <c:v>1.0240696975819759</c:v>
                </c:pt>
                <c:pt idx="149">
                  <c:v>0.92484920934824111</c:v>
                </c:pt>
                <c:pt idx="150">
                  <c:v>0.61408271189353325</c:v>
                </c:pt>
                <c:pt idx="151">
                  <c:v>1.1663352264956823</c:v>
                </c:pt>
                <c:pt idx="152">
                  <c:v>0.44288231734403277</c:v>
                </c:pt>
                <c:pt idx="153">
                  <c:v>0.38051085384915051</c:v>
                </c:pt>
                <c:pt idx="154">
                  <c:v>1.335312241464345</c:v>
                </c:pt>
                <c:pt idx="155">
                  <c:v>0.58905896097602561</c:v>
                </c:pt>
                <c:pt idx="156">
                  <c:v>0.84408353527419377</c:v>
                </c:pt>
                <c:pt idx="157">
                  <c:v>0.33220020347791074</c:v>
                </c:pt>
                <c:pt idx="158">
                  <c:v>0.75673168806630897</c:v>
                </c:pt>
                <c:pt idx="159">
                  <c:v>0.93300640614030383</c:v>
                </c:pt>
                <c:pt idx="160">
                  <c:v>0.54526126290112509</c:v>
                </c:pt>
                <c:pt idx="161">
                  <c:v>0.79325730072065281</c:v>
                </c:pt>
                <c:pt idx="162">
                  <c:v>0.51211068944319027</c:v>
                </c:pt>
                <c:pt idx="163">
                  <c:v>0.84135772408382481</c:v>
                </c:pt>
                <c:pt idx="164">
                  <c:v>1.2861845188477743</c:v>
                </c:pt>
                <c:pt idx="165">
                  <c:v>0.59057147056827186</c:v>
                </c:pt>
                <c:pt idx="166">
                  <c:v>0.86027872482319068</c:v>
                </c:pt>
                <c:pt idx="167">
                  <c:v>0.65551579352061351</c:v>
                </c:pt>
                <c:pt idx="168">
                  <c:v>0.52119818561480191</c:v>
                </c:pt>
                <c:pt idx="169">
                  <c:v>0.79562411442764291</c:v>
                </c:pt>
                <c:pt idx="170">
                  <c:v>0.8148544880156533</c:v>
                </c:pt>
                <c:pt idx="171">
                  <c:v>0.6642584006162765</c:v>
                </c:pt>
                <c:pt idx="172">
                  <c:v>0.62842068877826496</c:v>
                </c:pt>
                <c:pt idx="173">
                  <c:v>0.72244389267662223</c:v>
                </c:pt>
                <c:pt idx="174">
                  <c:v>0.77039602626644965</c:v>
                </c:pt>
                <c:pt idx="175">
                  <c:v>0.30622051194201194</c:v>
                </c:pt>
                <c:pt idx="176">
                  <c:v>1.6097779144624675</c:v>
                </c:pt>
                <c:pt idx="177">
                  <c:v>0.84375613382063708</c:v>
                </c:pt>
                <c:pt idx="178">
                  <c:v>0.99332600935384197</c:v>
                </c:pt>
                <c:pt idx="179">
                  <c:v>0.91247193753880917</c:v>
                </c:pt>
                <c:pt idx="180">
                  <c:v>0.76733413214079438</c:v>
                </c:pt>
                <c:pt idx="181">
                  <c:v>0.62814579917400315</c:v>
                </c:pt>
                <c:pt idx="182">
                  <c:v>0.6981193582999653</c:v>
                </c:pt>
                <c:pt idx="183">
                  <c:v>0.83360716737109219</c:v>
                </c:pt>
                <c:pt idx="184">
                  <c:v>0.98279743355377114</c:v>
                </c:pt>
                <c:pt idx="185">
                  <c:v>1.0680319859606884</c:v>
                </c:pt>
                <c:pt idx="186">
                  <c:v>0.73715656620122583</c:v>
                </c:pt>
                <c:pt idx="187">
                  <c:v>0.88105613619151724</c:v>
                </c:pt>
                <c:pt idx="188">
                  <c:v>0.44873922341446665</c:v>
                </c:pt>
                <c:pt idx="189">
                  <c:v>0.52416518546507385</c:v>
                </c:pt>
                <c:pt idx="190">
                  <c:v>1.163267844445055</c:v>
                </c:pt>
                <c:pt idx="191">
                  <c:v>1.745982967864115</c:v>
                </c:pt>
                <c:pt idx="192">
                  <c:v>0.87309172954363989</c:v>
                </c:pt>
                <c:pt idx="193">
                  <c:v>0.34784187124396859</c:v>
                </c:pt>
                <c:pt idx="194">
                  <c:v>0.43942638926649258</c:v>
                </c:pt>
                <c:pt idx="195">
                  <c:v>0.49316593528684871</c:v>
                </c:pt>
                <c:pt idx="196">
                  <c:v>0.4624614480164978</c:v>
                </c:pt>
                <c:pt idx="197">
                  <c:v>0.4268813202036057</c:v>
                </c:pt>
                <c:pt idx="198">
                  <c:v>0.89403741392672442</c:v>
                </c:pt>
                <c:pt idx="199">
                  <c:v>0.61086336706814182</c:v>
                </c:pt>
                <c:pt idx="200">
                  <c:v>0.53188682432597112</c:v>
                </c:pt>
                <c:pt idx="201">
                  <c:v>0.59219420213846119</c:v>
                </c:pt>
                <c:pt idx="202">
                  <c:v>0.75999736689935082</c:v>
                </c:pt>
                <c:pt idx="203">
                  <c:v>0.58882762861824067</c:v>
                </c:pt>
                <c:pt idx="204">
                  <c:v>0.42599330552329945</c:v>
                </c:pt>
                <c:pt idx="205">
                  <c:v>0.96045545934950061</c:v>
                </c:pt>
                <c:pt idx="206">
                  <c:v>0.73247179208234603</c:v>
                </c:pt>
                <c:pt idx="207">
                  <c:v>1.0941887745960617</c:v>
                </c:pt>
                <c:pt idx="208">
                  <c:v>0.57118538030297372</c:v>
                </c:pt>
                <c:pt idx="209">
                  <c:v>0.47102086289338652</c:v>
                </c:pt>
                <c:pt idx="210">
                  <c:v>0.70281997746988401</c:v>
                </c:pt>
                <c:pt idx="211">
                  <c:v>0.60529643838762925</c:v>
                </c:pt>
                <c:pt idx="212">
                  <c:v>1.0238679218883622</c:v>
                </c:pt>
                <c:pt idx="213">
                  <c:v>0.52794343597677318</c:v>
                </c:pt>
                <c:pt idx="214">
                  <c:v>0.56509319088345533</c:v>
                </c:pt>
                <c:pt idx="215">
                  <c:v>0.54890837907933998</c:v>
                </c:pt>
                <c:pt idx="216">
                  <c:v>0.82579851850814034</c:v>
                </c:pt>
              </c:numCache>
            </c:numRef>
          </c:yVal>
          <c:smooth val="0"/>
          <c:extLst>
            <c:ext xmlns:c16="http://schemas.microsoft.com/office/drawing/2014/chart" uri="{C3380CC4-5D6E-409C-BE32-E72D297353CC}">
              <c16:uniqueId val="{00000001-A1E1-450D-A77B-9C5F5DB93188}"/>
            </c:ext>
          </c:extLst>
        </c:ser>
        <c:dLbls>
          <c:showLegendKey val="0"/>
          <c:showVal val="0"/>
          <c:showCatName val="0"/>
          <c:showSerName val="0"/>
          <c:showPercent val="0"/>
          <c:showBubbleSize val="0"/>
        </c:dLbls>
        <c:axId val="2009163423"/>
        <c:axId val="2009161759"/>
        <c:extLst>
          <c:ext xmlns:c15="http://schemas.microsoft.com/office/drawing/2012/chart" uri="{02D57815-91ED-43cb-92C2-25804820EDAC}">
            <c15:filteredScatterSeries>
              <c15:ser>
                <c:idx val="1"/>
                <c:order val="1"/>
                <c:spPr>
                  <a:ln w="2540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c:ext uri="{02D57815-91ED-43cb-92C2-25804820EDAC}">
                        <c15:formulaRef>
                          <c15:sqref>'[1]MSOA all causes COVID deciles'!$BA$10</c15:sqref>
                        </c15:formulaRef>
                      </c:ext>
                    </c:extLst>
                    <c:numCache>
                      <c:formatCode>General</c:formatCode>
                      <c:ptCount val="1"/>
                      <c:pt idx="0">
                        <c:v>0</c:v>
                      </c:pt>
                    </c:numCache>
                  </c:numRef>
                </c:yVal>
                <c:smooth val="0"/>
                <c:extLst>
                  <c:ext xmlns:c16="http://schemas.microsoft.com/office/drawing/2014/chart" uri="{C3380CC4-5D6E-409C-BE32-E72D297353CC}">
                    <c16:uniqueId val="{00000002-A1E1-450D-A77B-9C5F5DB93188}"/>
                  </c:ext>
                </c:extLst>
              </c15:ser>
            </c15:filteredScatterSeries>
            <c15:filteredScatterSeries>
              <c15:ser>
                <c:idx val="2"/>
                <c:order val="2"/>
                <c:spPr>
                  <a:ln w="2540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xmlns:c15="http://schemas.microsoft.com/office/drawing/2012/chart">
                      <c:ext xmlns:c15="http://schemas.microsoft.com/office/drawing/2012/chart" uri="{02D57815-91ED-43cb-92C2-25804820EDAC}">
                        <c15:formulaRef>
                          <c15:sqref>'[1]MSOA all causes COVID deciles'!$BA$10</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03-A1E1-450D-A77B-9C5F5DB93188}"/>
                  </c:ext>
                </c:extLst>
              </c15:ser>
            </c15:filteredScatterSeries>
          </c:ext>
        </c:extLst>
      </c:scatterChart>
      <c:val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score</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 val="autoZero"/>
        <c:crossBetween val="midCat"/>
      </c:valAx>
      <c:valAx>
        <c:axId val="2009161759"/>
        <c:scaling>
          <c:orientation val="minMax"/>
          <c:max val="4"/>
        </c:scaling>
        <c:delete val="0"/>
        <c:axPos val="l"/>
        <c:majorGridlines>
          <c:spPr>
            <a:ln w="9525" cap="flat" cmpd="sng" algn="ctr">
              <a:no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9">
  <a:schemeClr val="accent6"/>
</cs:colorStyle>
</file>

<file path=ppt/charts/colors32.xml><?xml version="1.0" encoding="utf-8"?>
<cs:colorStyle xmlns:cs="http://schemas.microsoft.com/office/drawing/2012/chartStyle" xmlns:a="http://schemas.openxmlformats.org/drawingml/2006/main" meth="withinLinear" id="19">
  <a:schemeClr val="accent6"/>
</cs:colorStyle>
</file>

<file path=ppt/charts/colors33.xml><?xml version="1.0" encoding="utf-8"?>
<cs:colorStyle xmlns:cs="http://schemas.microsoft.com/office/drawing/2012/chartStyle" xmlns:a="http://schemas.openxmlformats.org/drawingml/2006/main" meth="withinLinear" id="19">
  <a:schemeClr val="accent6"/>
</cs:colorStyle>
</file>

<file path=ppt/charts/colors34.xml><?xml version="1.0" encoding="utf-8"?>
<cs:colorStyle xmlns:cs="http://schemas.microsoft.com/office/drawing/2012/chartStyle" xmlns:a="http://schemas.openxmlformats.org/drawingml/2006/main" meth="withinLinear" id="19">
  <a:schemeClr val="accent6"/>
</cs:colorStyle>
</file>

<file path=ppt/charts/colors35.xml><?xml version="1.0" encoding="utf-8"?>
<cs:colorStyle xmlns:cs="http://schemas.microsoft.com/office/drawing/2012/chartStyle" xmlns:a="http://schemas.openxmlformats.org/drawingml/2006/main" meth="withinLinear" id="19">
  <a:schemeClr val="accent6"/>
</cs:colorStyle>
</file>

<file path=ppt/charts/colors36.xml><?xml version="1.0" encoding="utf-8"?>
<cs:colorStyle xmlns:cs="http://schemas.microsoft.com/office/drawing/2012/chartStyle" xmlns:a="http://schemas.openxmlformats.org/drawingml/2006/main" meth="withinLinear" id="19">
  <a:schemeClr val="accent6"/>
</cs:colorStyle>
</file>

<file path=ppt/charts/colors37.xml><?xml version="1.0" encoding="utf-8"?>
<cs:colorStyle xmlns:cs="http://schemas.microsoft.com/office/drawing/2012/chartStyle" xmlns:a="http://schemas.openxmlformats.org/drawingml/2006/main" meth="withinLinear" id="19">
  <a:schemeClr val="accent6"/>
</cs:colorStyle>
</file>

<file path=ppt/charts/colors38.xml><?xml version="1.0" encoding="utf-8"?>
<cs:colorStyle xmlns:cs="http://schemas.microsoft.com/office/drawing/2012/chartStyle" xmlns:a="http://schemas.openxmlformats.org/drawingml/2006/main" meth="withinLinear" id="19">
  <a:schemeClr val="accent6"/>
</cs:colorStyle>
</file>

<file path=ppt/charts/colors39.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40.xml><?xml version="1.0" encoding="utf-8"?>
<cs:colorStyle xmlns:cs="http://schemas.microsoft.com/office/drawing/2012/chartStyle" xmlns:a="http://schemas.openxmlformats.org/drawingml/2006/main" meth="withinLinear" id="19">
  <a:schemeClr val="accent6"/>
</cs:colorStyle>
</file>

<file path=ppt/charts/colors41.xml><?xml version="1.0" encoding="utf-8"?>
<cs:colorStyle xmlns:cs="http://schemas.microsoft.com/office/drawing/2012/chartStyle" xmlns:a="http://schemas.openxmlformats.org/drawingml/2006/main" meth="withinLinear" id="19">
  <a:schemeClr val="accent6"/>
</cs:colorStyle>
</file>

<file path=ppt/charts/colors42.xml><?xml version="1.0" encoding="utf-8"?>
<cs:colorStyle xmlns:cs="http://schemas.microsoft.com/office/drawing/2012/chartStyle" xmlns:a="http://schemas.openxmlformats.org/drawingml/2006/main" meth="withinLinear" id="19">
  <a:schemeClr val="accent6"/>
</cs:colorStyle>
</file>

<file path=ppt/charts/colors43.xml><?xml version="1.0" encoding="utf-8"?>
<cs:colorStyle xmlns:cs="http://schemas.microsoft.com/office/drawing/2012/chartStyle" xmlns:a="http://schemas.openxmlformats.org/drawingml/2006/main" meth="withinLinear" id="19">
  <a:schemeClr val="accent6"/>
</cs:colorStyle>
</file>

<file path=ppt/charts/colors44.xml><?xml version="1.0" encoding="utf-8"?>
<cs:colorStyle xmlns:cs="http://schemas.microsoft.com/office/drawing/2012/chartStyle" xmlns:a="http://schemas.openxmlformats.org/drawingml/2006/main" meth="withinLinear" id="19">
  <a:schemeClr val="accent6"/>
</cs:colorStyle>
</file>

<file path=ppt/charts/colors45.xml><?xml version="1.0" encoding="utf-8"?>
<cs:colorStyle xmlns:cs="http://schemas.microsoft.com/office/drawing/2012/chartStyle" xmlns:a="http://schemas.openxmlformats.org/drawingml/2006/main" meth="withinLinear" id="19">
  <a:schemeClr val="accent6"/>
</cs:colorStyle>
</file>

<file path=ppt/charts/colors46.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0.07933</cdr:x>
      <cdr:y>0.31573</cdr:y>
    </cdr:from>
    <cdr:to>
      <cdr:x>0.19118</cdr:x>
      <cdr:y>0.40733</cdr:y>
    </cdr:to>
    <cdr:sp macro="" textlink="">
      <cdr:nvSpPr>
        <cdr:cNvPr id="2"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42685" y="1591255"/>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1.6 years</a:t>
          </a:r>
        </a:p>
      </cdr:txBody>
    </cdr:sp>
  </cdr:relSizeAnchor>
  <cdr:relSizeAnchor xmlns:cdr="http://schemas.openxmlformats.org/drawingml/2006/chartDrawing">
    <cdr:from>
      <cdr:x>0.88815</cdr:x>
      <cdr:y>0.06702</cdr:y>
    </cdr:from>
    <cdr:to>
      <cdr:x>1</cdr:x>
      <cdr:y>0.15862</cdr:y>
    </cdr:to>
    <cdr:sp macro="" textlink="">
      <cdr:nvSpPr>
        <cdr:cNvPr id="3"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955886" y="337774"/>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0.9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0.075</cdr:x>
      <cdr:y>0.78125</cdr:y>
    </cdr:from>
    <cdr:to>
      <cdr:x>0.275</cdr:x>
      <cdr:y>1</cdr:y>
    </cdr:to>
    <cdr:sp macro="" textlink="">
      <cdr:nvSpPr>
        <cdr:cNvPr id="2" name="TextBox 1">
          <a:extLst xmlns:a="http://schemas.openxmlformats.org/drawingml/2006/main">
            <a:ext uri="{FF2B5EF4-FFF2-40B4-BE49-F238E27FC236}">
              <a16:creationId xmlns:a16="http://schemas.microsoft.com/office/drawing/2014/main" id="{D7664367-B501-48FC-AD57-1B4325C6A139}"/>
            </a:ext>
          </a:extLst>
        </cdr:cNvPr>
        <cdr:cNvSpPr txBox="1"/>
      </cdr:nvSpPr>
      <cdr:spPr>
        <a:xfrm xmlns:a="http://schemas.openxmlformats.org/drawingml/2006/main">
          <a:off x="342900" y="2143124"/>
          <a:ext cx="914400"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0.02448</cdr:x>
      <cdr:y>0.89557</cdr:y>
    </cdr:from>
    <cdr:to>
      <cdr:x>0.23073</cdr:x>
      <cdr:y>0.95485</cdr:y>
    </cdr:to>
    <cdr:sp macro="" textlink="">
      <cdr:nvSpPr>
        <cdr:cNvPr id="3" name="TextBox 2">
          <a:extLst xmlns:a="http://schemas.openxmlformats.org/drawingml/2006/main">
            <a:ext uri="{FF2B5EF4-FFF2-40B4-BE49-F238E27FC236}">
              <a16:creationId xmlns:a16="http://schemas.microsoft.com/office/drawing/2014/main" id="{2AB87181-71EB-4610-90B1-DB67EB8E1499}"/>
            </a:ext>
          </a:extLst>
        </cdr:cNvPr>
        <cdr:cNvSpPr txBox="1"/>
      </cdr:nvSpPr>
      <cdr:spPr>
        <a:xfrm xmlns:a="http://schemas.openxmlformats.org/drawingml/2006/main">
          <a:off x="227632" y="5443481"/>
          <a:ext cx="1917915" cy="360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Most deprived</a:t>
          </a:r>
        </a:p>
      </cdr:txBody>
    </cdr:sp>
  </cdr:relSizeAnchor>
  <cdr:relSizeAnchor xmlns:cdr="http://schemas.openxmlformats.org/drawingml/2006/chartDrawing">
    <cdr:from>
      <cdr:x>0.83333</cdr:x>
      <cdr:y>0.8952</cdr:y>
    </cdr:from>
    <cdr:to>
      <cdr:x>1</cdr:x>
      <cdr:y>0.94954</cdr:y>
    </cdr:to>
    <cdr:sp macro="" textlink="">
      <cdr:nvSpPr>
        <cdr:cNvPr id="4" name="TextBox 1">
          <a:extLst xmlns:a="http://schemas.openxmlformats.org/drawingml/2006/main">
            <a:ext uri="{FF2B5EF4-FFF2-40B4-BE49-F238E27FC236}">
              <a16:creationId xmlns:a16="http://schemas.microsoft.com/office/drawing/2014/main" id="{9FD6DD78-0313-49F8-9A9A-89FB55DDB049}"/>
            </a:ext>
          </a:extLst>
        </cdr:cNvPr>
        <cdr:cNvSpPr txBox="1"/>
      </cdr:nvSpPr>
      <cdr:spPr>
        <a:xfrm xmlns:a="http://schemas.openxmlformats.org/drawingml/2006/main">
          <a:off x="7749122" y="5441230"/>
          <a:ext cx="1549861" cy="330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1" dirty="0"/>
            <a:t>Least deprived</a:t>
          </a:r>
        </a:p>
      </cdr:txBody>
    </cdr:sp>
  </cdr:relSizeAnchor>
  <cdr:relSizeAnchor xmlns:cdr="http://schemas.openxmlformats.org/drawingml/2006/chartDrawing">
    <cdr:from>
      <cdr:x>0.04644</cdr:x>
      <cdr:y>0.53996</cdr:y>
    </cdr:from>
    <cdr:to>
      <cdr:x>0.97818</cdr:x>
      <cdr:y>0.54026</cdr:y>
    </cdr:to>
    <cdr:cxnSp macro="">
      <cdr:nvCxnSpPr>
        <cdr:cNvPr id="8" name="Straight Connector 7">
          <a:extLst xmlns:a="http://schemas.openxmlformats.org/drawingml/2006/main">
            <a:ext uri="{FF2B5EF4-FFF2-40B4-BE49-F238E27FC236}">
              <a16:creationId xmlns:a16="http://schemas.microsoft.com/office/drawing/2014/main" id="{51854B8F-5D9B-4D44-89BF-F071FAEA2734}"/>
            </a:ext>
          </a:extLst>
        </cdr:cNvPr>
        <cdr:cNvCxnSpPr/>
      </cdr:nvCxnSpPr>
      <cdr:spPr>
        <a:xfrm xmlns:a="http://schemas.openxmlformats.org/drawingml/2006/main" flipV="1">
          <a:off x="402267" y="3397978"/>
          <a:ext cx="8070779" cy="1888"/>
        </a:xfrm>
        <a:prstGeom xmlns:a="http://schemas.openxmlformats.org/drawingml/2006/main" prst="line">
          <a:avLst/>
        </a:prstGeom>
        <a:ln xmlns:a="http://schemas.openxmlformats.org/drawingml/2006/main" w="12700">
          <a:solidFill>
            <a:schemeClr val="accent6">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0.546</cdr:x>
      <cdr:y>0.44536</cdr:y>
    </cdr:from>
    <cdr:to>
      <cdr:x>0.98979</cdr:x>
      <cdr:y>0.54771</cdr:y>
    </cdr:to>
    <cdr:sp macro="" textlink="">
      <cdr:nvSpPr>
        <cdr:cNvPr id="11" name="TextBox 10">
          <a:extLst xmlns:a="http://schemas.openxmlformats.org/drawingml/2006/main">
            <a:ext uri="{FF2B5EF4-FFF2-40B4-BE49-F238E27FC236}">
              <a16:creationId xmlns:a16="http://schemas.microsoft.com/office/drawing/2014/main" id="{C95BD530-1763-40F0-BE06-826B6C10FEFA}"/>
            </a:ext>
          </a:extLst>
        </cdr:cNvPr>
        <cdr:cNvSpPr txBox="1"/>
      </cdr:nvSpPr>
      <cdr:spPr>
        <a:xfrm xmlns:a="http://schemas.openxmlformats.org/drawingml/2006/main">
          <a:off x="4147416" y="2451238"/>
          <a:ext cx="3371029" cy="563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Lancashire and South Cumbria mortality ratio</a:t>
          </a:r>
        </a:p>
      </cdr:txBody>
    </cdr:sp>
  </cdr:relSizeAnchor>
  <cdr:relSizeAnchor xmlns:cdr="http://schemas.openxmlformats.org/drawingml/2006/chartDrawing">
    <cdr:from>
      <cdr:x>0.0413</cdr:x>
      <cdr:y>0.53786</cdr:y>
    </cdr:from>
    <cdr:to>
      <cdr:x>0.35956</cdr:x>
      <cdr:y>0.60541</cdr:y>
    </cdr:to>
    <cdr:sp macro="" textlink="">
      <cdr:nvSpPr>
        <cdr:cNvPr id="12" name="TextBox 11">
          <a:extLst xmlns:a="http://schemas.openxmlformats.org/drawingml/2006/main">
            <a:ext uri="{FF2B5EF4-FFF2-40B4-BE49-F238E27FC236}">
              <a16:creationId xmlns:a16="http://schemas.microsoft.com/office/drawing/2014/main" id="{59054402-CD9B-49B3-9A50-3C3DF0EFF46D}"/>
            </a:ext>
          </a:extLst>
        </cdr:cNvPr>
        <cdr:cNvSpPr txBox="1"/>
      </cdr:nvSpPr>
      <cdr:spPr>
        <a:xfrm xmlns:a="http://schemas.openxmlformats.org/drawingml/2006/main">
          <a:off x="313715" y="2960353"/>
          <a:ext cx="2417485" cy="371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England and Wales baseline</a:t>
          </a:r>
        </a:p>
      </cdr:txBody>
    </cdr:sp>
  </cdr:relSizeAnchor>
</c:userShapes>
</file>

<file path=ppt/drawings/drawing3.xml><?xml version="1.0" encoding="utf-8"?>
<c:userShapes xmlns:c="http://schemas.openxmlformats.org/drawingml/2006/chart">
  <cdr:relSizeAnchor xmlns:cdr="http://schemas.openxmlformats.org/drawingml/2006/chartDrawing">
    <cdr:from>
      <cdr:x>0.60056</cdr:x>
      <cdr:y>0.24547</cdr:y>
    </cdr:from>
    <cdr:to>
      <cdr:x>0.9331</cdr:x>
      <cdr:y>0.32212</cdr:y>
    </cdr:to>
    <cdr:sp macro="" textlink="">
      <cdr:nvSpPr>
        <cdr:cNvPr id="2" name="TextBox 1">
          <a:extLst xmlns:a="http://schemas.openxmlformats.org/drawingml/2006/main">
            <a:ext uri="{FF2B5EF4-FFF2-40B4-BE49-F238E27FC236}">
              <a16:creationId xmlns:a16="http://schemas.microsoft.com/office/drawing/2014/main" id="{867D8BAE-6C25-4268-933A-941A522BD514}"/>
            </a:ext>
          </a:extLst>
        </cdr:cNvPr>
        <cdr:cNvSpPr txBox="1"/>
      </cdr:nvSpPr>
      <cdr:spPr>
        <a:xfrm xmlns:a="http://schemas.openxmlformats.org/drawingml/2006/main">
          <a:off x="4559691" y="1353843"/>
          <a:ext cx="2524753" cy="422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Burnley &amp; </a:t>
          </a:r>
          <a:r>
            <a:rPr lang="en-GB" sz="1100" dirty="0" err="1"/>
            <a:t>Daneshouse</a:t>
          </a:r>
          <a:endParaRPr lang="en-GB" sz="1100" dirty="0"/>
        </a:p>
      </cdr:txBody>
    </cdr:sp>
  </cdr:relSizeAnchor>
  <cdr:relSizeAnchor xmlns:cdr="http://schemas.openxmlformats.org/drawingml/2006/chartDrawing">
    <cdr:from>
      <cdr:x>0.60432</cdr:x>
      <cdr:y>0.29209</cdr:y>
    </cdr:from>
    <cdr:to>
      <cdr:x>0.63451</cdr:x>
      <cdr:y>0.32212</cdr:y>
    </cdr:to>
    <cdr:cxnSp macro="">
      <cdr:nvCxnSpPr>
        <cdr:cNvPr id="4" name="Straight Arrow Connector 3">
          <a:extLst xmlns:a="http://schemas.openxmlformats.org/drawingml/2006/main">
            <a:ext uri="{FF2B5EF4-FFF2-40B4-BE49-F238E27FC236}">
              <a16:creationId xmlns:a16="http://schemas.microsoft.com/office/drawing/2014/main" id="{9E7EDE0C-4B80-4E6B-8C83-4C321781E48E}"/>
            </a:ext>
          </a:extLst>
        </cdr:cNvPr>
        <cdr:cNvCxnSpPr/>
      </cdr:nvCxnSpPr>
      <cdr:spPr>
        <a:xfrm xmlns:a="http://schemas.openxmlformats.org/drawingml/2006/main" flipH="1">
          <a:off x="5234679" y="1838112"/>
          <a:ext cx="261462" cy="18900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0.04229</cdr:x>
      <cdr:y>0.48339</cdr:y>
    </cdr:from>
    <cdr:to>
      <cdr:x>0.1736</cdr:x>
      <cdr:y>0.66235</cdr:y>
    </cdr:to>
    <cdr:sp macro="" textlink="">
      <cdr:nvSpPr>
        <cdr:cNvPr id="5" name="TextBox 4">
          <a:extLst xmlns:a="http://schemas.openxmlformats.org/drawingml/2006/main">
            <a:ext uri="{FF2B5EF4-FFF2-40B4-BE49-F238E27FC236}">
              <a16:creationId xmlns:a16="http://schemas.microsoft.com/office/drawing/2014/main" id="{A7377001-7ED0-4A65-B4E5-79553B01BEA2}"/>
            </a:ext>
          </a:extLst>
        </cdr:cNvPr>
        <cdr:cNvSpPr txBox="1"/>
      </cdr:nvSpPr>
      <cdr:spPr>
        <a:xfrm xmlns:a="http://schemas.openxmlformats.org/drawingml/2006/main">
          <a:off x="321083" y="2666046"/>
          <a:ext cx="996927"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West </a:t>
          </a:r>
          <a:r>
            <a:rPr lang="en-GB" sz="1100" dirty="0" err="1"/>
            <a:t>Lancs</a:t>
          </a:r>
          <a:endParaRPr lang="en-GB" sz="1100" dirty="0"/>
        </a:p>
        <a:p xmlns:a="http://schemas.openxmlformats.org/drawingml/2006/main">
          <a:r>
            <a:rPr lang="en-GB" sz="1100" dirty="0"/>
            <a:t>Parbold, Appley Bridge &amp; Wrightington</a:t>
          </a:r>
        </a:p>
      </cdr:txBody>
    </cdr:sp>
  </cdr:relSizeAnchor>
  <cdr:relSizeAnchor xmlns:cdr="http://schemas.openxmlformats.org/drawingml/2006/chartDrawing">
    <cdr:from>
      <cdr:x>0.07519</cdr:x>
      <cdr:y>0.65201</cdr:y>
    </cdr:from>
    <cdr:to>
      <cdr:x>0.10056</cdr:x>
      <cdr:y>0.72963</cdr:y>
    </cdr:to>
    <cdr:cxnSp macro="">
      <cdr:nvCxnSpPr>
        <cdr:cNvPr id="6" name="Straight Arrow Connector 5">
          <a:extLst xmlns:a="http://schemas.openxmlformats.org/drawingml/2006/main">
            <a:ext uri="{FF2B5EF4-FFF2-40B4-BE49-F238E27FC236}">
              <a16:creationId xmlns:a16="http://schemas.microsoft.com/office/drawing/2014/main" id="{8EC42633-3EC1-44E6-8035-59F190737228}"/>
            </a:ext>
          </a:extLst>
        </cdr:cNvPr>
        <cdr:cNvCxnSpPr/>
      </cdr:nvCxnSpPr>
      <cdr:spPr>
        <a:xfrm xmlns:a="http://schemas.openxmlformats.org/drawingml/2006/main">
          <a:off x="651282" y="4103077"/>
          <a:ext cx="219808" cy="48846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0.03316</cdr:x>
      <cdr:y>0.85753</cdr:y>
    </cdr:from>
    <cdr:to>
      <cdr:x>0.26229</cdr:x>
      <cdr:y>0.94487</cdr:y>
    </cdr:to>
    <cdr:sp macro="" textlink="">
      <cdr:nvSpPr>
        <cdr:cNvPr id="7" name="TextBox 6">
          <a:extLst xmlns:a="http://schemas.openxmlformats.org/drawingml/2006/main">
            <a:ext uri="{FF2B5EF4-FFF2-40B4-BE49-F238E27FC236}">
              <a16:creationId xmlns:a16="http://schemas.microsoft.com/office/drawing/2014/main" id="{67E8E7D5-5E24-44BE-A167-372D869C2CD5}"/>
            </a:ext>
          </a:extLst>
        </cdr:cNvPr>
        <cdr:cNvSpPr txBox="1"/>
      </cdr:nvSpPr>
      <cdr:spPr>
        <a:xfrm xmlns:a="http://schemas.openxmlformats.org/drawingml/2006/main">
          <a:off x="251800" y="4729526"/>
          <a:ext cx="1739590" cy="4817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West </a:t>
          </a:r>
          <a:r>
            <a:rPr lang="en-GB" sz="1000" dirty="0" err="1"/>
            <a:t>Lancs</a:t>
          </a:r>
          <a:r>
            <a:rPr lang="en-GB" sz="1000" dirty="0"/>
            <a:t> Bickerstaffe &amp; Newburgh</a:t>
          </a:r>
        </a:p>
      </cdr:txBody>
    </cdr:sp>
  </cdr:relSizeAnchor>
  <cdr:relSizeAnchor xmlns:cdr="http://schemas.openxmlformats.org/drawingml/2006/chartDrawing">
    <cdr:from>
      <cdr:x>0.13914</cdr:x>
      <cdr:y>0.85104</cdr:y>
    </cdr:from>
    <cdr:to>
      <cdr:x>0.1506</cdr:x>
      <cdr:y>0.87235</cdr:y>
    </cdr:to>
    <cdr:cxnSp macro="">
      <cdr:nvCxnSpPr>
        <cdr:cNvPr id="8" name="Straight Arrow Connector 7">
          <a:extLst xmlns:a="http://schemas.openxmlformats.org/drawingml/2006/main">
            <a:ext uri="{FF2B5EF4-FFF2-40B4-BE49-F238E27FC236}">
              <a16:creationId xmlns:a16="http://schemas.microsoft.com/office/drawing/2014/main" id="{0A1A536F-E7FF-48ED-A1EA-1FD21CC25B24}"/>
            </a:ext>
          </a:extLst>
        </cdr:cNvPr>
        <cdr:cNvCxnSpPr/>
      </cdr:nvCxnSpPr>
      <cdr:spPr>
        <a:xfrm xmlns:a="http://schemas.openxmlformats.org/drawingml/2006/main" flipV="1">
          <a:off x="1205281" y="5355583"/>
          <a:ext cx="99267" cy="134104"/>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0.85318</cdr:x>
      <cdr:y>0.49101</cdr:y>
    </cdr:from>
    <cdr:to>
      <cdr:x>1</cdr:x>
      <cdr:y>0.59847</cdr:y>
    </cdr:to>
    <cdr:sp macro="" textlink="">
      <cdr:nvSpPr>
        <cdr:cNvPr id="10" name="TextBox 9">
          <a:extLst xmlns:a="http://schemas.openxmlformats.org/drawingml/2006/main">
            <a:ext uri="{FF2B5EF4-FFF2-40B4-BE49-F238E27FC236}">
              <a16:creationId xmlns:a16="http://schemas.microsoft.com/office/drawing/2014/main" id="{3C591064-46AB-4E79-B996-69B5FA933715}"/>
            </a:ext>
          </a:extLst>
        </cdr:cNvPr>
        <cdr:cNvSpPr txBox="1"/>
      </cdr:nvSpPr>
      <cdr:spPr>
        <a:xfrm xmlns:a="http://schemas.openxmlformats.org/drawingml/2006/main">
          <a:off x="6477684" y="2708070"/>
          <a:ext cx="1114716" cy="59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Blackpool</a:t>
          </a:r>
        </a:p>
      </cdr:txBody>
    </cdr:sp>
  </cdr:relSizeAnchor>
  <cdr:relSizeAnchor xmlns:cdr="http://schemas.openxmlformats.org/drawingml/2006/chartDrawing">
    <cdr:from>
      <cdr:x>0.88033</cdr:x>
      <cdr:y>0.72224</cdr:y>
    </cdr:from>
    <cdr:to>
      <cdr:x>1</cdr:x>
      <cdr:y>0.9012</cdr:y>
    </cdr:to>
    <cdr:sp macro="" textlink="">
      <cdr:nvSpPr>
        <cdr:cNvPr id="11" name="TextBox 10">
          <a:extLst xmlns:a="http://schemas.openxmlformats.org/drawingml/2006/main">
            <a:ext uri="{FF2B5EF4-FFF2-40B4-BE49-F238E27FC236}">
              <a16:creationId xmlns:a16="http://schemas.microsoft.com/office/drawing/2014/main" id="{35BB3084-65A5-4405-9D69-C0CC501CF4D0}"/>
            </a:ext>
          </a:extLst>
        </cdr:cNvPr>
        <cdr:cNvSpPr txBox="1"/>
      </cdr:nvSpPr>
      <cdr:spPr>
        <a:xfrm xmlns:a="http://schemas.openxmlformats.org/drawingml/2006/main">
          <a:off x="6683816" y="3983374"/>
          <a:ext cx="908583"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50" dirty="0"/>
            <a:t>Blackpool South Promenade &amp; Seasiders Way</a:t>
          </a:r>
        </a:p>
      </cdr:txBody>
    </cdr:sp>
  </cdr:relSizeAnchor>
  <cdr:relSizeAnchor xmlns:cdr="http://schemas.openxmlformats.org/drawingml/2006/chartDrawing">
    <cdr:from>
      <cdr:x>0.85808</cdr:x>
      <cdr:y>0.78137</cdr:y>
    </cdr:from>
    <cdr:to>
      <cdr:x>0.88346</cdr:x>
      <cdr:y>0.80078</cdr:y>
    </cdr:to>
    <cdr:cxnSp macro="">
      <cdr:nvCxnSpPr>
        <cdr:cNvPr id="12" name="Straight Arrow Connector 11">
          <a:extLst xmlns:a="http://schemas.openxmlformats.org/drawingml/2006/main">
            <a:ext uri="{FF2B5EF4-FFF2-40B4-BE49-F238E27FC236}">
              <a16:creationId xmlns:a16="http://schemas.microsoft.com/office/drawing/2014/main" id="{8DA06941-FC04-4698-8EA7-2438ECA6B67F}"/>
            </a:ext>
          </a:extLst>
        </cdr:cNvPr>
        <cdr:cNvCxnSpPr/>
      </cdr:nvCxnSpPr>
      <cdr:spPr>
        <a:xfrm xmlns:a="http://schemas.openxmlformats.org/drawingml/2006/main" flipH="1" flipV="1">
          <a:off x="7432757" y="4917179"/>
          <a:ext cx="219807" cy="12211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0.6847</cdr:x>
      <cdr:y>0.76495</cdr:y>
    </cdr:from>
    <cdr:to>
      <cdr:x>0.81015</cdr:x>
      <cdr:y>0.9012</cdr:y>
    </cdr:to>
    <cdr:sp macro="" textlink="">
      <cdr:nvSpPr>
        <cdr:cNvPr id="14" name="TextBox 13">
          <a:extLst xmlns:a="http://schemas.openxmlformats.org/drawingml/2006/main">
            <a:ext uri="{FF2B5EF4-FFF2-40B4-BE49-F238E27FC236}">
              <a16:creationId xmlns:a16="http://schemas.microsoft.com/office/drawing/2014/main" id="{158D646C-8DB6-44C2-9BA2-2C384DFA096A}"/>
            </a:ext>
          </a:extLst>
        </cdr:cNvPr>
        <cdr:cNvSpPr txBox="1"/>
      </cdr:nvSpPr>
      <cdr:spPr>
        <a:xfrm xmlns:a="http://schemas.openxmlformats.org/drawingml/2006/main">
          <a:off x="5198496" y="4218935"/>
          <a:ext cx="952488" cy="751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Blackpool </a:t>
          </a:r>
          <a:r>
            <a:rPr lang="en-GB" sz="1100" dirty="0"/>
            <a:t>North East Centre</a:t>
          </a:r>
        </a:p>
      </cdr:txBody>
    </cdr:sp>
  </cdr:relSizeAnchor>
  <cdr:relSizeAnchor xmlns:cdr="http://schemas.openxmlformats.org/drawingml/2006/chartDrawing">
    <cdr:from>
      <cdr:x>0.81955</cdr:x>
      <cdr:y>0.51617</cdr:y>
    </cdr:from>
    <cdr:to>
      <cdr:x>0.85808</cdr:x>
      <cdr:y>0.51617</cdr:y>
    </cdr:to>
    <cdr:cxnSp macro="">
      <cdr:nvCxnSpPr>
        <cdr:cNvPr id="16" name="Straight Arrow Connector 15">
          <a:extLst xmlns:a="http://schemas.openxmlformats.org/drawingml/2006/main">
            <a:ext uri="{FF2B5EF4-FFF2-40B4-BE49-F238E27FC236}">
              <a16:creationId xmlns:a16="http://schemas.microsoft.com/office/drawing/2014/main" id="{49E69EED-1C8C-4854-B7EF-A4FDF6E287EA}"/>
            </a:ext>
          </a:extLst>
        </cdr:cNvPr>
        <cdr:cNvCxnSpPr/>
      </cdr:nvCxnSpPr>
      <cdr:spPr>
        <a:xfrm xmlns:a="http://schemas.openxmlformats.org/drawingml/2006/main" flipH="1">
          <a:off x="7098974" y="3248269"/>
          <a:ext cx="333782" cy="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0.42747</cdr:x>
      <cdr:y>0.24601</cdr:y>
    </cdr:from>
    <cdr:to>
      <cdr:x>0.53576</cdr:x>
      <cdr:y>0.30401</cdr:y>
    </cdr:to>
    <cdr:sp macro="" textlink="">
      <cdr:nvSpPr>
        <cdr:cNvPr id="18" name="TextBox 17">
          <a:extLst xmlns:a="http://schemas.openxmlformats.org/drawingml/2006/main">
            <a:ext uri="{FF2B5EF4-FFF2-40B4-BE49-F238E27FC236}">
              <a16:creationId xmlns:a16="http://schemas.microsoft.com/office/drawing/2014/main" id="{5184F671-1062-44CF-A9F5-2D180316B40C}"/>
            </a:ext>
          </a:extLst>
        </cdr:cNvPr>
        <cdr:cNvSpPr txBox="1"/>
      </cdr:nvSpPr>
      <cdr:spPr>
        <a:xfrm xmlns:a="http://schemas.openxmlformats.org/drawingml/2006/main">
          <a:off x="3702774" y="1548165"/>
          <a:ext cx="938014" cy="364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Preston</a:t>
          </a:r>
        </a:p>
        <a:p xmlns:a="http://schemas.openxmlformats.org/drawingml/2006/main">
          <a:r>
            <a:rPr lang="en-GB" sz="1100" dirty="0"/>
            <a:t>St George's</a:t>
          </a:r>
        </a:p>
      </cdr:txBody>
    </cdr:sp>
  </cdr:relSizeAnchor>
  <cdr:relSizeAnchor xmlns:cdr="http://schemas.openxmlformats.org/drawingml/2006/chartDrawing">
    <cdr:from>
      <cdr:x>0.27822</cdr:x>
      <cdr:y>0.17896</cdr:y>
    </cdr:from>
    <cdr:to>
      <cdr:x>0.45528</cdr:x>
      <cdr:y>0.27684</cdr:y>
    </cdr:to>
    <cdr:sp macro="" textlink="">
      <cdr:nvSpPr>
        <cdr:cNvPr id="19" name="TextBox 18">
          <a:extLst xmlns:a="http://schemas.openxmlformats.org/drawingml/2006/main">
            <a:ext uri="{FF2B5EF4-FFF2-40B4-BE49-F238E27FC236}">
              <a16:creationId xmlns:a16="http://schemas.microsoft.com/office/drawing/2014/main" id="{8E18F599-67FC-47A5-8DA5-ACC4A5A7EFF0}"/>
            </a:ext>
          </a:extLst>
        </cdr:cNvPr>
        <cdr:cNvSpPr txBox="1"/>
      </cdr:nvSpPr>
      <cdr:spPr>
        <a:xfrm xmlns:a="http://schemas.openxmlformats.org/drawingml/2006/main">
          <a:off x="2112395" y="987018"/>
          <a:ext cx="1344273" cy="539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Blackburn with Darwen </a:t>
          </a:r>
          <a:r>
            <a:rPr lang="en-GB" sz="1100" dirty="0" err="1"/>
            <a:t>Bastwell</a:t>
          </a:r>
          <a:endParaRPr lang="en-GB" sz="1100" dirty="0"/>
        </a:p>
      </cdr:txBody>
    </cdr:sp>
  </cdr:relSizeAnchor>
  <cdr:relSizeAnchor xmlns:cdr="http://schemas.openxmlformats.org/drawingml/2006/chartDrawing">
    <cdr:from>
      <cdr:x>0.36654</cdr:x>
      <cdr:y>0.27296</cdr:y>
    </cdr:from>
    <cdr:to>
      <cdr:x>0.36748</cdr:x>
      <cdr:y>0.30401</cdr:y>
    </cdr:to>
    <cdr:cxnSp macro="">
      <cdr:nvCxnSpPr>
        <cdr:cNvPr id="20" name="Straight Arrow Connector 19">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a:off x="3175000" y="1717756"/>
          <a:ext cx="8142" cy="195385"/>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0.73308</cdr:x>
      <cdr:y>0.70246</cdr:y>
    </cdr:from>
    <cdr:to>
      <cdr:x>0.76598</cdr:x>
      <cdr:y>0.70246</cdr:y>
    </cdr:to>
    <cdr:cxnSp macro="">
      <cdr:nvCxnSpPr>
        <cdr:cNvPr id="22" name="Straight Arrow Connector 21">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flipH="1">
          <a:off x="6350001" y="4420577"/>
          <a:ext cx="284935" cy="1"/>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0.50558</cdr:x>
      <cdr:y>0.24608</cdr:y>
    </cdr:from>
    <cdr:to>
      <cdr:x>0.61472</cdr:x>
      <cdr:y>0.3053</cdr:y>
    </cdr:to>
    <cdr:sp macro="" textlink="">
      <cdr:nvSpPr>
        <cdr:cNvPr id="27" name="TextBox 26">
          <a:extLst xmlns:a="http://schemas.openxmlformats.org/drawingml/2006/main">
            <a:ext uri="{FF2B5EF4-FFF2-40B4-BE49-F238E27FC236}">
              <a16:creationId xmlns:a16="http://schemas.microsoft.com/office/drawing/2014/main" id="{21882D1C-942C-445C-921A-9A853932D61F}"/>
            </a:ext>
          </a:extLst>
        </cdr:cNvPr>
        <cdr:cNvSpPr txBox="1"/>
      </cdr:nvSpPr>
      <cdr:spPr>
        <a:xfrm xmlns:a="http://schemas.openxmlformats.org/drawingml/2006/main">
          <a:off x="4379375" y="1548605"/>
          <a:ext cx="945376" cy="37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Pendle </a:t>
          </a:r>
        </a:p>
        <a:p xmlns:a="http://schemas.openxmlformats.org/drawingml/2006/main">
          <a:r>
            <a:rPr lang="en-GB" sz="1100" dirty="0"/>
            <a:t>Nelson Bradley</a:t>
          </a:r>
        </a:p>
      </cdr:txBody>
    </cdr:sp>
  </cdr:relSizeAnchor>
  <cdr:relSizeAnchor xmlns:cdr="http://schemas.openxmlformats.org/drawingml/2006/chartDrawing">
    <cdr:from>
      <cdr:x>0.76718</cdr:x>
      <cdr:y>0.65728</cdr:y>
    </cdr:from>
    <cdr:to>
      <cdr:x>0.93498</cdr:x>
      <cdr:y>0.72348</cdr:y>
    </cdr:to>
    <cdr:sp macro="" textlink="">
      <cdr:nvSpPr>
        <cdr:cNvPr id="28" name="TextBox 27">
          <a:extLst xmlns:a="http://schemas.openxmlformats.org/drawingml/2006/main">
            <a:ext uri="{FF2B5EF4-FFF2-40B4-BE49-F238E27FC236}">
              <a16:creationId xmlns:a16="http://schemas.microsoft.com/office/drawing/2014/main" id="{2774C196-90D4-4ED2-9208-92A74F3B2F60}"/>
            </a:ext>
          </a:extLst>
        </cdr:cNvPr>
        <cdr:cNvSpPr txBox="1"/>
      </cdr:nvSpPr>
      <cdr:spPr>
        <a:xfrm xmlns:a="http://schemas.openxmlformats.org/drawingml/2006/main">
          <a:off x="5824703" y="3625096"/>
          <a:ext cx="1274030" cy="36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North Shore</a:t>
          </a:r>
        </a:p>
      </cdr:txBody>
    </cdr:sp>
  </cdr:relSizeAnchor>
  <cdr:relSizeAnchor xmlns:cdr="http://schemas.openxmlformats.org/drawingml/2006/chartDrawing">
    <cdr:from>
      <cdr:x>0.74309</cdr:x>
      <cdr:y>0.56836</cdr:y>
    </cdr:from>
    <cdr:to>
      <cdr:x>0.96697</cdr:x>
      <cdr:y>0.64812</cdr:y>
    </cdr:to>
    <cdr:sp macro="" textlink="">
      <cdr:nvSpPr>
        <cdr:cNvPr id="29" name="TextBox 28">
          <a:extLst xmlns:a="http://schemas.openxmlformats.org/drawingml/2006/main">
            <a:ext uri="{FF2B5EF4-FFF2-40B4-BE49-F238E27FC236}">
              <a16:creationId xmlns:a16="http://schemas.microsoft.com/office/drawing/2014/main" id="{F0FE68DE-84A4-4FF7-816E-41E393620BF4}"/>
            </a:ext>
          </a:extLst>
        </cdr:cNvPr>
        <cdr:cNvSpPr txBox="1"/>
      </cdr:nvSpPr>
      <cdr:spPr>
        <a:xfrm xmlns:a="http://schemas.openxmlformats.org/drawingml/2006/main">
          <a:off x="5641836" y="3134680"/>
          <a:ext cx="1699783" cy="439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Little Layton &amp; Little Carleton</a:t>
          </a:r>
        </a:p>
      </cdr:txBody>
    </cdr:sp>
  </cdr:relSizeAnchor>
  <cdr:relSizeAnchor xmlns:cdr="http://schemas.openxmlformats.org/drawingml/2006/chartDrawing">
    <cdr:from>
      <cdr:x>0.53289</cdr:x>
      <cdr:y>0.29754</cdr:y>
    </cdr:from>
    <cdr:to>
      <cdr:x>0.54887</cdr:x>
      <cdr:y>0.31824</cdr:y>
    </cdr:to>
    <cdr:cxnSp macro="">
      <cdr:nvCxnSpPr>
        <cdr:cNvPr id="30" name="Straight Arrow Connector 29">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a:off x="4615962" y="1872436"/>
          <a:ext cx="138398" cy="13025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0.45395</cdr:x>
      <cdr:y>0.29237</cdr:y>
    </cdr:from>
    <cdr:to>
      <cdr:x>0.45409</cdr:x>
      <cdr:y>0.3186</cdr:y>
    </cdr:to>
    <cdr:cxnSp macro="">
      <cdr:nvCxnSpPr>
        <cdr:cNvPr id="31" name="Straight Arrow Connector 30">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a:off x="3932115" y="1839872"/>
          <a:ext cx="1240" cy="16508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0.72121</cdr:x>
      <cdr:y>0.58378</cdr:y>
    </cdr:from>
    <cdr:to>
      <cdr:x>0.74624</cdr:x>
      <cdr:y>0.59767</cdr:y>
    </cdr:to>
    <cdr:cxnSp macro="">
      <cdr:nvCxnSpPr>
        <cdr:cNvPr id="32" name="Straight Arrow Connector 31">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247168" y="3673756"/>
          <a:ext cx="216806" cy="8739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0.74847</cdr:x>
      <cdr:y>0.74691</cdr:y>
    </cdr:from>
    <cdr:to>
      <cdr:x>0.7547</cdr:x>
      <cdr:y>0.7749</cdr:y>
    </cdr:to>
    <cdr:cxnSp macro="">
      <cdr:nvCxnSpPr>
        <cdr:cNvPr id="33" name="Straight Arrow Connector 32">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483328" y="4700298"/>
          <a:ext cx="53916" cy="17617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0.25283</cdr:x>
      <cdr:y>0.82903</cdr:y>
    </cdr:from>
    <cdr:to>
      <cdr:x>0.62636</cdr:x>
      <cdr:y>0.86803</cdr:y>
    </cdr:to>
    <cdr:sp macro="" textlink="">
      <cdr:nvSpPr>
        <cdr:cNvPr id="50" name="TextBox 49">
          <a:extLst xmlns:a="http://schemas.openxmlformats.org/drawingml/2006/main">
            <a:ext uri="{FF2B5EF4-FFF2-40B4-BE49-F238E27FC236}">
              <a16:creationId xmlns:a16="http://schemas.microsoft.com/office/drawing/2014/main" id="{8F3E74C8-DB61-45CD-BAED-6CC6BCC704F6}"/>
            </a:ext>
          </a:extLst>
        </cdr:cNvPr>
        <cdr:cNvSpPr txBox="1"/>
      </cdr:nvSpPr>
      <cdr:spPr>
        <a:xfrm xmlns:a="http://schemas.openxmlformats.org/drawingml/2006/main">
          <a:off x="1919550" y="4572335"/>
          <a:ext cx="2836031" cy="215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 Lakeland Kendal North &amp; Burneside</a:t>
          </a:r>
        </a:p>
      </cdr:txBody>
    </cdr:sp>
  </cdr:relSizeAnchor>
  <cdr:relSizeAnchor xmlns:cdr="http://schemas.openxmlformats.org/drawingml/2006/chartDrawing">
    <cdr:from>
      <cdr:x>0.19361</cdr:x>
      <cdr:y>0.84476</cdr:y>
    </cdr:from>
    <cdr:to>
      <cdr:x>0.2547</cdr:x>
      <cdr:y>0.85899</cdr:y>
    </cdr:to>
    <cdr:cxnSp macro="">
      <cdr:nvCxnSpPr>
        <cdr:cNvPr id="51" name="Straight Arrow Connector 50">
          <a:extLst xmlns:a="http://schemas.openxmlformats.org/drawingml/2006/main">
            <a:ext uri="{FF2B5EF4-FFF2-40B4-BE49-F238E27FC236}">
              <a16:creationId xmlns:a16="http://schemas.microsoft.com/office/drawing/2014/main" id="{8B84AF6C-AD17-4A2F-806E-B5B81D21516B}"/>
            </a:ext>
          </a:extLst>
        </cdr:cNvPr>
        <cdr:cNvCxnSpPr/>
      </cdr:nvCxnSpPr>
      <cdr:spPr>
        <a:xfrm xmlns:a="http://schemas.openxmlformats.org/drawingml/2006/main" flipH="1" flipV="1">
          <a:off x="1677052" y="5316091"/>
          <a:ext cx="529166" cy="8955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0.2368</cdr:x>
      <cdr:y>0.86804</cdr:y>
    </cdr:from>
    <cdr:to>
      <cdr:x>0.63761</cdr:x>
      <cdr:y>0.91171</cdr:y>
    </cdr:to>
    <cdr:sp macro="" textlink="">
      <cdr:nvSpPr>
        <cdr:cNvPr id="53" name="TextBox 52">
          <a:extLst xmlns:a="http://schemas.openxmlformats.org/drawingml/2006/main">
            <a:ext uri="{FF2B5EF4-FFF2-40B4-BE49-F238E27FC236}">
              <a16:creationId xmlns:a16="http://schemas.microsoft.com/office/drawing/2014/main" id="{F4069DF0-F852-4735-82E1-154361A1239A}"/>
            </a:ext>
          </a:extLst>
        </cdr:cNvPr>
        <cdr:cNvSpPr txBox="1"/>
      </cdr:nvSpPr>
      <cdr:spPr>
        <a:xfrm xmlns:a="http://schemas.openxmlformats.org/drawingml/2006/main">
          <a:off x="1797882" y="4787484"/>
          <a:ext cx="3043124" cy="240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S Lakeland </a:t>
          </a:r>
          <a:r>
            <a:rPr lang="en-GB" sz="1100" dirty="0"/>
            <a:t>Sedbergh &amp; Kirkby Lonsdale</a:t>
          </a:r>
        </a:p>
      </cdr:txBody>
    </cdr:sp>
  </cdr:relSizeAnchor>
  <cdr:relSizeAnchor xmlns:cdr="http://schemas.openxmlformats.org/drawingml/2006/chartDrawing">
    <cdr:from>
      <cdr:x>0.16823</cdr:x>
      <cdr:y>0.84735</cdr:y>
    </cdr:from>
    <cdr:to>
      <cdr:x>0.23966</cdr:x>
      <cdr:y>0.88486</cdr:y>
    </cdr:to>
    <cdr:cxnSp macro="">
      <cdr:nvCxnSpPr>
        <cdr:cNvPr id="55" name="Straight Arrow Connector 54">
          <a:extLst xmlns:a="http://schemas.openxmlformats.org/drawingml/2006/main">
            <a:ext uri="{FF2B5EF4-FFF2-40B4-BE49-F238E27FC236}">
              <a16:creationId xmlns:a16="http://schemas.microsoft.com/office/drawing/2014/main" id="{801B27D1-594E-4A2E-9922-8AC028CA3945}"/>
            </a:ext>
          </a:extLst>
        </cdr:cNvPr>
        <cdr:cNvCxnSpPr/>
      </cdr:nvCxnSpPr>
      <cdr:spPr>
        <a:xfrm xmlns:a="http://schemas.openxmlformats.org/drawingml/2006/main" flipH="1" flipV="1">
          <a:off x="1457245" y="5332373"/>
          <a:ext cx="618717" cy="23608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91612B31-921D-4848-AC87-90E2A78D08B0}" type="datetimeFigureOut">
              <a:rPr lang="en-GB" smtClean="0"/>
              <a:t>13/10/2021</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779030AC-9245-4B2D-A76E-C64A0415618F}" type="slidenum">
              <a:rPr lang="en-GB" smtClean="0"/>
              <a:t>‹#›</a:t>
            </a:fld>
            <a:endParaRPr lang="en-GB"/>
          </a:p>
        </p:txBody>
      </p:sp>
    </p:spTree>
    <p:extLst>
      <p:ext uri="{BB962C8B-B14F-4D97-AF65-F5344CB8AC3E}">
        <p14:creationId xmlns:p14="http://schemas.microsoft.com/office/powerpoint/2010/main" val="1993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a:t>
            </a:fld>
            <a:endParaRPr lang="en-GB"/>
          </a:p>
        </p:txBody>
      </p:sp>
    </p:spTree>
    <p:extLst>
      <p:ext uri="{BB962C8B-B14F-4D97-AF65-F5344CB8AC3E}">
        <p14:creationId xmlns:p14="http://schemas.microsoft.com/office/powerpoint/2010/main" val="170323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22</a:t>
            </a:fld>
            <a:endParaRPr lang="en-GB"/>
          </a:p>
        </p:txBody>
      </p:sp>
    </p:spTree>
    <p:extLst>
      <p:ext uri="{BB962C8B-B14F-4D97-AF65-F5344CB8AC3E}">
        <p14:creationId xmlns:p14="http://schemas.microsoft.com/office/powerpoint/2010/main" val="91335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23</a:t>
            </a:fld>
            <a:endParaRPr lang="en-GB"/>
          </a:p>
        </p:txBody>
      </p:sp>
    </p:spTree>
    <p:extLst>
      <p:ext uri="{BB962C8B-B14F-4D97-AF65-F5344CB8AC3E}">
        <p14:creationId xmlns:p14="http://schemas.microsoft.com/office/powerpoint/2010/main" val="384358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25</a:t>
            </a:fld>
            <a:endParaRPr lang="en-GB"/>
          </a:p>
        </p:txBody>
      </p:sp>
    </p:spTree>
    <p:extLst>
      <p:ext uri="{BB962C8B-B14F-4D97-AF65-F5344CB8AC3E}">
        <p14:creationId xmlns:p14="http://schemas.microsoft.com/office/powerpoint/2010/main" val="357020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26</a:t>
            </a:fld>
            <a:endParaRPr lang="en-GB"/>
          </a:p>
        </p:txBody>
      </p:sp>
    </p:spTree>
    <p:extLst>
      <p:ext uri="{BB962C8B-B14F-4D97-AF65-F5344CB8AC3E}">
        <p14:creationId xmlns:p14="http://schemas.microsoft.com/office/powerpoint/2010/main" val="802144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28</a:t>
            </a:fld>
            <a:endParaRPr lang="en-GB"/>
          </a:p>
        </p:txBody>
      </p:sp>
    </p:spTree>
    <p:extLst>
      <p:ext uri="{BB962C8B-B14F-4D97-AF65-F5344CB8AC3E}">
        <p14:creationId xmlns:p14="http://schemas.microsoft.com/office/powerpoint/2010/main" val="140111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030AC-9245-4B2D-A76E-C64A0415618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107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31</a:t>
            </a:fld>
            <a:endParaRPr lang="en-GB"/>
          </a:p>
        </p:txBody>
      </p:sp>
    </p:spTree>
    <p:extLst>
      <p:ext uri="{BB962C8B-B14F-4D97-AF65-F5344CB8AC3E}">
        <p14:creationId xmlns:p14="http://schemas.microsoft.com/office/powerpoint/2010/main" val="353700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35</a:t>
            </a:fld>
            <a:endParaRPr lang="en-GB"/>
          </a:p>
        </p:txBody>
      </p:sp>
    </p:spTree>
    <p:extLst>
      <p:ext uri="{BB962C8B-B14F-4D97-AF65-F5344CB8AC3E}">
        <p14:creationId xmlns:p14="http://schemas.microsoft.com/office/powerpoint/2010/main" val="899444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36</a:t>
            </a:fld>
            <a:endParaRPr lang="en-GB"/>
          </a:p>
        </p:txBody>
      </p:sp>
    </p:spTree>
    <p:extLst>
      <p:ext uri="{BB962C8B-B14F-4D97-AF65-F5344CB8AC3E}">
        <p14:creationId xmlns:p14="http://schemas.microsoft.com/office/powerpoint/2010/main" val="899444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39</a:t>
            </a:fld>
            <a:endParaRPr lang="en-GB"/>
          </a:p>
        </p:txBody>
      </p:sp>
    </p:spTree>
    <p:extLst>
      <p:ext uri="{BB962C8B-B14F-4D97-AF65-F5344CB8AC3E}">
        <p14:creationId xmlns:p14="http://schemas.microsoft.com/office/powerpoint/2010/main" val="30441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2</a:t>
            </a:fld>
            <a:endParaRPr lang="en-GB"/>
          </a:p>
        </p:txBody>
      </p:sp>
    </p:spTree>
    <p:extLst>
      <p:ext uri="{BB962C8B-B14F-4D97-AF65-F5344CB8AC3E}">
        <p14:creationId xmlns:p14="http://schemas.microsoft.com/office/powerpoint/2010/main" val="222225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41</a:t>
            </a:fld>
            <a:endParaRPr lang="en-GB"/>
          </a:p>
        </p:txBody>
      </p:sp>
    </p:spTree>
    <p:extLst>
      <p:ext uri="{BB962C8B-B14F-4D97-AF65-F5344CB8AC3E}">
        <p14:creationId xmlns:p14="http://schemas.microsoft.com/office/powerpoint/2010/main" val="29013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48</a:t>
            </a:fld>
            <a:endParaRPr lang="en-GB"/>
          </a:p>
        </p:txBody>
      </p:sp>
    </p:spTree>
    <p:extLst>
      <p:ext uri="{BB962C8B-B14F-4D97-AF65-F5344CB8AC3E}">
        <p14:creationId xmlns:p14="http://schemas.microsoft.com/office/powerpoint/2010/main" val="978945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49</a:t>
            </a:fld>
            <a:endParaRPr lang="en-GB"/>
          </a:p>
        </p:txBody>
      </p:sp>
    </p:spTree>
    <p:extLst>
      <p:ext uri="{BB962C8B-B14F-4D97-AF65-F5344CB8AC3E}">
        <p14:creationId xmlns:p14="http://schemas.microsoft.com/office/powerpoint/2010/main" val="367964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51</a:t>
            </a:fld>
            <a:endParaRPr lang="en-GB"/>
          </a:p>
        </p:txBody>
      </p:sp>
    </p:spTree>
    <p:extLst>
      <p:ext uri="{BB962C8B-B14F-4D97-AF65-F5344CB8AC3E}">
        <p14:creationId xmlns:p14="http://schemas.microsoft.com/office/powerpoint/2010/main" val="1327684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52</a:t>
            </a:fld>
            <a:endParaRPr lang="en-GB"/>
          </a:p>
        </p:txBody>
      </p:sp>
    </p:spTree>
    <p:extLst>
      <p:ext uri="{BB962C8B-B14F-4D97-AF65-F5344CB8AC3E}">
        <p14:creationId xmlns:p14="http://schemas.microsoft.com/office/powerpoint/2010/main" val="2879852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54</a:t>
            </a:fld>
            <a:endParaRPr lang="en-GB"/>
          </a:p>
        </p:txBody>
      </p:sp>
    </p:spTree>
    <p:extLst>
      <p:ext uri="{BB962C8B-B14F-4D97-AF65-F5344CB8AC3E}">
        <p14:creationId xmlns:p14="http://schemas.microsoft.com/office/powerpoint/2010/main" val="180216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a:t>
            </a:fld>
            <a:endParaRPr lang="en-GB"/>
          </a:p>
        </p:txBody>
      </p:sp>
    </p:spTree>
    <p:extLst>
      <p:ext uri="{BB962C8B-B14F-4D97-AF65-F5344CB8AC3E}">
        <p14:creationId xmlns:p14="http://schemas.microsoft.com/office/powerpoint/2010/main" val="42656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11</a:t>
            </a:fld>
            <a:endParaRPr lang="en-GB"/>
          </a:p>
        </p:txBody>
      </p:sp>
    </p:spTree>
    <p:extLst>
      <p:ext uri="{BB962C8B-B14F-4D97-AF65-F5344CB8AC3E}">
        <p14:creationId xmlns:p14="http://schemas.microsoft.com/office/powerpoint/2010/main" val="39108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14</a:t>
            </a:fld>
            <a:endParaRPr lang="en-GB"/>
          </a:p>
        </p:txBody>
      </p:sp>
    </p:spTree>
    <p:extLst>
      <p:ext uri="{BB962C8B-B14F-4D97-AF65-F5344CB8AC3E}">
        <p14:creationId xmlns:p14="http://schemas.microsoft.com/office/powerpoint/2010/main" val="172986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15</a:t>
            </a:fld>
            <a:endParaRPr lang="en-GB"/>
          </a:p>
        </p:txBody>
      </p:sp>
    </p:spTree>
    <p:extLst>
      <p:ext uri="{BB962C8B-B14F-4D97-AF65-F5344CB8AC3E}">
        <p14:creationId xmlns:p14="http://schemas.microsoft.com/office/powerpoint/2010/main" val="365713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17</a:t>
            </a:fld>
            <a:endParaRPr lang="en-GB"/>
          </a:p>
        </p:txBody>
      </p:sp>
    </p:spTree>
    <p:extLst>
      <p:ext uri="{BB962C8B-B14F-4D97-AF65-F5344CB8AC3E}">
        <p14:creationId xmlns:p14="http://schemas.microsoft.com/office/powerpoint/2010/main" val="63945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19</a:t>
            </a:fld>
            <a:endParaRPr lang="en-GB"/>
          </a:p>
        </p:txBody>
      </p:sp>
    </p:spTree>
    <p:extLst>
      <p:ext uri="{BB962C8B-B14F-4D97-AF65-F5344CB8AC3E}">
        <p14:creationId xmlns:p14="http://schemas.microsoft.com/office/powerpoint/2010/main" val="297132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20</a:t>
            </a:fld>
            <a:endParaRPr lang="en-GB"/>
          </a:p>
        </p:txBody>
      </p:sp>
    </p:spTree>
    <p:extLst>
      <p:ext uri="{BB962C8B-B14F-4D97-AF65-F5344CB8AC3E}">
        <p14:creationId xmlns:p14="http://schemas.microsoft.com/office/powerpoint/2010/main" val="229976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83F234-44B1-46D2-96E4-27ED41F0F7F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515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8420D-47F2-4F3E-87BD-0B25347528D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8704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59B08-2C64-42F2-80CC-067F33DE7458}"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7824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9586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2623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54528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06121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EC6B0-2BF5-874D-B5D8-1875A3F82410}"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8291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DEC6B0-2BF5-874D-B5D8-1875A3F82410}"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70196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C6B0-2BF5-874D-B5D8-1875A3F82410}"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1462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30419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9220"/>
            <a:ext cx="10515600" cy="987018"/>
          </a:xfrm>
        </p:spPr>
        <p:txBody>
          <a:bodyPr/>
          <a:lstStyle/>
          <a:p>
            <a:r>
              <a:rPr lang="en-US"/>
              <a:t>Click to edit Master title style</a:t>
            </a:r>
            <a:endParaRPr lang="en-GB" dirty="0"/>
          </a:p>
        </p:txBody>
      </p:sp>
      <p:sp>
        <p:nvSpPr>
          <p:cNvPr id="3" name="Content Placeholder 2"/>
          <p:cNvSpPr>
            <a:spLocks noGrp="1"/>
          </p:cNvSpPr>
          <p:nvPr>
            <p:ph idx="1"/>
          </p:nvPr>
        </p:nvSpPr>
        <p:spPr>
          <a:xfrm>
            <a:off x="838200" y="1646238"/>
            <a:ext cx="10515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4F8BBA-FFC0-4ED4-8FC5-D81261C76034}"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807" y="0"/>
            <a:ext cx="3572566" cy="659219"/>
          </a:xfrm>
          <a:prstGeom prst="rect">
            <a:avLst/>
          </a:prstGeom>
        </p:spPr>
      </p:pic>
    </p:spTree>
    <p:extLst>
      <p:ext uri="{BB962C8B-B14F-4D97-AF65-F5344CB8AC3E}">
        <p14:creationId xmlns:p14="http://schemas.microsoft.com/office/powerpoint/2010/main" val="280718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8640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59141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49245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48805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58151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616148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24045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9076A-E01F-6D40-81E8-B69183928A8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53664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9076A-E01F-6D40-81E8-B69183928A8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11688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076A-E01F-6D40-81E8-B69183928A8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09205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E254E-ED4A-48CD-8868-DD8609AA765A}"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098855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57038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6256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39370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8571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0D7EAE-FBE4-4A39-BF67-97DE2E7DEC46}"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6121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4FEC04-A64D-4BA2-B331-26A9F240BE86}" type="datetime1">
              <a:rPr lang="en-GB" smtClean="0"/>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7500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23D73E-093B-4FFB-98F9-8D5B5F5A0AA1}" type="datetime1">
              <a:rPr lang="en-GB" smtClean="0"/>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85587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703F1-7610-4BF8-91DE-53CB627FF72B}" type="datetime1">
              <a:rPr lang="en-GB" smtClean="0"/>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92114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A3AFA-F8DF-44E9-A275-0840B55A09F2}"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1760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20A55-1922-4F89-B823-F69CD0DBFA9C}"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74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4903A-8896-4A3B-AE98-4B35A2C714D9}" type="datetime1">
              <a:rPr lang="en-GB" smtClean="0"/>
              <a:t>13/10/2021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8997-F432-425E-9889-9D05EBED06BE}" type="slidenum">
              <a:rPr lang="en-GB" smtClean="0"/>
              <a:t>‹#›</a:t>
            </a:fld>
            <a:endParaRPr lang="en-GB"/>
          </a:p>
        </p:txBody>
      </p:sp>
    </p:spTree>
    <p:extLst>
      <p:ext uri="{BB962C8B-B14F-4D97-AF65-F5344CB8AC3E}">
        <p14:creationId xmlns:p14="http://schemas.microsoft.com/office/powerpoint/2010/main" val="265586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C6B0-2BF5-874D-B5D8-1875A3F82410}"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97B1D-2FE3-9B46-84D8-091F59235486}" type="slidenum">
              <a:rPr lang="en-US" smtClean="0"/>
              <a:t>‹#›</a:t>
            </a:fld>
            <a:endParaRPr lang="en-US"/>
          </a:p>
        </p:txBody>
      </p:sp>
    </p:spTree>
    <p:extLst>
      <p:ext uri="{BB962C8B-B14F-4D97-AF65-F5344CB8AC3E}">
        <p14:creationId xmlns:p14="http://schemas.microsoft.com/office/powerpoint/2010/main" val="39772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9076A-E01F-6D40-81E8-B69183928A88}"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6268E-75B9-6443-9310-06873C5DDC47}" type="slidenum">
              <a:rPr lang="en-US" smtClean="0"/>
              <a:t>‹#›</a:t>
            </a:fld>
            <a:endParaRPr lang="en-US"/>
          </a:p>
        </p:txBody>
      </p:sp>
    </p:spTree>
    <p:extLst>
      <p:ext uri="{BB962C8B-B14F-4D97-AF65-F5344CB8AC3E}">
        <p14:creationId xmlns:p14="http://schemas.microsoft.com/office/powerpoint/2010/main" val="35836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national-planning-policy-framework--2" TargetMode="Externa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GB" dirty="0"/>
              <a:t>West Lancashire</a:t>
            </a:r>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36C39A02-44E2-4B9B-8845-BE88510FF45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58421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7819-3109-42A3-940C-5C697B3F3F04}"/>
              </a:ext>
            </a:extLst>
          </p:cNvPr>
          <p:cNvSpPr>
            <a:spLocks noGrp="1"/>
          </p:cNvSpPr>
          <p:nvPr>
            <p:ph type="title"/>
          </p:nvPr>
        </p:nvSpPr>
        <p:spPr>
          <a:xfrm>
            <a:off x="230455" y="298521"/>
            <a:ext cx="2930756" cy="6057829"/>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There is an association between deprivation and COVID-19 mortality, but several</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i="1" dirty="0">
                <a:solidFill>
                  <a:srgbClr val="FF0000"/>
                </a:solidFill>
                <a:effectLst/>
                <a:latin typeface="+mn-lt"/>
                <a:ea typeface="Times New Roman" panose="02020603050405020304" pitchFamily="18" charset="0"/>
                <a:cs typeface="Times New Roman" panose="02020603050405020304" pitchFamily="18" charset="0"/>
              </a:rPr>
              <a:t>areas have higher rates than expected for their deprivation (e.g. Blackburn, Preston)</a:t>
            </a:r>
            <a:br>
              <a:rPr lang="en-GB" sz="2000" dirty="0">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Age-adjusted COVID-19 mortality ratio of observed to expected deaths by level of deprivation, March 2020 to April 2021, neighbourhoods (MSOAs) in Lancashire and South Cumbria </a:t>
            </a:r>
            <a:endParaRPr lang="en-GB" sz="2000" dirty="0">
              <a:latin typeface="+mn-lt"/>
            </a:endParaRPr>
          </a:p>
        </p:txBody>
      </p:sp>
      <p:sp>
        <p:nvSpPr>
          <p:cNvPr id="4" name="Slide Number Placeholder 3">
            <a:extLst>
              <a:ext uri="{FF2B5EF4-FFF2-40B4-BE49-F238E27FC236}">
                <a16:creationId xmlns:a16="http://schemas.microsoft.com/office/drawing/2014/main" id="{312D1139-1785-4044-95F8-E91A4E3FB4E1}"/>
              </a:ext>
            </a:extLst>
          </p:cNvPr>
          <p:cNvSpPr>
            <a:spLocks noGrp="1"/>
          </p:cNvSpPr>
          <p:nvPr>
            <p:ph type="sldNum" sz="quarter" idx="12"/>
          </p:nvPr>
        </p:nvSpPr>
        <p:spPr/>
        <p:txBody>
          <a:bodyPr/>
          <a:lstStyle/>
          <a:p>
            <a:fld id="{2EA68997-F432-425E-9889-9D05EBED06BE}" type="slidenum">
              <a:rPr lang="en-GB" smtClean="0"/>
              <a:t>10</a:t>
            </a:fld>
            <a:endParaRPr lang="en-GB"/>
          </a:p>
        </p:txBody>
      </p:sp>
      <p:graphicFrame>
        <p:nvGraphicFramePr>
          <p:cNvPr id="6" name="Chart 5">
            <a:extLst>
              <a:ext uri="{FF2B5EF4-FFF2-40B4-BE49-F238E27FC236}">
                <a16:creationId xmlns:a16="http://schemas.microsoft.com/office/drawing/2014/main" id="{86225C2F-44BC-4061-B294-7984F0A77128}"/>
              </a:ext>
            </a:extLst>
          </p:cNvPr>
          <p:cNvGraphicFramePr>
            <a:graphicFrameLocks noGrp="1" noChangeAspect="1"/>
          </p:cNvGraphicFramePr>
          <p:nvPr/>
        </p:nvGraphicFramePr>
        <p:xfrm>
          <a:off x="3581401" y="1023604"/>
          <a:ext cx="7592400" cy="5515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2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82A2-2AF9-4928-8421-E8B4B247530E}"/>
              </a:ext>
            </a:extLst>
          </p:cNvPr>
          <p:cNvSpPr>
            <a:spLocks noGrp="1"/>
          </p:cNvSpPr>
          <p:nvPr>
            <p:ph type="title"/>
          </p:nvPr>
        </p:nvSpPr>
        <p:spPr>
          <a:xfrm>
            <a:off x="838200" y="644706"/>
            <a:ext cx="10515600" cy="987018"/>
          </a:xfrm>
        </p:spPr>
        <p:txBody>
          <a:bodyPr>
            <a:normAutofit/>
          </a:bodyPr>
          <a:lstStyle/>
          <a:p>
            <a:r>
              <a:rPr lang="en-GB" sz="2800" b="0" i="0" u="none" strike="noStrike" baseline="0" dirty="0">
                <a:effectLst/>
                <a:latin typeface="+mn-lt"/>
              </a:rPr>
              <a:t>Age-standardised mortality rates due to COVID-19 per 100,000 people, March 2020 to April 2021</a:t>
            </a:r>
            <a:endParaRPr lang="en-GB" sz="2800" dirty="0">
              <a:latin typeface="+mn-lt"/>
            </a:endParaRPr>
          </a:p>
        </p:txBody>
      </p:sp>
      <p:sp>
        <p:nvSpPr>
          <p:cNvPr id="4" name="Slide Number Placeholder 3">
            <a:extLst>
              <a:ext uri="{FF2B5EF4-FFF2-40B4-BE49-F238E27FC236}">
                <a16:creationId xmlns:a16="http://schemas.microsoft.com/office/drawing/2014/main" id="{05154A23-EAC9-41C8-9F4D-EF14CD6EF5E6}"/>
              </a:ext>
            </a:extLst>
          </p:cNvPr>
          <p:cNvSpPr>
            <a:spLocks noGrp="1"/>
          </p:cNvSpPr>
          <p:nvPr>
            <p:ph type="sldNum" sz="quarter" idx="12"/>
          </p:nvPr>
        </p:nvSpPr>
        <p:spPr/>
        <p:txBody>
          <a:bodyPr/>
          <a:lstStyle/>
          <a:p>
            <a:fld id="{2EA68997-F432-425E-9889-9D05EBED06BE}" type="slidenum">
              <a:rPr lang="en-GB" smtClean="0"/>
              <a:t>11</a:t>
            </a:fld>
            <a:endParaRPr lang="en-GB"/>
          </a:p>
        </p:txBody>
      </p:sp>
      <p:sp>
        <p:nvSpPr>
          <p:cNvPr id="7" name="TextBox 6">
            <a:extLst>
              <a:ext uri="{FF2B5EF4-FFF2-40B4-BE49-F238E27FC236}">
                <a16:creationId xmlns:a16="http://schemas.microsoft.com/office/drawing/2014/main" id="{1FEBBCB2-31C6-4E6D-BE16-122818D113BD}"/>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9" name="Chart 8"/>
          <p:cNvGraphicFramePr>
            <a:graphicFrameLocks/>
          </p:cNvGraphicFramePr>
          <p:nvPr>
            <p:extLst>
              <p:ext uri="{D42A27DB-BD31-4B8C-83A1-F6EECF244321}">
                <p14:modId xmlns:p14="http://schemas.microsoft.com/office/powerpoint/2010/main" val="350476996"/>
              </p:ext>
            </p:extLst>
          </p:nvPr>
        </p:nvGraphicFramePr>
        <p:xfrm>
          <a:off x="2180492" y="1758463"/>
          <a:ext cx="7765366" cy="4037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5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79E-C25D-44B9-A777-E6A68D81FC53}"/>
              </a:ext>
            </a:extLst>
          </p:cNvPr>
          <p:cNvSpPr>
            <a:spLocks noGrp="1"/>
          </p:cNvSpPr>
          <p:nvPr>
            <p:ph type="title"/>
          </p:nvPr>
        </p:nvSpPr>
        <p:spPr/>
        <p:txBody>
          <a:bodyPr/>
          <a:lstStyle/>
          <a:p>
            <a:r>
              <a:rPr lang="en-GB" dirty="0"/>
              <a:t>Health </a:t>
            </a:r>
          </a:p>
        </p:txBody>
      </p:sp>
      <p:sp>
        <p:nvSpPr>
          <p:cNvPr id="3" name="Text Placeholder 2">
            <a:extLst>
              <a:ext uri="{FF2B5EF4-FFF2-40B4-BE49-F238E27FC236}">
                <a16:creationId xmlns:a16="http://schemas.microsoft.com/office/drawing/2014/main" id="{8375B332-CAA9-4CEF-B72D-F8E245D37A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A3D37D-DB65-42D4-92AD-97FC60351658}"/>
              </a:ext>
            </a:extLst>
          </p:cNvPr>
          <p:cNvSpPr>
            <a:spLocks noGrp="1"/>
          </p:cNvSpPr>
          <p:nvPr>
            <p:ph type="sldNum" sz="quarter" idx="12"/>
          </p:nvPr>
        </p:nvSpPr>
        <p:spPr/>
        <p:txBody>
          <a:bodyPr/>
          <a:lstStyle/>
          <a:p>
            <a:fld id="{2EA68997-F432-425E-9889-9D05EBED06BE}" type="slidenum">
              <a:rPr lang="en-GB" smtClean="0"/>
              <a:t>12</a:t>
            </a:fld>
            <a:endParaRPr lang="en-GB"/>
          </a:p>
        </p:txBody>
      </p:sp>
    </p:spTree>
    <p:extLst>
      <p:ext uri="{BB962C8B-B14F-4D97-AF65-F5344CB8AC3E}">
        <p14:creationId xmlns:p14="http://schemas.microsoft.com/office/powerpoint/2010/main" val="213656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156754" y="659220"/>
            <a:ext cx="11197046" cy="987018"/>
          </a:xfrm>
        </p:spPr>
        <p:txBody>
          <a:bodyPr>
            <a:noAutofit/>
          </a:bodyPr>
          <a:lstStyle/>
          <a:p>
            <a:r>
              <a:rPr lang="en-GB" sz="2400" i="1" dirty="0">
                <a:solidFill>
                  <a:srgbClr val="FF0000"/>
                </a:solidFill>
                <a:latin typeface="+mn-lt"/>
              </a:rPr>
              <a:t>Women in Cumbria live 11 years longer in good health compared to women in Blackpool, for men - 10 years </a:t>
            </a:r>
            <a:br>
              <a:rPr lang="en-GB" sz="2400" dirty="0">
                <a:latin typeface="+mn-lt"/>
              </a:rPr>
            </a:br>
            <a:r>
              <a:rPr lang="en-GB" sz="2400" dirty="0">
                <a:latin typeface="+mn-lt"/>
              </a:rPr>
              <a:t>Healthy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13</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42B7ACC3-EDD5-48AB-A973-B739666A94D6}"/>
              </a:ext>
            </a:extLst>
          </p:cNvPr>
          <p:cNvGraphicFramePr>
            <a:graphicFrameLocks/>
          </p:cNvGraphicFramePr>
          <p:nvPr/>
        </p:nvGraphicFramePr>
        <p:xfrm>
          <a:off x="0" y="1810662"/>
          <a:ext cx="5760000" cy="47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F8AB194-AF23-4282-ACDA-A15804E04EB2}"/>
              </a:ext>
            </a:extLst>
          </p:cNvPr>
          <p:cNvGraphicFramePr>
            <a:graphicFrameLocks/>
          </p:cNvGraphicFramePr>
          <p:nvPr/>
        </p:nvGraphicFramePr>
        <p:xfrm>
          <a:off x="6096000" y="1810662"/>
          <a:ext cx="5760000" cy="47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832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2FF3-FAF1-4B42-850F-7E72ECE4AAFF}"/>
              </a:ext>
            </a:extLst>
          </p:cNvPr>
          <p:cNvSpPr>
            <a:spLocks noGrp="1"/>
          </p:cNvSpPr>
          <p:nvPr>
            <p:ph type="title"/>
          </p:nvPr>
        </p:nvSpPr>
        <p:spPr/>
        <p:txBody>
          <a:bodyPr>
            <a:noAutofit/>
          </a:bodyPr>
          <a:lstStyle/>
          <a:p>
            <a:r>
              <a:rPr lang="en-US" sz="2800" dirty="0">
                <a:latin typeface="+mn-lt"/>
              </a:rPr>
              <a:t>Mortality rate from causes considered </a:t>
            </a:r>
            <a:r>
              <a:rPr lang="en-US" sz="2800" i="1" dirty="0">
                <a:latin typeface="+mn-lt"/>
              </a:rPr>
              <a:t>preventable</a:t>
            </a:r>
            <a:r>
              <a:rPr lang="en-US" sz="2800" dirty="0">
                <a:latin typeface="+mn-lt"/>
              </a:rPr>
              <a:t> (including cardiovascular, cancer, respiratory, liver diseases), 2016-18</a:t>
            </a:r>
            <a:br>
              <a:rPr lang="en-US" sz="2800" dirty="0">
                <a:latin typeface="+mn-lt"/>
              </a:rPr>
            </a:br>
            <a:r>
              <a:rPr lang="en-US" sz="2400" dirty="0">
                <a:latin typeface="+mn-lt"/>
              </a:rPr>
              <a:t>Directly </a:t>
            </a:r>
            <a:r>
              <a:rPr lang="en-US" sz="2400" dirty="0" err="1">
                <a:latin typeface="+mn-lt"/>
              </a:rPr>
              <a:t>Standardised</a:t>
            </a:r>
            <a:r>
              <a:rPr lang="en-US" sz="2400" dirty="0">
                <a:latin typeface="+mn-lt"/>
              </a:rPr>
              <a:t> Rate, per 100,000</a:t>
            </a:r>
            <a:endParaRPr lang="en-GB" sz="2800" dirty="0">
              <a:latin typeface="+mn-lt"/>
            </a:endParaRPr>
          </a:p>
        </p:txBody>
      </p:sp>
      <p:sp>
        <p:nvSpPr>
          <p:cNvPr id="4" name="Slide Number Placeholder 3">
            <a:extLst>
              <a:ext uri="{FF2B5EF4-FFF2-40B4-BE49-F238E27FC236}">
                <a16:creationId xmlns:a16="http://schemas.microsoft.com/office/drawing/2014/main" id="{204146C9-8E2A-48FF-908D-6EA2796D0B98}"/>
              </a:ext>
            </a:extLst>
          </p:cNvPr>
          <p:cNvSpPr>
            <a:spLocks noGrp="1"/>
          </p:cNvSpPr>
          <p:nvPr>
            <p:ph type="sldNum" sz="quarter" idx="12"/>
          </p:nvPr>
        </p:nvSpPr>
        <p:spPr/>
        <p:txBody>
          <a:bodyPr/>
          <a:lstStyle/>
          <a:p>
            <a:fld id="{2EA68997-F432-425E-9889-9D05EBED06BE}" type="slidenum">
              <a:rPr lang="en-GB" smtClean="0"/>
              <a:t>14</a:t>
            </a:fld>
            <a:endParaRPr lang="en-GB"/>
          </a:p>
        </p:txBody>
      </p:sp>
      <p:sp>
        <p:nvSpPr>
          <p:cNvPr id="6" name="TextBox 5">
            <a:extLst>
              <a:ext uri="{FF2B5EF4-FFF2-40B4-BE49-F238E27FC236}">
                <a16:creationId xmlns:a16="http://schemas.microsoft.com/office/drawing/2014/main" id="{EAF893DA-E7DD-4DC9-A44F-076AFE9EF285}"/>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1718487655"/>
              </p:ext>
            </p:extLst>
          </p:nvPr>
        </p:nvGraphicFramePr>
        <p:xfrm>
          <a:off x="2321169" y="1646238"/>
          <a:ext cx="7638757"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41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Physically in/active adults,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15</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0E00-000008000000}"/>
              </a:ext>
            </a:extLst>
          </p:cNvPr>
          <p:cNvGraphicFramePr>
            <a:graphicFrameLocks/>
          </p:cNvGraphicFramePr>
          <p:nvPr>
            <p:extLst>
              <p:ext uri="{D42A27DB-BD31-4B8C-83A1-F6EECF244321}">
                <p14:modId xmlns:p14="http://schemas.microsoft.com/office/powerpoint/2010/main" val="134049259"/>
              </p:ext>
            </p:extLst>
          </p:nvPr>
        </p:nvGraphicFramePr>
        <p:xfrm>
          <a:off x="2501705" y="1646238"/>
          <a:ext cx="7188589"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89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Preterm (24-36 weeks) births, 2017-2019,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16</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87572828-1C28-441F-8B44-BB3D2DE22FA5}"/>
              </a:ext>
            </a:extLst>
          </p:cNvPr>
          <p:cNvGraphicFramePr>
            <a:graphicFrameLocks/>
          </p:cNvGraphicFramePr>
          <p:nvPr>
            <p:extLst>
              <p:ext uri="{D42A27DB-BD31-4B8C-83A1-F6EECF244321}">
                <p14:modId xmlns:p14="http://schemas.microsoft.com/office/powerpoint/2010/main" val="3096052060"/>
              </p:ext>
            </p:extLst>
          </p:nvPr>
        </p:nvGraphicFramePr>
        <p:xfrm>
          <a:off x="2088107" y="2057400"/>
          <a:ext cx="7410735" cy="3893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639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17</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9" name="Chart 8">
            <a:extLst>
              <a:ext uri="{FF2B5EF4-FFF2-40B4-BE49-F238E27FC236}">
                <a16:creationId xmlns:a16="http://schemas.microsoft.com/office/drawing/2014/main" id="{8305F45A-3111-4D4B-9BCF-DE5077F6B4D0}"/>
              </a:ext>
            </a:extLst>
          </p:cNvPr>
          <p:cNvGraphicFramePr>
            <a:graphicFrameLocks/>
          </p:cNvGraphicFramePr>
          <p:nvPr>
            <p:extLst>
              <p:ext uri="{D42A27DB-BD31-4B8C-83A1-F6EECF244321}">
                <p14:modId xmlns:p14="http://schemas.microsoft.com/office/powerpoint/2010/main" val="1006148006"/>
              </p:ext>
            </p:extLst>
          </p:nvPr>
        </p:nvGraphicFramePr>
        <p:xfrm>
          <a:off x="2193878" y="1872734"/>
          <a:ext cx="6416722" cy="4407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77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18</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p:cNvGraphicFramePr>
            <a:graphicFrameLocks/>
          </p:cNvGraphicFramePr>
          <p:nvPr>
            <p:extLst>
              <p:ext uri="{D42A27DB-BD31-4B8C-83A1-F6EECF244321}">
                <p14:modId xmlns:p14="http://schemas.microsoft.com/office/powerpoint/2010/main" val="18048158"/>
              </p:ext>
            </p:extLst>
          </p:nvPr>
        </p:nvGraphicFramePr>
        <p:xfrm>
          <a:off x="783510" y="1646238"/>
          <a:ext cx="10360358" cy="497077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14895" y="6096000"/>
            <a:ext cx="2601883"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342366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Smoking status at time of delivery,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19</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000-000008000000}"/>
              </a:ext>
            </a:extLst>
          </p:cNvPr>
          <p:cNvGraphicFramePr>
            <a:graphicFrameLocks/>
          </p:cNvGraphicFramePr>
          <p:nvPr>
            <p:extLst>
              <p:ext uri="{D42A27DB-BD31-4B8C-83A1-F6EECF244321}">
                <p14:modId xmlns:p14="http://schemas.microsoft.com/office/powerpoint/2010/main" val="678976492"/>
              </p:ext>
            </p:extLst>
          </p:nvPr>
        </p:nvGraphicFramePr>
        <p:xfrm>
          <a:off x="2644726" y="1646238"/>
          <a:ext cx="6836899" cy="4449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323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A68997-F432-425E-9889-9D05EBED06BE}" type="slidenum">
              <a:rPr lang="en-GB" smtClean="0"/>
              <a:t>2</a:t>
            </a:fld>
            <a:endParaRPr lang="en-GB"/>
          </a:p>
        </p:txBody>
      </p:sp>
      <p:pic>
        <p:nvPicPr>
          <p:cNvPr id="5" name="Picture 4">
            <a:extLst>
              <a:ext uri="{FF2B5EF4-FFF2-40B4-BE49-F238E27FC236}">
                <a16:creationId xmlns:a16="http://schemas.microsoft.com/office/drawing/2014/main" id="{FDE206DC-3952-4BCE-A696-0430871A208F}"/>
              </a:ext>
            </a:extLst>
          </p:cNvPr>
          <p:cNvPicPr>
            <a:picLocks noChangeAspect="1"/>
          </p:cNvPicPr>
          <p:nvPr/>
        </p:nvPicPr>
        <p:blipFill rotWithShape="1">
          <a:blip r:embed="rId3"/>
          <a:srcRect t="4922"/>
          <a:stretch/>
        </p:blipFill>
        <p:spPr>
          <a:xfrm>
            <a:off x="10355580" y="6483850"/>
            <a:ext cx="1836420" cy="374150"/>
          </a:xfrm>
          <a:prstGeom prst="rect">
            <a:avLst/>
          </a:prstGeom>
        </p:spPr>
      </p:pic>
      <p:graphicFrame>
        <p:nvGraphicFramePr>
          <p:cNvPr id="6" name="Chart 5">
            <a:extLst>
              <a:ext uri="{FF2B5EF4-FFF2-40B4-BE49-F238E27FC236}">
                <a16:creationId xmlns:a16="http://schemas.microsoft.com/office/drawing/2014/main" id="{EFE3540C-671D-4908-A83B-6C22E7E0601D}"/>
              </a:ext>
            </a:extLst>
          </p:cNvPr>
          <p:cNvGraphicFramePr>
            <a:graphicFrameLocks/>
          </p:cNvGraphicFramePr>
          <p:nvPr>
            <p:extLst>
              <p:ext uri="{D42A27DB-BD31-4B8C-83A1-F6EECF244321}">
                <p14:modId xmlns:p14="http://schemas.microsoft.com/office/powerpoint/2010/main" val="172482911"/>
              </p:ext>
            </p:extLst>
          </p:nvPr>
        </p:nvGraphicFramePr>
        <p:xfrm>
          <a:off x="193800" y="1513426"/>
          <a:ext cx="5580000"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F3478BA-F327-4D3E-8F94-86284F9D90C3}"/>
              </a:ext>
            </a:extLst>
          </p:cNvPr>
          <p:cNvGraphicFramePr>
            <a:graphicFrameLocks/>
          </p:cNvGraphicFramePr>
          <p:nvPr>
            <p:extLst>
              <p:ext uri="{D42A27DB-BD31-4B8C-83A1-F6EECF244321}">
                <p14:modId xmlns:p14="http://schemas.microsoft.com/office/powerpoint/2010/main" val="629067368"/>
              </p:ext>
            </p:extLst>
          </p:nvPr>
        </p:nvGraphicFramePr>
        <p:xfrm>
          <a:off x="6165012" y="1606912"/>
          <a:ext cx="55800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7EDD5B3-35F6-4D1F-9B8E-37028727037E}"/>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sp>
        <p:nvSpPr>
          <p:cNvPr id="4" name="TextBox 3">
            <a:extLst>
              <a:ext uri="{FF2B5EF4-FFF2-40B4-BE49-F238E27FC236}">
                <a16:creationId xmlns:a16="http://schemas.microsoft.com/office/drawing/2014/main" id="{0F7D62EA-8B72-4BB2-986E-EC8160DD6F0D}"/>
              </a:ext>
            </a:extLst>
          </p:cNvPr>
          <p:cNvSpPr txBox="1"/>
          <p:nvPr/>
        </p:nvSpPr>
        <p:spPr>
          <a:xfrm>
            <a:off x="5149686" y="1944687"/>
            <a:ext cx="624114" cy="461665"/>
          </a:xfrm>
          <a:prstGeom prst="rect">
            <a:avLst/>
          </a:prstGeom>
          <a:noFill/>
        </p:spPr>
        <p:txBody>
          <a:bodyPr wrap="square" rtlCol="0">
            <a:spAutoFit/>
          </a:bodyPr>
          <a:lstStyle/>
          <a:p>
            <a:r>
              <a:rPr lang="en-GB" sz="1200" dirty="0">
                <a:solidFill>
                  <a:srgbClr val="FF0000"/>
                </a:solidFill>
              </a:rPr>
              <a:t>0.95 years</a:t>
            </a:r>
          </a:p>
        </p:txBody>
      </p:sp>
      <p:sp>
        <p:nvSpPr>
          <p:cNvPr id="9" name="TextBox 8">
            <a:extLst>
              <a:ext uri="{FF2B5EF4-FFF2-40B4-BE49-F238E27FC236}">
                <a16:creationId xmlns:a16="http://schemas.microsoft.com/office/drawing/2014/main" id="{F955FF89-1E13-457B-9F6B-420E16935DA5}"/>
              </a:ext>
            </a:extLst>
          </p:cNvPr>
          <p:cNvSpPr txBox="1"/>
          <p:nvPr/>
        </p:nvSpPr>
        <p:spPr>
          <a:xfrm>
            <a:off x="791028" y="3200172"/>
            <a:ext cx="624114" cy="461665"/>
          </a:xfrm>
          <a:prstGeom prst="rect">
            <a:avLst/>
          </a:prstGeom>
          <a:noFill/>
        </p:spPr>
        <p:txBody>
          <a:bodyPr wrap="square" rtlCol="0">
            <a:spAutoFit/>
          </a:bodyPr>
          <a:lstStyle/>
          <a:p>
            <a:r>
              <a:rPr lang="en-GB" sz="1200" dirty="0">
                <a:solidFill>
                  <a:srgbClr val="FF0000"/>
                </a:solidFill>
              </a:rPr>
              <a:t>1.9 years</a:t>
            </a:r>
          </a:p>
        </p:txBody>
      </p:sp>
      <p:sp>
        <p:nvSpPr>
          <p:cNvPr id="10" name="Title 1"/>
          <p:cNvSpPr>
            <a:spLocks noGrp="1"/>
          </p:cNvSpPr>
          <p:nvPr>
            <p:ph type="title"/>
          </p:nvPr>
        </p:nvSpPr>
        <p:spPr>
          <a:xfrm>
            <a:off x="0" y="114300"/>
            <a:ext cx="12053888" cy="1014413"/>
          </a:xfrm>
          <a:ln>
            <a:noFill/>
          </a:ln>
        </p:spPr>
        <p:style>
          <a:lnRef idx="2">
            <a:schemeClr val="accent6"/>
          </a:lnRef>
          <a:fillRef idx="1">
            <a:schemeClr val="lt1"/>
          </a:fillRef>
          <a:effectRef idx="0">
            <a:schemeClr val="accent6"/>
          </a:effectRef>
          <a:fontRef idx="minor">
            <a:schemeClr val="dk1"/>
          </a:fontRef>
        </p:style>
        <p:txBody>
          <a:bodyPr>
            <a:normAutofit/>
          </a:bodyPr>
          <a:lstStyle/>
          <a:p>
            <a:r>
              <a:rPr lang="en-GB" sz="2400" i="1" dirty="0">
                <a:solidFill>
                  <a:srgbClr val="FF0000"/>
                </a:solidFill>
                <a:latin typeface="+mn-lt"/>
              </a:rPr>
              <a:t>Life expectancy is falling and falling faster in most deprived areas</a:t>
            </a:r>
            <a:br>
              <a:rPr lang="en-GB" sz="2400" i="1" dirty="0">
                <a:solidFill>
                  <a:srgbClr val="FF0000"/>
                </a:solidFill>
                <a:latin typeface="+mn-lt"/>
              </a:rPr>
            </a:br>
            <a:r>
              <a:rPr lang="en-US" sz="2400" dirty="0"/>
              <a:t>Life expectancy at birth by area deprivation deciles and sex, England, 2019-20</a:t>
            </a:r>
            <a:endParaRPr lang="en-GB" sz="2400" i="1" dirty="0">
              <a:solidFill>
                <a:srgbClr val="FF0000"/>
              </a:solidFill>
              <a:latin typeface="+mn-lt"/>
            </a:endParaRPr>
          </a:p>
        </p:txBody>
      </p:sp>
    </p:spTree>
    <p:extLst>
      <p:ext uri="{BB962C8B-B14F-4D97-AF65-F5344CB8AC3E}">
        <p14:creationId xmlns:p14="http://schemas.microsoft.com/office/powerpoint/2010/main" val="29972741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Emergency hospital admissions for intentional self-harm, 2019/20, Directly </a:t>
            </a:r>
            <a:r>
              <a:rPr lang="en-US" sz="2800" dirty="0" err="1">
                <a:latin typeface="+mn-lt"/>
              </a:rPr>
              <a:t>standardised</a:t>
            </a:r>
            <a:r>
              <a:rPr lang="en-US" sz="2800" dirty="0">
                <a:latin typeface="+mn-lt"/>
              </a:rPr>
              <a:t> rate per 100, 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100-000008000000}"/>
              </a:ext>
            </a:extLst>
          </p:cNvPr>
          <p:cNvGraphicFramePr>
            <a:graphicFrameLocks/>
          </p:cNvGraphicFramePr>
          <p:nvPr>
            <p:extLst>
              <p:ext uri="{D42A27DB-BD31-4B8C-83A1-F6EECF244321}">
                <p14:modId xmlns:p14="http://schemas.microsoft.com/office/powerpoint/2010/main" val="4240296844"/>
              </p:ext>
            </p:extLst>
          </p:nvPr>
        </p:nvGraphicFramePr>
        <p:xfrm>
          <a:off x="2560321" y="1646238"/>
          <a:ext cx="7160454"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04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2015/16 – 2019/20,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sp>
        <p:nvSpPr>
          <p:cNvPr id="8" name="TextBox 7"/>
          <p:cNvSpPr txBox="1"/>
          <p:nvPr/>
        </p:nvSpPr>
        <p:spPr>
          <a:xfrm>
            <a:off x="714895" y="6096000"/>
            <a:ext cx="2601883" cy="369332"/>
          </a:xfrm>
          <a:prstGeom prst="rect">
            <a:avLst/>
          </a:prstGeom>
          <a:noFill/>
        </p:spPr>
        <p:txBody>
          <a:bodyPr wrap="square" rtlCol="0">
            <a:spAutoFit/>
          </a:bodyPr>
          <a:lstStyle/>
          <a:p>
            <a:r>
              <a:rPr lang="en-GB" dirty="0"/>
              <a:t>* Data not available</a:t>
            </a:r>
          </a:p>
        </p:txBody>
      </p:sp>
      <p:graphicFrame>
        <p:nvGraphicFramePr>
          <p:cNvPr id="10" name="Chart 9"/>
          <p:cNvGraphicFramePr>
            <a:graphicFrameLocks/>
          </p:cNvGraphicFramePr>
          <p:nvPr>
            <p:extLst>
              <p:ext uri="{D42A27DB-BD31-4B8C-83A1-F6EECF244321}">
                <p14:modId xmlns:p14="http://schemas.microsoft.com/office/powerpoint/2010/main" val="3625118726"/>
              </p:ext>
            </p:extLst>
          </p:nvPr>
        </p:nvGraphicFramePr>
        <p:xfrm>
          <a:off x="513807" y="2102427"/>
          <a:ext cx="10839993" cy="4362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417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Suicide Rate, 2018-20, Directly </a:t>
            </a:r>
            <a:r>
              <a:rPr lang="en-US" sz="2800" dirty="0" err="1">
                <a:latin typeface="+mn-lt"/>
              </a:rPr>
              <a:t>standardised</a:t>
            </a:r>
            <a:r>
              <a:rPr lang="en-US" sz="2800" dirty="0">
                <a:latin typeface="+mn-lt"/>
              </a:rPr>
              <a:t>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300-000007000000}"/>
              </a:ext>
            </a:extLst>
          </p:cNvPr>
          <p:cNvGraphicFramePr>
            <a:graphicFrameLocks/>
          </p:cNvGraphicFramePr>
          <p:nvPr>
            <p:extLst>
              <p:ext uri="{D42A27DB-BD31-4B8C-83A1-F6EECF244321}">
                <p14:modId xmlns:p14="http://schemas.microsoft.com/office/powerpoint/2010/main" val="3711127712"/>
              </p:ext>
            </p:extLst>
          </p:nvPr>
        </p:nvGraphicFramePr>
        <p:xfrm>
          <a:off x="2743200" y="1646239"/>
          <a:ext cx="6977575"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515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percentage of households that experience fuel poverty, 2018/19</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800-000007000000}"/>
              </a:ext>
            </a:extLst>
          </p:cNvPr>
          <p:cNvGraphicFramePr>
            <a:graphicFrameLocks/>
          </p:cNvGraphicFramePr>
          <p:nvPr>
            <p:extLst>
              <p:ext uri="{D42A27DB-BD31-4B8C-83A1-F6EECF244321}">
                <p14:modId xmlns:p14="http://schemas.microsoft.com/office/powerpoint/2010/main" val="3525371652"/>
              </p:ext>
            </p:extLst>
          </p:nvPr>
        </p:nvGraphicFramePr>
        <p:xfrm>
          <a:off x="2461847" y="1646239"/>
          <a:ext cx="7315200"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02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093" y="1589347"/>
            <a:ext cx="4707786" cy="4767003"/>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West Lancashire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4404457" y="2634020"/>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23% of households are fuel poor, 160 homes </a:t>
            </a:r>
          </a:p>
          <a:p>
            <a:endParaRPr lang="en-GB" sz="2800" dirty="0"/>
          </a:p>
          <a:p>
            <a:r>
              <a:rPr lang="en-GB" sz="2800" dirty="0"/>
              <a:t>Dark green – lowest proportion – 4%</a:t>
            </a:r>
          </a:p>
          <a:p>
            <a:endParaRPr lang="en-GB" sz="2800" dirty="0"/>
          </a:p>
        </p:txBody>
      </p:sp>
      <p:sp>
        <p:nvSpPr>
          <p:cNvPr id="11" name="Oval 10">
            <a:extLst>
              <a:ext uri="{FF2B5EF4-FFF2-40B4-BE49-F238E27FC236}">
                <a16:creationId xmlns:a16="http://schemas.microsoft.com/office/drawing/2014/main" id="{72336E39-162E-415F-A439-2EB1E8F4AB7F}"/>
              </a:ext>
            </a:extLst>
          </p:cNvPr>
          <p:cNvSpPr/>
          <p:nvPr/>
        </p:nvSpPr>
        <p:spPr>
          <a:xfrm>
            <a:off x="3308465" y="4671752"/>
            <a:ext cx="540621" cy="90965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978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0-14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CAB30152-F4AA-48E6-8DBC-04880E6BD106}"/>
              </a:ext>
            </a:extLst>
          </p:cNvPr>
          <p:cNvGraphicFramePr>
            <a:graphicFrameLocks/>
          </p:cNvGraphicFramePr>
          <p:nvPr>
            <p:extLst>
              <p:ext uri="{D42A27DB-BD31-4B8C-83A1-F6EECF244321}">
                <p14:modId xmlns:p14="http://schemas.microsoft.com/office/powerpoint/2010/main" val="2139389739"/>
              </p:ext>
            </p:extLst>
          </p:nvPr>
        </p:nvGraphicFramePr>
        <p:xfrm>
          <a:off x="2672862" y="1646238"/>
          <a:ext cx="6696221"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157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15-24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79D4FE36-BD37-477C-AD65-BBA5C50B8F61}"/>
              </a:ext>
            </a:extLst>
          </p:cNvPr>
          <p:cNvGraphicFramePr>
            <a:graphicFrameLocks/>
          </p:cNvGraphicFramePr>
          <p:nvPr>
            <p:extLst>
              <p:ext uri="{D42A27DB-BD31-4B8C-83A1-F6EECF244321}">
                <p14:modId xmlns:p14="http://schemas.microsoft.com/office/powerpoint/2010/main" val="1759922215"/>
              </p:ext>
            </p:extLst>
          </p:nvPr>
        </p:nvGraphicFramePr>
        <p:xfrm>
          <a:off x="2264898" y="1646238"/>
          <a:ext cx="7427742"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767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220-6B76-4862-A853-EB4A4AE0BE9B}"/>
              </a:ext>
            </a:extLst>
          </p:cNvPr>
          <p:cNvSpPr>
            <a:spLocks noGrp="1"/>
          </p:cNvSpPr>
          <p:nvPr>
            <p:ph type="title"/>
          </p:nvPr>
        </p:nvSpPr>
        <p:spPr/>
        <p:txBody>
          <a:bodyPr/>
          <a:lstStyle/>
          <a:p>
            <a:r>
              <a:rPr lang="en-GB" dirty="0"/>
              <a:t>Social determinants of health</a:t>
            </a:r>
          </a:p>
        </p:txBody>
      </p:sp>
      <p:sp>
        <p:nvSpPr>
          <p:cNvPr id="3" name="Text Placeholder 2">
            <a:extLst>
              <a:ext uri="{FF2B5EF4-FFF2-40B4-BE49-F238E27FC236}">
                <a16:creationId xmlns:a16="http://schemas.microsoft.com/office/drawing/2014/main" id="{8A24B98C-4545-488A-A0FE-E448C60A8A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DC2834-1EA0-45F1-8311-DA4DA993BE30}"/>
              </a:ext>
            </a:extLst>
          </p:cNvPr>
          <p:cNvSpPr>
            <a:spLocks noGrp="1"/>
          </p:cNvSpPr>
          <p:nvPr>
            <p:ph type="sldNum" sz="quarter" idx="12"/>
          </p:nvPr>
        </p:nvSpPr>
        <p:spPr/>
        <p:txBody>
          <a:bodyPr/>
          <a:lstStyle/>
          <a:p>
            <a:fld id="{2EA68997-F432-425E-9889-9D05EBED06BE}" type="slidenum">
              <a:rPr lang="en-GB" smtClean="0"/>
              <a:t>27</a:t>
            </a:fld>
            <a:endParaRPr lang="en-GB"/>
          </a:p>
        </p:txBody>
      </p:sp>
      <p:pic>
        <p:nvPicPr>
          <p:cNvPr id="5" name="Picture 4" descr="Screen Clipping">
            <a:extLst>
              <a:ext uri="{FF2B5EF4-FFF2-40B4-BE49-F238E27FC236}">
                <a16:creationId xmlns:a16="http://schemas.microsoft.com/office/drawing/2014/main" id="{FC2840E9-AAB3-4D91-B68D-6F4F56E15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132" y="0"/>
            <a:ext cx="2798186" cy="3758400"/>
          </a:xfrm>
          <a:prstGeom prst="rect">
            <a:avLst/>
          </a:prstGeom>
        </p:spPr>
      </p:pic>
    </p:spTree>
    <p:extLst>
      <p:ext uri="{BB962C8B-B14F-4D97-AF65-F5344CB8AC3E}">
        <p14:creationId xmlns:p14="http://schemas.microsoft.com/office/powerpoint/2010/main" val="3767943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74"/>
            <a:ext cx="4943470" cy="6639852"/>
          </a:xfrm>
          <a:prstGeom prst="rect">
            <a:avLst/>
          </a:prstGeom>
        </p:spPr>
      </p:pic>
      <p:sp>
        <p:nvSpPr>
          <p:cNvPr id="8" name="TextBox 7">
            <a:extLst>
              <a:ext uri="{FF2B5EF4-FFF2-40B4-BE49-F238E27FC236}">
                <a16:creationId xmlns:a16="http://schemas.microsoft.com/office/drawing/2014/main" id="{7521FA19-F4D7-4130-9C80-F86D6E689686}"/>
              </a:ext>
            </a:extLst>
          </p:cNvPr>
          <p:cNvSpPr txBox="1"/>
          <p:nvPr/>
        </p:nvSpPr>
        <p:spPr>
          <a:xfrm>
            <a:off x="5560401" y="2139471"/>
            <a:ext cx="5857875" cy="3416320"/>
          </a:xfrm>
          <a:prstGeom prst="rect">
            <a:avLst/>
          </a:prstGeom>
          <a:noFill/>
        </p:spPr>
        <p:txBody>
          <a:bodyPr wrap="square" rtlCol="0">
            <a:spAutoFit/>
          </a:bodyPr>
          <a:lstStyle/>
          <a:p>
            <a:pPr marL="342900" indent="-342900">
              <a:buFont typeface="+mj-lt"/>
              <a:buAutoNum type="arabicPeriod"/>
            </a:pPr>
            <a:r>
              <a:rPr lang="en-GB" sz="2400" dirty="0"/>
              <a:t>Give every child the best start in life</a:t>
            </a:r>
          </a:p>
          <a:p>
            <a:pPr marL="342900" indent="-342900">
              <a:buFont typeface="+mj-lt"/>
              <a:buAutoNum type="arabicPeriod"/>
            </a:pPr>
            <a:r>
              <a:rPr lang="en-US" sz="2400" b="0" i="0" u="none" strike="noStrike" baseline="0" dirty="0">
                <a:solidFill>
                  <a:srgbClr val="000000"/>
                </a:solidFill>
              </a:rPr>
              <a:t>Enable all children, young people and adults to </a:t>
            </a:r>
            <a:r>
              <a:rPr lang="en-US" sz="2400" b="0" i="0" u="none" strike="noStrike" baseline="0" dirty="0" err="1">
                <a:solidFill>
                  <a:srgbClr val="000000"/>
                </a:solidFill>
              </a:rPr>
              <a:t>maximise</a:t>
            </a:r>
            <a:r>
              <a:rPr lang="en-US" sz="2400" b="0" i="0" u="none" strike="noStrike" baseline="0" dirty="0">
                <a:solidFill>
                  <a:srgbClr val="000000"/>
                </a:solidFill>
              </a:rPr>
              <a:t> their capabilities and have control over their lives </a:t>
            </a:r>
            <a:endParaRPr lang="en-GB" sz="2400" b="0" i="0" u="none" strike="noStrike" baseline="0" dirty="0">
              <a:solidFill>
                <a:srgbClr val="000000"/>
              </a:solidFill>
            </a:endParaRPr>
          </a:p>
          <a:p>
            <a:pPr marL="342900" indent="-342900">
              <a:buFont typeface="+mj-lt"/>
              <a:buAutoNum type="arabicPeriod"/>
            </a:pPr>
            <a:r>
              <a:rPr lang="en-US" sz="2400" b="0" i="0" u="none" strike="noStrike" baseline="0" dirty="0">
                <a:solidFill>
                  <a:srgbClr val="000000"/>
                </a:solidFill>
              </a:rPr>
              <a:t>Create fair employment and good work for all </a:t>
            </a:r>
            <a:endParaRPr lang="en-GB" sz="2400" dirty="0">
              <a:solidFill>
                <a:srgbClr val="000000"/>
              </a:solidFill>
            </a:endParaRPr>
          </a:p>
          <a:p>
            <a:pPr marL="342900" indent="-342900">
              <a:buFont typeface="+mj-lt"/>
              <a:buAutoNum type="arabicPeriod"/>
            </a:pPr>
            <a:r>
              <a:rPr lang="en-US" sz="2400" b="0" i="0" u="none" strike="noStrike" baseline="0" dirty="0">
                <a:solidFill>
                  <a:srgbClr val="000000"/>
                </a:solidFill>
              </a:rPr>
              <a:t>Ensure a healthy standard of living for all</a:t>
            </a:r>
          </a:p>
          <a:p>
            <a:pPr marL="342900" indent="-342900">
              <a:buFont typeface="+mj-lt"/>
              <a:buAutoNum type="arabicPeriod"/>
            </a:pPr>
            <a:r>
              <a:rPr lang="en-US" sz="2400" b="0" i="0" u="none" strike="noStrike" baseline="0" dirty="0">
                <a:solidFill>
                  <a:srgbClr val="000000"/>
                </a:solidFill>
              </a:rPr>
              <a:t>Create and develop healthy and sustainable places and communities </a:t>
            </a:r>
            <a:endParaRPr lang="en-GB" sz="2400" dirty="0"/>
          </a:p>
        </p:txBody>
      </p:sp>
    </p:spTree>
    <p:extLst>
      <p:ext uri="{BB962C8B-B14F-4D97-AF65-F5344CB8AC3E}">
        <p14:creationId xmlns:p14="http://schemas.microsoft.com/office/powerpoint/2010/main" val="232822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GB" sz="6000" dirty="0"/>
              <a:t>Give every child the best start in life</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29</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180884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p:txBody>
          <a:bodyPr>
            <a:normAutofit/>
          </a:bodyPr>
          <a:lstStyle/>
          <a:p>
            <a:r>
              <a:rPr lang="en-GB" sz="2800" dirty="0">
                <a:latin typeface="+mn-lt"/>
              </a:rPr>
              <a:t>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3</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08A29284-F95A-4902-AF83-3EE94A3D3F09}"/>
              </a:ext>
            </a:extLst>
          </p:cNvPr>
          <p:cNvGraphicFramePr>
            <a:graphicFrameLocks/>
          </p:cNvGraphicFramePr>
          <p:nvPr>
            <p:extLst>
              <p:ext uri="{D42A27DB-BD31-4B8C-83A1-F6EECF244321}">
                <p14:modId xmlns:p14="http://schemas.microsoft.com/office/powerpoint/2010/main" val="1678383880"/>
              </p:ext>
            </p:extLst>
          </p:nvPr>
        </p:nvGraphicFramePr>
        <p:xfrm>
          <a:off x="265035" y="1799772"/>
          <a:ext cx="5417308" cy="390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8A29284-F95A-4902-AF83-3EE94A3D3F09}"/>
              </a:ext>
            </a:extLst>
          </p:cNvPr>
          <p:cNvGraphicFramePr>
            <a:graphicFrameLocks/>
          </p:cNvGraphicFramePr>
          <p:nvPr>
            <p:extLst>
              <p:ext uri="{D42A27DB-BD31-4B8C-83A1-F6EECF244321}">
                <p14:modId xmlns:p14="http://schemas.microsoft.com/office/powerpoint/2010/main" val="1232894153"/>
              </p:ext>
            </p:extLst>
          </p:nvPr>
        </p:nvGraphicFramePr>
        <p:xfrm>
          <a:off x="6095999" y="1799772"/>
          <a:ext cx="5646057" cy="40349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593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Infant Mortality Rate, 2017-19,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68997-F432-425E-9889-9D05EBED06BE}"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Source: PHE</a:t>
            </a:r>
          </a:p>
        </p:txBody>
      </p:sp>
      <p:graphicFrame>
        <p:nvGraphicFramePr>
          <p:cNvPr id="8" name="Chart 7">
            <a:extLst>
              <a:ext uri="{FF2B5EF4-FFF2-40B4-BE49-F238E27FC236}">
                <a16:creationId xmlns:a16="http://schemas.microsoft.com/office/drawing/2014/main" id="{740F0D75-6295-499C-A3A4-C259253081B1}"/>
              </a:ext>
            </a:extLst>
          </p:cNvPr>
          <p:cNvGraphicFramePr>
            <a:graphicFrameLocks/>
          </p:cNvGraphicFramePr>
          <p:nvPr>
            <p:extLst>
              <p:ext uri="{D42A27DB-BD31-4B8C-83A1-F6EECF244321}">
                <p14:modId xmlns:p14="http://schemas.microsoft.com/office/powerpoint/2010/main" val="2432814658"/>
              </p:ext>
            </p:extLst>
          </p:nvPr>
        </p:nvGraphicFramePr>
        <p:xfrm>
          <a:off x="2658795" y="1646238"/>
          <a:ext cx="7244860" cy="4449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864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489-E5D9-47C4-A110-968D150A28A6}"/>
              </a:ext>
            </a:extLst>
          </p:cNvPr>
          <p:cNvSpPr>
            <a:spLocks noGrp="1"/>
          </p:cNvSpPr>
          <p:nvPr>
            <p:ph type="title"/>
          </p:nvPr>
        </p:nvSpPr>
        <p:spPr>
          <a:xfrm>
            <a:off x="838200" y="555702"/>
            <a:ext cx="10515600" cy="987018"/>
          </a:xfrm>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Uptake of Healthy Start Vouchers, 21/06/21 to 18/07/21, percentage</a:t>
            </a:r>
            <a:endParaRPr lang="en-GB" sz="2800" dirty="0"/>
          </a:p>
        </p:txBody>
      </p:sp>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31</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9474200" y="5987018"/>
            <a:ext cx="2311400" cy="369332"/>
          </a:xfrm>
          <a:prstGeom prst="rect">
            <a:avLst/>
          </a:prstGeom>
          <a:noFill/>
        </p:spPr>
        <p:txBody>
          <a:bodyPr wrap="square" rtlCol="0">
            <a:spAutoFit/>
          </a:bodyPr>
          <a:lstStyle/>
          <a:p>
            <a:pPr algn="r"/>
            <a:r>
              <a:rPr lang="en-GB" dirty="0"/>
              <a:t>Source: NHS</a:t>
            </a:r>
          </a:p>
        </p:txBody>
      </p:sp>
      <p:graphicFrame>
        <p:nvGraphicFramePr>
          <p:cNvPr id="8" name="Chart 7"/>
          <p:cNvGraphicFramePr>
            <a:graphicFrameLocks/>
          </p:cNvGraphicFramePr>
          <p:nvPr>
            <p:extLst>
              <p:ext uri="{D42A27DB-BD31-4B8C-83A1-F6EECF244321}">
                <p14:modId xmlns:p14="http://schemas.microsoft.com/office/powerpoint/2010/main" val="2936368805"/>
              </p:ext>
            </p:extLst>
          </p:nvPr>
        </p:nvGraphicFramePr>
        <p:xfrm>
          <a:off x="406400" y="1646022"/>
          <a:ext cx="7638757" cy="44442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D084E67-A043-4C93-94F6-D73D1569B012}"/>
              </a:ext>
            </a:extLst>
          </p:cNvPr>
          <p:cNvSpPr txBox="1"/>
          <p:nvPr/>
        </p:nvSpPr>
        <p:spPr>
          <a:xfrm>
            <a:off x="8755602" y="1528465"/>
            <a:ext cx="3029998" cy="4093428"/>
          </a:xfrm>
          <a:prstGeom prst="rect">
            <a:avLst/>
          </a:prstGeom>
          <a:noFill/>
        </p:spPr>
        <p:txBody>
          <a:bodyPr wrap="square" rtlCol="0">
            <a:spAutoFit/>
          </a:bodyPr>
          <a:lstStyle/>
          <a:p>
            <a:r>
              <a:rPr lang="en-US" sz="1600" i="1" dirty="0">
                <a:solidFill>
                  <a:srgbClr val="FF0000"/>
                </a:solidFill>
              </a:rPr>
              <a:t>Uptake is calculated as a percentage of entitled beneficiaries over eligible beneficiaries.</a:t>
            </a:r>
          </a:p>
          <a:p>
            <a:r>
              <a:rPr lang="en-US" sz="1400" i="1" dirty="0">
                <a:solidFill>
                  <a:srgbClr val="FF0000"/>
                </a:solidFill>
              </a:rPr>
              <a:t>Eligible beneficiaries are those who qualify to apply for Healthy Start (</a:t>
            </a:r>
            <a:r>
              <a:rPr lang="en-US" sz="1400" i="1" dirty="0" err="1">
                <a:solidFill>
                  <a:srgbClr val="FF0000"/>
                </a:solidFill>
              </a:rPr>
              <a:t>eg</a:t>
            </a:r>
            <a:r>
              <a:rPr lang="en-US" sz="1400" i="1" dirty="0">
                <a:solidFill>
                  <a:srgbClr val="FF0000"/>
                </a:solidFill>
              </a:rPr>
              <a:t> at least 10 weeks pregnant or have a child under four years old and the family gets: Income Support, or Income-based Jobseeker’s Allowance, or Income-related Employment and Support Allowance, or Child Tax Credit, or Universal Credit). </a:t>
            </a:r>
          </a:p>
          <a:p>
            <a:r>
              <a:rPr lang="en-US" sz="1400" i="1" dirty="0">
                <a:solidFill>
                  <a:srgbClr val="FF0000"/>
                </a:solidFill>
              </a:rPr>
              <a:t>Beneficiaries become entitled once their completed Healthy Start application form has been processed and approved by the Healthy Start Issuing Unit.</a:t>
            </a:r>
            <a:endParaRPr lang="en-GB" sz="1400" i="1" dirty="0">
              <a:solidFill>
                <a:srgbClr val="FF0000"/>
              </a:solidFill>
            </a:endParaRPr>
          </a:p>
        </p:txBody>
      </p:sp>
    </p:spTree>
    <p:extLst>
      <p:ext uri="{BB962C8B-B14F-4D97-AF65-F5344CB8AC3E}">
        <p14:creationId xmlns:p14="http://schemas.microsoft.com/office/powerpoint/2010/main" val="2772185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School Readiness: percentage of children achieving a good level of development at the end of Reception,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4CCAFDE5-AD02-406B-BEA5-05E31FFCC446}"/>
              </a:ext>
            </a:extLst>
          </p:cNvPr>
          <p:cNvGraphicFramePr>
            <a:graphicFrameLocks/>
          </p:cNvGraphicFramePr>
          <p:nvPr>
            <p:extLst>
              <p:ext uri="{D42A27DB-BD31-4B8C-83A1-F6EECF244321}">
                <p14:modId xmlns:p14="http://schemas.microsoft.com/office/powerpoint/2010/main" val="277924035"/>
              </p:ext>
            </p:extLst>
          </p:nvPr>
        </p:nvGraphicFramePr>
        <p:xfrm>
          <a:off x="699407" y="1719818"/>
          <a:ext cx="10216243"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070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Pupils reaching the expected standard in Key Stage 2 reading, writing and </a:t>
            </a:r>
            <a:r>
              <a:rPr lang="en-US" sz="2800" dirty="0" err="1">
                <a:latin typeface="+mn-lt"/>
              </a:rPr>
              <a:t>maths</a:t>
            </a:r>
            <a:r>
              <a:rPr lang="en-US" sz="2800" dirty="0">
                <a:latin typeface="+mn-lt"/>
              </a:rPr>
              <a:t>, 2018,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8" name="Chart 7">
            <a:extLst>
              <a:ext uri="{FF2B5EF4-FFF2-40B4-BE49-F238E27FC236}">
                <a16:creationId xmlns:a16="http://schemas.microsoft.com/office/drawing/2014/main" id="{CC983CB7-A597-4B90-9DCE-6D41D597AD35}"/>
              </a:ext>
            </a:extLst>
          </p:cNvPr>
          <p:cNvGraphicFramePr>
            <a:graphicFrameLocks/>
          </p:cNvGraphicFramePr>
          <p:nvPr>
            <p:extLst>
              <p:ext uri="{D42A27DB-BD31-4B8C-83A1-F6EECF244321}">
                <p14:modId xmlns:p14="http://schemas.microsoft.com/office/powerpoint/2010/main" val="11570988"/>
              </p:ext>
            </p:extLst>
          </p:nvPr>
        </p:nvGraphicFramePr>
        <p:xfrm>
          <a:off x="799193" y="1690171"/>
          <a:ext cx="10267950" cy="4848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41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768350"/>
            <a:ext cx="8455842" cy="3794125"/>
          </a:xfrm>
        </p:spPr>
        <p:txBody>
          <a:bodyPr>
            <a:normAutofit fontScale="90000"/>
          </a:bodyPr>
          <a:lstStyle/>
          <a:p>
            <a:r>
              <a:rPr lang="en-US" sz="6000" b="0" i="0" u="none" strike="noStrike" baseline="0" dirty="0">
                <a:solidFill>
                  <a:srgbClr val="000000"/>
                </a:solidFill>
              </a:rPr>
              <a:t>Enable all children, young people and adults to </a:t>
            </a:r>
            <a:r>
              <a:rPr lang="en-US" sz="6000" b="0" i="0" u="none" strike="noStrike" baseline="0" dirty="0" err="1">
                <a:solidFill>
                  <a:srgbClr val="000000"/>
                </a:solidFill>
              </a:rPr>
              <a:t>maximise</a:t>
            </a:r>
            <a:r>
              <a:rPr lang="en-US" sz="6000" b="0" i="0" u="none" strike="noStrike" baseline="0" dirty="0">
                <a:solidFill>
                  <a:srgbClr val="000000"/>
                </a:solidFill>
              </a:rPr>
              <a:t> their capabilities and have control over their lives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34</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1982244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7" name="Chart 6">
            <a:extLst>
              <a:ext uri="{FF2B5EF4-FFF2-40B4-BE49-F238E27FC236}">
                <a16:creationId xmlns:a16="http://schemas.microsoft.com/office/drawing/2014/main" id="{DB3ED98E-62F5-42B3-A2CE-7F890B53ED59}"/>
              </a:ext>
            </a:extLst>
          </p:cNvPr>
          <p:cNvGraphicFramePr>
            <a:graphicFrameLocks/>
          </p:cNvGraphicFramePr>
          <p:nvPr>
            <p:extLst>
              <p:ext uri="{D42A27DB-BD31-4B8C-83A1-F6EECF244321}">
                <p14:modId xmlns:p14="http://schemas.microsoft.com/office/powerpoint/2010/main" val="4198897867"/>
              </p:ext>
            </p:extLst>
          </p:nvPr>
        </p:nvGraphicFramePr>
        <p:xfrm>
          <a:off x="2540758" y="1952552"/>
          <a:ext cx="5729785" cy="4135304"/>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2267A72B-3FEC-4A5C-A27B-04A24CC659FE}"/>
              </a:ext>
            </a:extLst>
          </p:cNvPr>
          <p:cNvSpPr>
            <a:spLocks noGrp="1"/>
          </p:cNvSpPr>
          <p:nvPr>
            <p:ph type="title"/>
          </p:nvPr>
        </p:nvSpPr>
        <p:spPr>
          <a:xfrm>
            <a:off x="95251" y="665296"/>
            <a:ext cx="11439252" cy="1018763"/>
          </a:xfrm>
        </p:spPr>
        <p:txBody>
          <a:bodyPr>
            <a:normAutofit/>
          </a:bodyPr>
          <a:lstStyle/>
          <a:p>
            <a:r>
              <a:rPr lang="en-US" sz="2800" i="1" dirty="0">
                <a:solidFill>
                  <a:srgbClr val="FF0000"/>
                </a:solidFill>
                <a:latin typeface="+mn-lt"/>
              </a:rPr>
              <a:t>Pupils eligible for FSM perform close to the England average </a:t>
            </a:r>
            <a:br>
              <a:rPr lang="en-US" sz="2800" dirty="0">
                <a:latin typeface="+mn-lt"/>
              </a:rPr>
            </a:br>
            <a:r>
              <a:rPr lang="en-US" sz="2800" dirty="0">
                <a:latin typeface="+mn-lt"/>
              </a:rPr>
              <a:t>Average Attainment 8 Score per pupil, 2019/20, Free School Meal status</a:t>
            </a:r>
            <a:endParaRPr lang="en-GB" sz="2800" dirty="0">
              <a:latin typeface="+mn-lt"/>
            </a:endParaRPr>
          </a:p>
        </p:txBody>
      </p:sp>
    </p:spTree>
    <p:extLst>
      <p:ext uri="{BB962C8B-B14F-4D97-AF65-F5344CB8AC3E}">
        <p14:creationId xmlns:p14="http://schemas.microsoft.com/office/powerpoint/2010/main" val="4223854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Average Attainment 8 Score, 2019/20, Mean score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8" name="Chart 7">
            <a:extLst>
              <a:ext uri="{FF2B5EF4-FFF2-40B4-BE49-F238E27FC236}">
                <a16:creationId xmlns:a16="http://schemas.microsoft.com/office/drawing/2014/main" id="{5F63CA9C-FA0A-4E2B-BBE2-4017F26BC10E}"/>
              </a:ext>
            </a:extLst>
          </p:cNvPr>
          <p:cNvGraphicFramePr>
            <a:graphicFrameLocks/>
          </p:cNvGraphicFramePr>
          <p:nvPr/>
        </p:nvGraphicFramePr>
        <p:xfrm>
          <a:off x="2152357" y="1463040"/>
          <a:ext cx="7779433" cy="4417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7450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 Absence,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2C277AD6-FE71-4D71-890D-8CF3BF8CD850}"/>
              </a:ext>
            </a:extLst>
          </p:cNvPr>
          <p:cNvGraphicFramePr>
            <a:graphicFrameLocks/>
          </p:cNvGraphicFramePr>
          <p:nvPr/>
        </p:nvGraphicFramePr>
        <p:xfrm>
          <a:off x="2616592" y="1646238"/>
          <a:ext cx="6865034" cy="4571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1009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First time entrants to the youth justice system, 2019, Crude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2800-000002000000}"/>
              </a:ext>
            </a:extLst>
          </p:cNvPr>
          <p:cNvGraphicFramePr>
            <a:graphicFrameLocks/>
          </p:cNvGraphicFramePr>
          <p:nvPr/>
        </p:nvGraphicFramePr>
        <p:xfrm>
          <a:off x="2550886" y="1874837"/>
          <a:ext cx="6059714"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2534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00576" y="532610"/>
            <a:ext cx="10515600" cy="987018"/>
          </a:xfrm>
        </p:spPr>
        <p:txBody>
          <a:bodyPr>
            <a:normAutofit/>
          </a:bodyPr>
          <a:lstStyle/>
          <a:p>
            <a:r>
              <a:rPr lang="en-US" sz="2800" dirty="0">
                <a:latin typeface="+mn-lt"/>
              </a:rPr>
              <a:t>Under 18s conception rate/1,000, 2018,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B15841B8-DFB7-4670-A781-6B1CEF490F32}"/>
              </a:ext>
            </a:extLst>
          </p:cNvPr>
          <p:cNvGraphicFramePr>
            <a:graphicFrameLocks/>
          </p:cNvGraphicFramePr>
          <p:nvPr/>
        </p:nvGraphicFramePr>
        <p:xfrm>
          <a:off x="2138289" y="1519628"/>
          <a:ext cx="7695027" cy="4576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212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121227" y="598170"/>
            <a:ext cx="10515600" cy="987018"/>
          </a:xfrm>
        </p:spPr>
        <p:txBody>
          <a:bodyPr>
            <a:normAutofit/>
          </a:bodyPr>
          <a:lstStyle/>
          <a:p>
            <a:r>
              <a:rPr lang="en-US" sz="2400" i="1" dirty="0">
                <a:solidFill>
                  <a:srgbClr val="FF0000"/>
                </a:solidFill>
                <a:latin typeface="+mn-lt"/>
              </a:rPr>
              <a:t>Men in Parbold live 9 years longer than men in </a:t>
            </a:r>
            <a:r>
              <a:rPr lang="en-US" sz="2400" i="1" dirty="0" err="1">
                <a:solidFill>
                  <a:srgbClr val="FF0000"/>
                </a:solidFill>
                <a:latin typeface="+mn-lt"/>
              </a:rPr>
              <a:t>Tanhouse</a:t>
            </a:r>
            <a:br>
              <a:rPr lang="en-US" sz="2400" i="1" dirty="0">
                <a:solidFill>
                  <a:srgbClr val="FF0000"/>
                </a:solidFill>
                <a:latin typeface="+mn-lt"/>
              </a:rPr>
            </a:br>
            <a:r>
              <a:rPr lang="en-US" sz="2400" dirty="0">
                <a:latin typeface="+mn-lt"/>
              </a:rPr>
              <a:t>Life expectancy 2015-19: </a:t>
            </a:r>
            <a:r>
              <a:rPr lang="en-US" sz="2400" b="1" dirty="0">
                <a:latin typeface="+mn-lt"/>
              </a:rPr>
              <a:t>West Lancashire, Male</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4</a:t>
            </a:fld>
            <a:endParaRPr lang="en-GB"/>
          </a:p>
        </p:txBody>
      </p:sp>
      <p:sp>
        <p:nvSpPr>
          <p:cNvPr id="7" name="TextBox 6">
            <a:extLst>
              <a:ext uri="{FF2B5EF4-FFF2-40B4-BE49-F238E27FC236}">
                <a16:creationId xmlns:a16="http://schemas.microsoft.com/office/drawing/2014/main" id="{9A4997A5-064E-4784-858C-F0BD9DE7BE0A}"/>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5" name="Chart 4">
            <a:extLst>
              <a:ext uri="{FF2B5EF4-FFF2-40B4-BE49-F238E27FC236}">
                <a16:creationId xmlns:a16="http://schemas.microsoft.com/office/drawing/2014/main" id="{00000000-0008-0000-2700-000003000000}"/>
              </a:ext>
            </a:extLst>
          </p:cNvPr>
          <p:cNvGraphicFramePr>
            <a:graphicFrameLocks/>
          </p:cNvGraphicFramePr>
          <p:nvPr>
            <p:extLst>
              <p:ext uri="{D42A27DB-BD31-4B8C-83A1-F6EECF244321}">
                <p14:modId xmlns:p14="http://schemas.microsoft.com/office/powerpoint/2010/main" val="3767459680"/>
              </p:ext>
            </p:extLst>
          </p:nvPr>
        </p:nvGraphicFramePr>
        <p:xfrm>
          <a:off x="371475" y="1774060"/>
          <a:ext cx="11210925" cy="45822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CA9DCE3-50E0-42B4-A1D5-3B3726601E70}"/>
              </a:ext>
            </a:extLst>
          </p:cNvPr>
          <p:cNvSpPr txBox="1"/>
          <p:nvPr/>
        </p:nvSpPr>
        <p:spPr>
          <a:xfrm>
            <a:off x="317021" y="6352143"/>
            <a:ext cx="3263900"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3594553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fair employment and good work for all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40</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1421456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9FEB-2CFA-4686-8AAC-D0DCE642EDDC}"/>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Unemployment Apr 2020-Mar 2021; % of the economically active  over-16 population (model based)</a:t>
            </a:r>
            <a:endParaRPr lang="en-GB" sz="2800" dirty="0"/>
          </a:p>
        </p:txBody>
      </p:sp>
      <p:sp>
        <p:nvSpPr>
          <p:cNvPr id="4" name="Slide Number Placeholder 3">
            <a:extLst>
              <a:ext uri="{FF2B5EF4-FFF2-40B4-BE49-F238E27FC236}">
                <a16:creationId xmlns:a16="http://schemas.microsoft.com/office/drawing/2014/main" id="{167BE25D-4368-4D7D-9D72-E291811CA7F2}"/>
              </a:ext>
            </a:extLst>
          </p:cNvPr>
          <p:cNvSpPr>
            <a:spLocks noGrp="1"/>
          </p:cNvSpPr>
          <p:nvPr>
            <p:ph type="sldNum" sz="quarter" idx="12"/>
          </p:nvPr>
        </p:nvSpPr>
        <p:spPr/>
        <p:txBody>
          <a:bodyPr/>
          <a:lstStyle/>
          <a:p>
            <a:fld id="{2EA68997-F432-425E-9889-9D05EBED06BE}" type="slidenum">
              <a:rPr lang="en-GB" smtClean="0"/>
              <a:t>41</a:t>
            </a:fld>
            <a:endParaRPr lang="en-GB"/>
          </a:p>
        </p:txBody>
      </p:sp>
      <p:graphicFrame>
        <p:nvGraphicFramePr>
          <p:cNvPr id="5" name="Chart 4"/>
          <p:cNvGraphicFramePr>
            <a:graphicFrameLocks/>
          </p:cNvGraphicFramePr>
          <p:nvPr/>
        </p:nvGraphicFramePr>
        <p:xfrm>
          <a:off x="2690445" y="1646238"/>
          <a:ext cx="6917789" cy="45294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97285C8-094A-4723-A79A-25BE7C65845F}"/>
              </a:ext>
            </a:extLst>
          </p:cNvPr>
          <p:cNvSpPr txBox="1"/>
          <p:nvPr/>
        </p:nvSpPr>
        <p:spPr>
          <a:xfrm>
            <a:off x="10203543" y="6096000"/>
            <a:ext cx="17272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400631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Gap in the employment rate between those with a long-term health condition and the overall employment rate,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400-000007000000}"/>
              </a:ext>
            </a:extLst>
          </p:cNvPr>
          <p:cNvGraphicFramePr>
            <a:graphicFrameLocks/>
          </p:cNvGraphicFramePr>
          <p:nvPr>
            <p:extLst>
              <p:ext uri="{D42A27DB-BD31-4B8C-83A1-F6EECF244321}">
                <p14:modId xmlns:p14="http://schemas.microsoft.com/office/powerpoint/2010/main" val="1113235055"/>
              </p:ext>
            </p:extLst>
          </p:nvPr>
        </p:nvGraphicFramePr>
        <p:xfrm>
          <a:off x="2546252" y="1646239"/>
          <a:ext cx="7146388" cy="4449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32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US" sz="6000" b="0" i="0" u="none" strike="noStrike" baseline="0" dirty="0">
                <a:solidFill>
                  <a:srgbClr val="000000"/>
                </a:solidFill>
              </a:rPr>
              <a:t>Ensure a healthy standard of living for all</a:t>
            </a:r>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43</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806235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51542" y="673508"/>
            <a:ext cx="10802257" cy="1298168"/>
          </a:xfrm>
        </p:spPr>
        <p:txBody>
          <a:bodyPr>
            <a:normAutofit/>
          </a:bodyPr>
          <a:lstStyle/>
          <a:p>
            <a:r>
              <a:rPr lang="en-US" sz="2800" i="1" dirty="0">
                <a:solidFill>
                  <a:srgbClr val="FF0000"/>
                </a:solidFill>
                <a:latin typeface="+mn-lt"/>
              </a:rPr>
              <a:t>More than one in ten children live in absolute poverty in West Lancashire</a:t>
            </a:r>
            <a:br>
              <a:rPr lang="en-US" sz="2800" dirty="0">
                <a:latin typeface="+mn-lt"/>
              </a:rPr>
            </a:br>
            <a:r>
              <a:rPr lang="en-US" sz="2800" dirty="0">
                <a:latin typeface="+mn-lt"/>
              </a:rPr>
              <a:t>Children in </a:t>
            </a:r>
            <a:r>
              <a:rPr lang="en-US" sz="2800" dirty="0">
                <a:solidFill>
                  <a:srgbClr val="FF0000"/>
                </a:solidFill>
                <a:latin typeface="+mn-lt"/>
              </a:rPr>
              <a:t>absolute and relative </a:t>
            </a:r>
            <a:r>
              <a:rPr lang="en-US" sz="2800" dirty="0">
                <a:latin typeface="+mn-lt"/>
              </a:rPr>
              <a:t>low income families (under 16s)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p:cNvGraphicFramePr>
            <a:graphicFrameLocks/>
          </p:cNvGraphicFramePr>
          <p:nvPr>
            <p:extLst>
              <p:ext uri="{D42A27DB-BD31-4B8C-83A1-F6EECF244321}">
                <p14:modId xmlns:p14="http://schemas.microsoft.com/office/powerpoint/2010/main" val="3662179106"/>
              </p:ext>
            </p:extLst>
          </p:nvPr>
        </p:nvGraphicFramePr>
        <p:xfrm>
          <a:off x="261257" y="2190138"/>
          <a:ext cx="5200610" cy="4130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667468333"/>
              </p:ext>
            </p:extLst>
          </p:nvPr>
        </p:nvGraphicFramePr>
        <p:xfrm>
          <a:off x="5813409" y="2409055"/>
          <a:ext cx="6003815" cy="3911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734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68A6-05AA-D94F-BE7C-5CEAA56BCE13}"/>
              </a:ext>
            </a:extLst>
          </p:cNvPr>
          <p:cNvSpPr>
            <a:spLocks noGrp="1"/>
          </p:cNvSpPr>
          <p:nvPr>
            <p:ph type="title"/>
          </p:nvPr>
        </p:nvSpPr>
        <p:spPr>
          <a:xfrm>
            <a:off x="838199" y="659220"/>
            <a:ext cx="11092543" cy="1169580"/>
          </a:xfrm>
        </p:spPr>
        <p:txBody>
          <a:bodyPr>
            <a:noAutofit/>
          </a:bodyPr>
          <a:lstStyle/>
          <a:p>
            <a:r>
              <a:rPr lang="en-US" sz="2400" i="1" dirty="0">
                <a:solidFill>
                  <a:srgbClr val="FF0000"/>
                </a:solidFill>
                <a:latin typeface="+mn-lt"/>
              </a:rPr>
              <a:t>The number of children living in poverty increases when housing costs are included</a:t>
            </a:r>
            <a:br>
              <a:rPr lang="en-US" sz="2400" dirty="0">
                <a:latin typeface="+mn-lt"/>
              </a:rPr>
            </a:br>
            <a:r>
              <a:rPr lang="en-US" sz="2400" dirty="0">
                <a:latin typeface="+mn-lt"/>
              </a:rPr>
              <a:t>Children living in poverty measured </a:t>
            </a:r>
            <a:r>
              <a:rPr lang="en-US" sz="2400" i="1" dirty="0">
                <a:solidFill>
                  <a:srgbClr val="FF0000"/>
                </a:solidFill>
                <a:latin typeface="+mn-lt"/>
              </a:rPr>
              <a:t>after housing costs, </a:t>
            </a:r>
            <a:r>
              <a:rPr lang="en-US" sz="2400" dirty="0">
                <a:latin typeface="+mn-lt"/>
              </a:rPr>
              <a:t>2018/19, percentage</a:t>
            </a:r>
            <a:endParaRPr lang="en-US" sz="2400" dirty="0">
              <a:solidFill>
                <a:srgbClr val="FF0000"/>
              </a:solidFill>
              <a:highlight>
                <a:srgbClr val="FFFF00"/>
              </a:highlight>
              <a:latin typeface="+mn-lt"/>
            </a:endParaRPr>
          </a:p>
        </p:txBody>
      </p:sp>
      <p:sp>
        <p:nvSpPr>
          <p:cNvPr id="4" name="Slide Number Placeholder 3">
            <a:extLst>
              <a:ext uri="{FF2B5EF4-FFF2-40B4-BE49-F238E27FC236}">
                <a16:creationId xmlns:a16="http://schemas.microsoft.com/office/drawing/2014/main" id="{2102E88E-9895-464D-B3D3-FB41CE1BAAC8}"/>
              </a:ext>
            </a:extLst>
          </p:cNvPr>
          <p:cNvSpPr>
            <a:spLocks noGrp="1"/>
          </p:cNvSpPr>
          <p:nvPr>
            <p:ph type="sldNum" sz="quarter" idx="12"/>
          </p:nvPr>
        </p:nvSpPr>
        <p:spPr/>
        <p:txBody>
          <a:bodyPr/>
          <a:lstStyle/>
          <a:p>
            <a:fld id="{2EA68997-F432-425E-9889-9D05EBED06BE}" type="slidenum">
              <a:rPr lang="en-GB" smtClean="0"/>
              <a:t>45</a:t>
            </a:fld>
            <a:endParaRPr lang="en-GB"/>
          </a:p>
        </p:txBody>
      </p:sp>
      <p:sp>
        <p:nvSpPr>
          <p:cNvPr id="8" name="TextBox 7">
            <a:extLst>
              <a:ext uri="{FF2B5EF4-FFF2-40B4-BE49-F238E27FC236}">
                <a16:creationId xmlns:a16="http://schemas.microsoft.com/office/drawing/2014/main" id="{1A22709A-8818-4B8B-A4D7-C84C4C6D0D2A}"/>
              </a:ext>
            </a:extLst>
          </p:cNvPr>
          <p:cNvSpPr txBox="1"/>
          <p:nvPr/>
        </p:nvSpPr>
        <p:spPr>
          <a:xfrm>
            <a:off x="10203543" y="6096000"/>
            <a:ext cx="1727200" cy="369332"/>
          </a:xfrm>
          <a:prstGeom prst="rect">
            <a:avLst/>
          </a:prstGeom>
          <a:noFill/>
        </p:spPr>
        <p:txBody>
          <a:bodyPr wrap="square" rtlCol="0">
            <a:spAutoFit/>
          </a:bodyPr>
          <a:lstStyle/>
          <a:p>
            <a:pPr algn="r"/>
            <a:r>
              <a:rPr lang="en-GB" dirty="0"/>
              <a:t>Source: HBAI</a:t>
            </a:r>
          </a:p>
        </p:txBody>
      </p:sp>
      <p:graphicFrame>
        <p:nvGraphicFramePr>
          <p:cNvPr id="6" name="Chart 5">
            <a:extLst>
              <a:ext uri="{FF2B5EF4-FFF2-40B4-BE49-F238E27FC236}">
                <a16:creationId xmlns:a16="http://schemas.microsoft.com/office/drawing/2014/main" id="{E483CD58-78D7-41C2-8734-3919DBF8EE64}"/>
              </a:ext>
            </a:extLst>
          </p:cNvPr>
          <p:cNvGraphicFramePr>
            <a:graphicFrameLocks/>
          </p:cNvGraphicFramePr>
          <p:nvPr>
            <p:extLst>
              <p:ext uri="{D42A27DB-BD31-4B8C-83A1-F6EECF244321}">
                <p14:modId xmlns:p14="http://schemas.microsoft.com/office/powerpoint/2010/main" val="711327019"/>
              </p:ext>
            </p:extLst>
          </p:nvPr>
        </p:nvGraphicFramePr>
        <p:xfrm>
          <a:off x="2442949" y="2057400"/>
          <a:ext cx="5939051" cy="4561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233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5" name="Title 4">
            <a:extLst>
              <a:ext uri="{FF2B5EF4-FFF2-40B4-BE49-F238E27FC236}">
                <a16:creationId xmlns:a16="http://schemas.microsoft.com/office/drawing/2014/main" id="{BE0780D4-92D4-4DE3-BC0B-AE31EF582A58}"/>
              </a:ext>
            </a:extLst>
          </p:cNvPr>
          <p:cNvSpPr>
            <a:spLocks noGrp="1"/>
          </p:cNvSpPr>
          <p:nvPr>
            <p:ph type="title"/>
          </p:nvPr>
        </p:nvSpPr>
        <p:spPr/>
        <p:txBody>
          <a:bodyPr>
            <a:normAutofit/>
          </a:bodyPr>
          <a:lstStyle/>
          <a:p>
            <a:r>
              <a:rPr lang="en-US" sz="2400" dirty="0">
                <a:latin typeface="+mn-lt"/>
              </a:rPr>
              <a:t>Older people in poverty: income deprivation affecting older people index, 2019, percentage </a:t>
            </a:r>
            <a:endParaRPr lang="en-GB" sz="2400" dirty="0">
              <a:latin typeface="+mn-lt"/>
            </a:endParaRPr>
          </a:p>
        </p:txBody>
      </p:sp>
      <p:graphicFrame>
        <p:nvGraphicFramePr>
          <p:cNvPr id="9" name="Chart 8">
            <a:extLst>
              <a:ext uri="{FF2B5EF4-FFF2-40B4-BE49-F238E27FC236}">
                <a16:creationId xmlns:a16="http://schemas.microsoft.com/office/drawing/2014/main" id="{2771ADD7-73F4-42DB-A39B-13782D61B9CA}"/>
              </a:ext>
            </a:extLst>
          </p:cNvPr>
          <p:cNvGraphicFramePr>
            <a:graphicFrameLocks/>
          </p:cNvGraphicFramePr>
          <p:nvPr/>
        </p:nvGraphicFramePr>
        <p:xfrm>
          <a:off x="2171699" y="1646238"/>
          <a:ext cx="7233557"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6632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and develop healthy and sustainable places and communities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47</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1163695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B0F8-E188-41C3-871A-FA7906A14E2F}"/>
              </a:ext>
            </a:extLst>
          </p:cNvPr>
          <p:cNvSpPr>
            <a:spLocks noGrp="1"/>
          </p:cNvSpPr>
          <p:nvPr>
            <p:ph type="title"/>
          </p:nvPr>
        </p:nvSpPr>
        <p:spPr/>
        <p:txBody>
          <a:bodyPr>
            <a:normAutofit/>
          </a:bodyPr>
          <a:lstStyle/>
          <a:p>
            <a:r>
              <a:rPr lang="en-GB" sz="2800" dirty="0">
                <a:latin typeface="+mn-lt"/>
              </a:rPr>
              <a:t>People who "often or always" felt lonely, Oct 2020 - Feb 2021, percentage</a:t>
            </a:r>
            <a:endParaRPr lang="en-GB" sz="4000" dirty="0">
              <a:latin typeface="+mn-lt"/>
            </a:endParaRPr>
          </a:p>
        </p:txBody>
      </p:sp>
      <p:sp>
        <p:nvSpPr>
          <p:cNvPr id="4" name="Slide Number Placeholder 3">
            <a:extLst>
              <a:ext uri="{FF2B5EF4-FFF2-40B4-BE49-F238E27FC236}">
                <a16:creationId xmlns:a16="http://schemas.microsoft.com/office/drawing/2014/main" id="{266DEE07-0581-49F4-923E-39D00376B5F1}"/>
              </a:ext>
            </a:extLst>
          </p:cNvPr>
          <p:cNvSpPr>
            <a:spLocks noGrp="1"/>
          </p:cNvSpPr>
          <p:nvPr>
            <p:ph type="sldNum" sz="quarter" idx="12"/>
          </p:nvPr>
        </p:nvSpPr>
        <p:spPr/>
        <p:txBody>
          <a:bodyPr/>
          <a:lstStyle/>
          <a:p>
            <a:fld id="{2EA68997-F432-425E-9889-9D05EBED06BE}" type="slidenum">
              <a:rPr lang="en-GB" smtClean="0"/>
              <a:t>48</a:t>
            </a:fld>
            <a:endParaRPr lang="en-GB"/>
          </a:p>
        </p:txBody>
      </p:sp>
      <p:sp>
        <p:nvSpPr>
          <p:cNvPr id="6" name="TextBox 5">
            <a:extLst>
              <a:ext uri="{FF2B5EF4-FFF2-40B4-BE49-F238E27FC236}">
                <a16:creationId xmlns:a16="http://schemas.microsoft.com/office/drawing/2014/main" id="{7C845CBE-15AF-4920-B289-3E167B8C0613}"/>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8" name="Chart 7"/>
          <p:cNvGraphicFramePr>
            <a:graphicFrameLocks/>
          </p:cNvGraphicFramePr>
          <p:nvPr>
            <p:extLst>
              <p:ext uri="{D42A27DB-BD31-4B8C-83A1-F6EECF244321}">
                <p14:modId xmlns:p14="http://schemas.microsoft.com/office/powerpoint/2010/main" val="2090391876"/>
              </p:ext>
            </p:extLst>
          </p:nvPr>
        </p:nvGraphicFramePr>
        <p:xfrm>
          <a:off x="2433711" y="1646238"/>
          <a:ext cx="7441809" cy="4340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7375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fr-FR" sz="2800" dirty="0">
                <a:latin typeface="+mn-lt"/>
              </a:rPr>
              <a:t>Violence offences per 1,000 population, 2019/20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86539585-0142-459A-81F3-1C355B388273}"/>
              </a:ext>
            </a:extLst>
          </p:cNvPr>
          <p:cNvGraphicFramePr>
            <a:graphicFrameLocks/>
          </p:cNvGraphicFramePr>
          <p:nvPr>
            <p:extLst>
              <p:ext uri="{D42A27DB-BD31-4B8C-83A1-F6EECF244321}">
                <p14:modId xmlns:p14="http://schemas.microsoft.com/office/powerpoint/2010/main" val="4994584"/>
              </p:ext>
            </p:extLst>
          </p:nvPr>
        </p:nvGraphicFramePr>
        <p:xfrm>
          <a:off x="2785403" y="1646238"/>
          <a:ext cx="6991643"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72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121227" y="598170"/>
            <a:ext cx="10515600" cy="987018"/>
          </a:xfrm>
        </p:spPr>
        <p:txBody>
          <a:bodyPr>
            <a:normAutofit/>
          </a:bodyPr>
          <a:lstStyle/>
          <a:p>
            <a:r>
              <a:rPr lang="en-US" sz="2400" i="1" dirty="0">
                <a:solidFill>
                  <a:srgbClr val="FF0000"/>
                </a:solidFill>
                <a:latin typeface="+mn-lt"/>
              </a:rPr>
              <a:t>Women in Aughton Park live 12 years longer than women in Birch Green</a:t>
            </a:r>
            <a:br>
              <a:rPr lang="en-US" sz="2400" i="1" dirty="0">
                <a:solidFill>
                  <a:srgbClr val="FF0000"/>
                </a:solidFill>
                <a:latin typeface="+mn-lt"/>
              </a:rPr>
            </a:br>
            <a:r>
              <a:rPr lang="en-US" sz="2400" dirty="0">
                <a:latin typeface="+mn-lt"/>
              </a:rPr>
              <a:t>Life expectancy 2015-19: </a:t>
            </a:r>
            <a:r>
              <a:rPr lang="en-US" sz="2400" b="1" dirty="0">
                <a:latin typeface="+mn-lt"/>
              </a:rPr>
              <a:t>West Lancashire, Female</a:t>
            </a:r>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5</a:t>
            </a:fld>
            <a:endParaRPr lang="en-GB"/>
          </a:p>
        </p:txBody>
      </p:sp>
      <p:sp>
        <p:nvSpPr>
          <p:cNvPr id="7" name="TextBox 6">
            <a:extLst>
              <a:ext uri="{FF2B5EF4-FFF2-40B4-BE49-F238E27FC236}">
                <a16:creationId xmlns:a16="http://schemas.microsoft.com/office/drawing/2014/main" id="{9A4997A5-064E-4784-858C-F0BD9DE7BE0A}"/>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6" name="Chart 5">
            <a:extLst>
              <a:ext uri="{FF2B5EF4-FFF2-40B4-BE49-F238E27FC236}">
                <a16:creationId xmlns:a16="http://schemas.microsoft.com/office/drawing/2014/main" id="{00000000-0008-0000-2700-000004000000}"/>
              </a:ext>
            </a:extLst>
          </p:cNvPr>
          <p:cNvGraphicFramePr>
            <a:graphicFrameLocks/>
          </p:cNvGraphicFramePr>
          <p:nvPr>
            <p:extLst>
              <p:ext uri="{D42A27DB-BD31-4B8C-83A1-F6EECF244321}">
                <p14:modId xmlns:p14="http://schemas.microsoft.com/office/powerpoint/2010/main" val="3266229966"/>
              </p:ext>
            </p:extLst>
          </p:nvPr>
        </p:nvGraphicFramePr>
        <p:xfrm>
          <a:off x="428624" y="1774060"/>
          <a:ext cx="11494775" cy="44857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1B07387-9C6F-41BE-A928-C83943C82662}"/>
              </a:ext>
            </a:extLst>
          </p:cNvPr>
          <p:cNvSpPr txBox="1"/>
          <p:nvPr/>
        </p:nvSpPr>
        <p:spPr>
          <a:xfrm>
            <a:off x="317021" y="6352143"/>
            <a:ext cx="3263900"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1489654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50</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8164286" y="5987018"/>
            <a:ext cx="3621314" cy="369332"/>
          </a:xfrm>
          <a:prstGeom prst="rect">
            <a:avLst/>
          </a:prstGeom>
          <a:noFill/>
        </p:spPr>
        <p:txBody>
          <a:bodyPr wrap="square" rtlCol="0">
            <a:spAutoFit/>
          </a:bodyPr>
          <a:lstStyle/>
          <a:p>
            <a:pPr algn="r"/>
            <a:r>
              <a:rPr lang="en-GB" dirty="0"/>
              <a:t>Source: Lancashire County Council</a:t>
            </a:r>
          </a:p>
        </p:txBody>
      </p:sp>
      <p:graphicFrame>
        <p:nvGraphicFramePr>
          <p:cNvPr id="8" name="Chart 7"/>
          <p:cNvGraphicFramePr>
            <a:graphicFrameLocks/>
          </p:cNvGraphicFramePr>
          <p:nvPr>
            <p:extLst>
              <p:ext uri="{D42A27DB-BD31-4B8C-83A1-F6EECF244321}">
                <p14:modId xmlns:p14="http://schemas.microsoft.com/office/powerpoint/2010/main" val="1782843071"/>
              </p:ext>
            </p:extLst>
          </p:nvPr>
        </p:nvGraphicFramePr>
        <p:xfrm>
          <a:off x="2353261" y="2409527"/>
          <a:ext cx="6633557" cy="407917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3DD44C54-8C83-4BB4-BCD7-F70CB00E5EEC}"/>
              </a:ext>
            </a:extLst>
          </p:cNvPr>
          <p:cNvSpPr>
            <a:spLocks noGrp="1"/>
          </p:cNvSpPr>
          <p:nvPr>
            <p:ph type="title"/>
          </p:nvPr>
        </p:nvSpPr>
        <p:spPr>
          <a:xfrm>
            <a:off x="133350" y="479942"/>
            <a:ext cx="11925300" cy="1725681"/>
          </a:xfrm>
        </p:spPr>
        <p:txBody>
          <a:bodyPr>
            <a:normAutofit fontScale="90000"/>
          </a:bodyPr>
          <a:lstStyle/>
          <a:p>
            <a:r>
              <a:rPr lang="en-US" sz="2200" i="1" u="none" strike="noStrike" baseline="0" dirty="0">
                <a:solidFill>
                  <a:srgbClr val="FF0000"/>
                </a:solidFill>
                <a:effectLst/>
                <a:latin typeface="+mn-lt"/>
              </a:rPr>
              <a:t>There is no </a:t>
            </a:r>
            <a:r>
              <a:rPr lang="en-GB" sz="2200" i="1" dirty="0">
                <a:solidFill>
                  <a:srgbClr val="FF0000"/>
                </a:solidFill>
                <a:latin typeface="+mn-lt"/>
              </a:rPr>
              <a:t>agreed definition of affordable housing, the most commonly used definition is in Annex 2 of the </a:t>
            </a:r>
            <a:r>
              <a:rPr lang="en-GB" sz="2200" i="1" dirty="0">
                <a:solidFill>
                  <a:srgbClr val="FF0000"/>
                </a:solidFill>
                <a:latin typeface="+mn-lt"/>
                <a:hlinkClick r:id="rId3">
                  <a:extLst>
                    <a:ext uri="{A12FA001-AC4F-418D-AE19-62706E023703}">
                      <ahyp:hlinkClr xmlns:ahyp="http://schemas.microsoft.com/office/drawing/2018/hyperlinkcolor" val="tx"/>
                    </a:ext>
                  </a:extLst>
                </a:hlinkClick>
              </a:rPr>
              <a:t>National Planning Policy Framework</a:t>
            </a:r>
            <a:r>
              <a:rPr lang="en-GB" sz="2200" i="1" dirty="0">
                <a:solidFill>
                  <a:srgbClr val="FF0000"/>
                </a:solidFill>
                <a:latin typeface="+mn-lt"/>
              </a:rPr>
              <a:t>,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a:t>
            </a:r>
            <a:br>
              <a:rPr lang="en-GB" sz="3600" dirty="0"/>
            </a:br>
            <a:r>
              <a:rPr lang="en-US" sz="3100" b="0" i="0" u="none" strike="noStrike" baseline="0" dirty="0">
                <a:effectLst/>
              </a:rPr>
              <a:t>Total additional affordable dwellings, completions 2019/20</a:t>
            </a:r>
            <a:endParaRPr lang="en-GB" sz="2800" dirty="0"/>
          </a:p>
        </p:txBody>
      </p:sp>
    </p:spTree>
    <p:extLst>
      <p:ext uri="{BB962C8B-B14F-4D97-AF65-F5344CB8AC3E}">
        <p14:creationId xmlns:p14="http://schemas.microsoft.com/office/powerpoint/2010/main" val="3072228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838200" y="1022554"/>
            <a:ext cx="10515600" cy="987018"/>
          </a:xfrm>
        </p:spPr>
        <p:txBody>
          <a:bodyPr>
            <a:normAutofit fontScale="90000"/>
          </a:bodyPr>
          <a:lstStyle/>
          <a:p>
            <a:r>
              <a:rPr lang="en-GB" sz="2800" dirty="0">
                <a:latin typeface="+mn-lt"/>
              </a:rPr>
              <a:t>Households owed a duty under the Homelessness Reduction Act, 2019/20 - crude rate per 1,000</a:t>
            </a:r>
            <a:br>
              <a:rPr lang="en-GB" sz="2800" dirty="0">
                <a:latin typeface="+mn-lt"/>
              </a:rPr>
            </a:br>
            <a:r>
              <a:rPr lang="en-GB" sz="2800" dirty="0">
                <a:latin typeface="+mn-lt"/>
              </a:rPr>
              <a:t>			</a:t>
            </a:r>
            <a:br>
              <a:rPr lang="en-GB" sz="2800" dirty="0">
                <a:latin typeface="+mn-lt"/>
              </a:rPr>
            </a:b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p:cNvGraphicFramePr>
            <a:graphicFrameLocks/>
          </p:cNvGraphicFramePr>
          <p:nvPr>
            <p:extLst>
              <p:ext uri="{D42A27DB-BD31-4B8C-83A1-F6EECF244321}">
                <p14:modId xmlns:p14="http://schemas.microsoft.com/office/powerpoint/2010/main" val="1923483720"/>
              </p:ext>
            </p:extLst>
          </p:nvPr>
        </p:nvGraphicFramePr>
        <p:xfrm>
          <a:off x="2672862" y="1730326"/>
          <a:ext cx="7118252" cy="423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9390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65A-226C-4ED4-8567-A4729729EB49}"/>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Adults using sustainable travel at least three days per week, 2018/19, percentage</a:t>
            </a:r>
            <a:endParaRPr lang="en-GB" sz="2800" dirty="0"/>
          </a:p>
        </p:txBody>
      </p:sp>
      <p:sp>
        <p:nvSpPr>
          <p:cNvPr id="4" name="Slide Number Placeholder 3">
            <a:extLst>
              <a:ext uri="{FF2B5EF4-FFF2-40B4-BE49-F238E27FC236}">
                <a16:creationId xmlns:a16="http://schemas.microsoft.com/office/drawing/2014/main" id="{C374FC2B-A77C-4713-8FD8-5D853CB812E4}"/>
              </a:ext>
            </a:extLst>
          </p:cNvPr>
          <p:cNvSpPr>
            <a:spLocks noGrp="1"/>
          </p:cNvSpPr>
          <p:nvPr>
            <p:ph type="sldNum" sz="quarter" idx="12"/>
          </p:nvPr>
        </p:nvSpPr>
        <p:spPr/>
        <p:txBody>
          <a:bodyPr/>
          <a:lstStyle/>
          <a:p>
            <a:fld id="{2EA68997-F432-425E-9889-9D05EBED06BE}" type="slidenum">
              <a:rPr lang="en-GB" smtClean="0"/>
              <a:t>52</a:t>
            </a:fld>
            <a:endParaRPr lang="en-GB"/>
          </a:p>
        </p:txBody>
      </p:sp>
      <p:sp>
        <p:nvSpPr>
          <p:cNvPr id="6" name="TextBox 5">
            <a:extLst>
              <a:ext uri="{FF2B5EF4-FFF2-40B4-BE49-F238E27FC236}">
                <a16:creationId xmlns:a16="http://schemas.microsoft.com/office/drawing/2014/main" id="{43679AAA-5968-4169-98EA-247E097AA389}"/>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8" name="Chart 7"/>
          <p:cNvGraphicFramePr>
            <a:graphicFrameLocks/>
          </p:cNvGraphicFramePr>
          <p:nvPr>
            <p:extLst>
              <p:ext uri="{D42A27DB-BD31-4B8C-83A1-F6EECF244321}">
                <p14:modId xmlns:p14="http://schemas.microsoft.com/office/powerpoint/2010/main" val="2766105977"/>
              </p:ext>
            </p:extLst>
          </p:nvPr>
        </p:nvGraphicFramePr>
        <p:xfrm>
          <a:off x="2912012" y="1646239"/>
          <a:ext cx="6562188" cy="4163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9319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DC21-A97B-4959-B405-EBA7E703D16F}"/>
              </a:ext>
            </a:extLst>
          </p:cNvPr>
          <p:cNvSpPr>
            <a:spLocks noGrp="1"/>
          </p:cNvSpPr>
          <p:nvPr>
            <p:ph type="title"/>
          </p:nvPr>
        </p:nvSpPr>
        <p:spPr/>
        <p:txBody>
          <a:bodyPr>
            <a:noAutofit/>
          </a:bodyPr>
          <a:lstStyle/>
          <a:p>
            <a:pPr lvl="0">
              <a:lnSpc>
                <a:spcPct val="100000"/>
              </a:lnSpc>
              <a:spcBef>
                <a:spcPts val="0"/>
              </a:spcBef>
              <a:defRPr sz="1400" b="0" i="0" u="none" strike="noStrike" kern="1200" spc="0" baseline="0">
                <a:solidFill>
                  <a:sysClr val="windowText" lastClr="000000">
                    <a:lumMod val="65000"/>
                    <a:lumOff val="35000"/>
                  </a:sysClr>
                </a:solidFill>
                <a:latin typeface="+mn-lt"/>
                <a:ea typeface="+mn-ea"/>
                <a:cs typeface="+mn-cs"/>
              </a:defRPr>
            </a:pPr>
            <a:r>
              <a:rPr lang="en-GB" sz="2800" dirty="0">
                <a:solidFill>
                  <a:sysClr val="windowText" lastClr="000000">
                    <a:lumMod val="65000"/>
                    <a:lumOff val="35000"/>
                  </a:sysClr>
                </a:solidFill>
              </a:rPr>
              <a:t>Percentage of adults using sustainable travel at least three days per week, 2018/19</a:t>
            </a:r>
            <a:endParaRPr lang="en-GB" sz="2800" dirty="0"/>
          </a:p>
        </p:txBody>
      </p:sp>
      <p:sp>
        <p:nvSpPr>
          <p:cNvPr id="4" name="Slide Number Placeholder 3">
            <a:extLst>
              <a:ext uri="{FF2B5EF4-FFF2-40B4-BE49-F238E27FC236}">
                <a16:creationId xmlns:a16="http://schemas.microsoft.com/office/drawing/2014/main" id="{14815806-85DA-4240-BCCF-6FD349C9D35B}"/>
              </a:ext>
            </a:extLst>
          </p:cNvPr>
          <p:cNvSpPr>
            <a:spLocks noGrp="1"/>
          </p:cNvSpPr>
          <p:nvPr>
            <p:ph type="sldNum" sz="quarter" idx="12"/>
          </p:nvPr>
        </p:nvSpPr>
        <p:spPr/>
        <p:txBody>
          <a:bodyPr/>
          <a:lstStyle/>
          <a:p>
            <a:fld id="{2EA68997-F432-425E-9889-9D05EBED06BE}" type="slidenum">
              <a:rPr lang="en-GB" smtClean="0"/>
              <a:t>53</a:t>
            </a:fld>
            <a:endParaRPr lang="en-GB"/>
          </a:p>
        </p:txBody>
      </p:sp>
      <p:sp>
        <p:nvSpPr>
          <p:cNvPr id="6" name="TextBox 5">
            <a:extLst>
              <a:ext uri="{FF2B5EF4-FFF2-40B4-BE49-F238E27FC236}">
                <a16:creationId xmlns:a16="http://schemas.microsoft.com/office/drawing/2014/main" id="{1C40BF20-64CD-4690-8811-616A8A3BDC44}"/>
              </a:ext>
            </a:extLst>
          </p:cNvPr>
          <p:cNvSpPr txBox="1"/>
          <p:nvPr/>
        </p:nvSpPr>
        <p:spPr>
          <a:xfrm>
            <a:off x="9474200" y="5987018"/>
            <a:ext cx="2311400" cy="369332"/>
          </a:xfrm>
          <a:prstGeom prst="rect">
            <a:avLst/>
          </a:prstGeom>
          <a:noFill/>
        </p:spPr>
        <p:txBody>
          <a:bodyPr wrap="square" rtlCol="0">
            <a:spAutoFit/>
          </a:bodyPr>
          <a:lstStyle/>
          <a:p>
            <a:pPr algn="r"/>
            <a:r>
              <a:rPr lang="en-GB" dirty="0"/>
              <a:t>Source: PHE</a:t>
            </a:r>
          </a:p>
        </p:txBody>
      </p:sp>
      <p:graphicFrame>
        <p:nvGraphicFramePr>
          <p:cNvPr id="8" name="Chart 7"/>
          <p:cNvGraphicFramePr>
            <a:graphicFrameLocks/>
          </p:cNvGraphicFramePr>
          <p:nvPr>
            <p:extLst>
              <p:ext uri="{D42A27DB-BD31-4B8C-83A1-F6EECF244321}">
                <p14:modId xmlns:p14="http://schemas.microsoft.com/office/powerpoint/2010/main" val="1581651818"/>
              </p:ext>
            </p:extLst>
          </p:nvPr>
        </p:nvGraphicFramePr>
        <p:xfrm>
          <a:off x="428767" y="2009825"/>
          <a:ext cx="5371531" cy="4090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077086295"/>
              </p:ext>
            </p:extLst>
          </p:nvPr>
        </p:nvGraphicFramePr>
        <p:xfrm>
          <a:off x="6018415" y="2314510"/>
          <a:ext cx="5744818" cy="3786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0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GB" dirty="0"/>
              <a:t>West Lancashire</a:t>
            </a:r>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36C39A02-44E2-4B9B-8845-BE88510FF45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0709114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261257" y="659220"/>
            <a:ext cx="11092543" cy="987018"/>
          </a:xfrm>
        </p:spPr>
        <p:txBody>
          <a:bodyPr>
            <a:normAutofit fontScale="90000"/>
          </a:bodyPr>
          <a:lstStyle/>
          <a:p>
            <a:r>
              <a:rPr lang="en-GB" sz="2800" i="1" dirty="0">
                <a:solidFill>
                  <a:srgbClr val="FF0000"/>
                </a:solidFill>
                <a:latin typeface="+mn-lt"/>
              </a:rPr>
              <a:t>Within each area, there are more than five years difference in life expectancy between least and most deprived areas</a:t>
            </a:r>
            <a:br>
              <a:rPr lang="en-GB" sz="2800" dirty="0">
                <a:latin typeface="+mn-lt"/>
              </a:rPr>
            </a:br>
            <a:r>
              <a:rPr lang="en-GB" sz="2800" dirty="0">
                <a:latin typeface="+mn-lt"/>
              </a:rPr>
              <a:t>Social gradient in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6</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9181621" y="6198780"/>
            <a:ext cx="3010379" cy="369332"/>
          </a:xfrm>
          <a:prstGeom prst="rect">
            <a:avLst/>
          </a:prstGeom>
          <a:noFill/>
        </p:spPr>
        <p:txBody>
          <a:bodyPr wrap="square" rtlCol="0">
            <a:spAutoFit/>
          </a:bodyPr>
          <a:lstStyle/>
          <a:p>
            <a:pPr algn="r"/>
            <a:r>
              <a:rPr lang="en-GB" dirty="0"/>
              <a:t>Source: DHSC fingertips </a:t>
            </a:r>
          </a:p>
        </p:txBody>
      </p:sp>
      <p:graphicFrame>
        <p:nvGraphicFramePr>
          <p:cNvPr id="8" name="Chart 7">
            <a:extLst>
              <a:ext uri="{FF2B5EF4-FFF2-40B4-BE49-F238E27FC236}">
                <a16:creationId xmlns:a16="http://schemas.microsoft.com/office/drawing/2014/main" id="{DCBFF498-960A-4E24-8E44-113223200D57}"/>
              </a:ext>
            </a:extLst>
          </p:cNvPr>
          <p:cNvGraphicFramePr>
            <a:graphicFrameLocks/>
          </p:cNvGraphicFramePr>
          <p:nvPr/>
        </p:nvGraphicFramePr>
        <p:xfrm>
          <a:off x="451958" y="1833007"/>
          <a:ext cx="10248900" cy="4705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207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4425-2377-4140-B239-1FE660417EB0}"/>
              </a:ext>
            </a:extLst>
          </p:cNvPr>
          <p:cNvSpPr>
            <a:spLocks noGrp="1"/>
          </p:cNvSpPr>
          <p:nvPr>
            <p:ph type="title"/>
          </p:nvPr>
        </p:nvSpPr>
        <p:spPr/>
        <p:txBody>
          <a:bodyPr/>
          <a:lstStyle/>
          <a:p>
            <a:r>
              <a:rPr lang="en-GB" dirty="0"/>
              <a:t>COVID-19</a:t>
            </a:r>
          </a:p>
        </p:txBody>
      </p:sp>
      <p:sp>
        <p:nvSpPr>
          <p:cNvPr id="3" name="Text Placeholder 2">
            <a:extLst>
              <a:ext uri="{FF2B5EF4-FFF2-40B4-BE49-F238E27FC236}">
                <a16:creationId xmlns:a16="http://schemas.microsoft.com/office/drawing/2014/main" id="{E673F980-3376-415E-AC1D-BEE3100334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E57D3B-5495-4F37-AD07-AB9F907D682E}"/>
              </a:ext>
            </a:extLst>
          </p:cNvPr>
          <p:cNvSpPr>
            <a:spLocks noGrp="1"/>
          </p:cNvSpPr>
          <p:nvPr>
            <p:ph type="sldNum" sz="quarter" idx="12"/>
          </p:nvPr>
        </p:nvSpPr>
        <p:spPr/>
        <p:txBody>
          <a:bodyPr/>
          <a:lstStyle/>
          <a:p>
            <a:fld id="{2EA68997-F432-425E-9889-9D05EBED06BE}" type="slidenum">
              <a:rPr lang="en-GB" smtClean="0"/>
              <a:t>7</a:t>
            </a:fld>
            <a:endParaRPr lang="en-GB"/>
          </a:p>
        </p:txBody>
      </p:sp>
    </p:spTree>
    <p:extLst>
      <p:ext uri="{BB962C8B-B14F-4D97-AF65-F5344CB8AC3E}">
        <p14:creationId xmlns:p14="http://schemas.microsoft.com/office/powerpoint/2010/main" val="76680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8C1A-06E6-274E-BC2F-BB7F2466CDDD}"/>
              </a:ext>
            </a:extLst>
          </p:cNvPr>
          <p:cNvSpPr>
            <a:spLocks noGrp="1"/>
          </p:cNvSpPr>
          <p:nvPr>
            <p:ph type="title"/>
          </p:nvPr>
        </p:nvSpPr>
        <p:spPr>
          <a:xfrm>
            <a:off x="310038" y="765442"/>
            <a:ext cx="11777675" cy="1325563"/>
          </a:xfrm>
        </p:spPr>
        <p:txBody>
          <a:bodyPr>
            <a:noAutofit/>
          </a:bodyPr>
          <a:lstStyle/>
          <a:p>
            <a:r>
              <a:rPr lang="en-US" sz="2400" i="1" dirty="0">
                <a:solidFill>
                  <a:srgbClr val="FF0000"/>
                </a:solidFill>
                <a:latin typeface="+mn-lt"/>
              </a:rPr>
              <a:t>COVID-19 follows a similar trajectory to inequalities in mortality from other causes – the more deprived the area of residence, the greater the mortality from COVID-19. </a:t>
            </a:r>
            <a:br>
              <a:rPr lang="en-US" sz="2400" dirty="0">
                <a:latin typeface="+mn-lt"/>
              </a:rPr>
            </a:br>
            <a:r>
              <a:rPr lang="en-GB" sz="2400" dirty="0">
                <a:latin typeface="+mn-lt"/>
              </a:rPr>
              <a:t>Age-standardised mortality rates from all causes, COVID-19 and other causes (per 100,000), by deprivation deciles in England</a:t>
            </a:r>
            <a:endParaRPr lang="en-US" sz="2400" dirty="0">
              <a:latin typeface="+mn-lt"/>
            </a:endParaRPr>
          </a:p>
        </p:txBody>
      </p:sp>
      <p:pic>
        <p:nvPicPr>
          <p:cNvPr id="4" name="Picture 3">
            <a:extLst>
              <a:ext uri="{FF2B5EF4-FFF2-40B4-BE49-F238E27FC236}">
                <a16:creationId xmlns:a16="http://schemas.microsoft.com/office/drawing/2014/main" id="{7B7AD7A0-1F6D-A942-AF82-27FC1007E721}"/>
              </a:ext>
            </a:extLst>
          </p:cNvPr>
          <p:cNvPicPr>
            <a:picLocks noChangeAspect="1"/>
          </p:cNvPicPr>
          <p:nvPr/>
        </p:nvPicPr>
        <p:blipFill rotWithShape="1">
          <a:blip r:embed="rId2"/>
          <a:srcRect l="3357" r="4764"/>
          <a:stretch/>
        </p:blipFill>
        <p:spPr>
          <a:xfrm>
            <a:off x="107709" y="2813102"/>
            <a:ext cx="5838569" cy="3404818"/>
          </a:xfrm>
          <a:prstGeom prst="rect">
            <a:avLst/>
          </a:prstGeom>
        </p:spPr>
      </p:pic>
      <p:pic>
        <p:nvPicPr>
          <p:cNvPr id="5" name="Picture 4">
            <a:extLst>
              <a:ext uri="{FF2B5EF4-FFF2-40B4-BE49-F238E27FC236}">
                <a16:creationId xmlns:a16="http://schemas.microsoft.com/office/drawing/2014/main" id="{14CD5717-DF6F-B943-9CC7-8C9943D22BCB}"/>
              </a:ext>
            </a:extLst>
          </p:cNvPr>
          <p:cNvPicPr>
            <a:picLocks noChangeAspect="1"/>
          </p:cNvPicPr>
          <p:nvPr/>
        </p:nvPicPr>
        <p:blipFill rotWithShape="1">
          <a:blip r:embed="rId3"/>
          <a:srcRect t="4922"/>
          <a:stretch/>
        </p:blipFill>
        <p:spPr>
          <a:xfrm>
            <a:off x="8845378" y="102702"/>
            <a:ext cx="3242335" cy="660589"/>
          </a:xfrm>
          <a:prstGeom prst="rect">
            <a:avLst/>
          </a:prstGeom>
        </p:spPr>
      </p:pic>
      <p:sp>
        <p:nvSpPr>
          <p:cNvPr id="6" name="Rectangle 5">
            <a:extLst>
              <a:ext uri="{FF2B5EF4-FFF2-40B4-BE49-F238E27FC236}">
                <a16:creationId xmlns:a16="http://schemas.microsoft.com/office/drawing/2014/main" id="{599965E4-E0E3-1F48-AA90-DF81AF817A00}"/>
              </a:ext>
            </a:extLst>
          </p:cNvPr>
          <p:cNvSpPr/>
          <p:nvPr/>
        </p:nvSpPr>
        <p:spPr>
          <a:xfrm>
            <a:off x="3308747" y="6364992"/>
            <a:ext cx="8793605" cy="338554"/>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Source: ONS. Deaths involving COVID-19 by local area and socioeconomic deprivation</a:t>
            </a:r>
            <a:endParaRPr lang="en-GB" sz="1600" dirty="0">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96B292A-94C6-4443-8FCA-BC705C40E072}"/>
              </a:ext>
            </a:extLst>
          </p:cNvPr>
          <p:cNvPicPr>
            <a:picLocks noChangeAspect="1"/>
          </p:cNvPicPr>
          <p:nvPr/>
        </p:nvPicPr>
        <p:blipFill rotWithShape="1">
          <a:blip r:embed="rId4"/>
          <a:srcRect l="4112" t="14778" r="7383"/>
          <a:stretch/>
        </p:blipFill>
        <p:spPr>
          <a:xfrm>
            <a:off x="5946278" y="3084998"/>
            <a:ext cx="6245722" cy="3132922"/>
          </a:xfrm>
          <a:prstGeom prst="rect">
            <a:avLst/>
          </a:prstGeom>
        </p:spPr>
      </p:pic>
      <p:sp>
        <p:nvSpPr>
          <p:cNvPr id="8" name="TextBox 7">
            <a:extLst>
              <a:ext uri="{FF2B5EF4-FFF2-40B4-BE49-F238E27FC236}">
                <a16:creationId xmlns:a16="http://schemas.microsoft.com/office/drawing/2014/main" id="{E290CF5A-D79F-4DC8-BCB9-97D77373EDB9}"/>
              </a:ext>
            </a:extLst>
          </p:cNvPr>
          <p:cNvSpPr txBox="1"/>
          <p:nvPr/>
        </p:nvSpPr>
        <p:spPr>
          <a:xfrm>
            <a:off x="8457891" y="2466122"/>
            <a:ext cx="1173891" cy="369332"/>
          </a:xfrm>
          <a:prstGeom prst="rect">
            <a:avLst/>
          </a:prstGeom>
          <a:noFill/>
        </p:spPr>
        <p:txBody>
          <a:bodyPr wrap="square" rtlCol="0">
            <a:spAutoFit/>
          </a:bodyPr>
          <a:lstStyle/>
          <a:p>
            <a:r>
              <a:rPr lang="en-GB" dirty="0"/>
              <a:t>Female</a:t>
            </a:r>
          </a:p>
        </p:txBody>
      </p:sp>
      <p:sp>
        <p:nvSpPr>
          <p:cNvPr id="9" name="TextBox 8">
            <a:extLst>
              <a:ext uri="{FF2B5EF4-FFF2-40B4-BE49-F238E27FC236}">
                <a16:creationId xmlns:a16="http://schemas.microsoft.com/office/drawing/2014/main" id="{999DDD30-56A4-41ED-8526-4EFDA9963720}"/>
              </a:ext>
            </a:extLst>
          </p:cNvPr>
          <p:cNvSpPr txBox="1"/>
          <p:nvPr/>
        </p:nvSpPr>
        <p:spPr>
          <a:xfrm>
            <a:off x="2440047" y="2481364"/>
            <a:ext cx="1173891" cy="369332"/>
          </a:xfrm>
          <a:prstGeom prst="rect">
            <a:avLst/>
          </a:prstGeom>
          <a:noFill/>
        </p:spPr>
        <p:txBody>
          <a:bodyPr wrap="square" rtlCol="0">
            <a:spAutoFit/>
          </a:bodyPr>
          <a:lstStyle/>
          <a:p>
            <a:r>
              <a:rPr lang="en-GB" dirty="0"/>
              <a:t>Male</a:t>
            </a:r>
          </a:p>
        </p:txBody>
      </p:sp>
    </p:spTree>
    <p:extLst>
      <p:ext uri="{BB962C8B-B14F-4D97-AF65-F5344CB8AC3E}">
        <p14:creationId xmlns:p14="http://schemas.microsoft.com/office/powerpoint/2010/main" val="355518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235B9-5DED-45C1-B741-9D6D3E21B09D}"/>
              </a:ext>
            </a:extLst>
          </p:cNvPr>
          <p:cNvSpPr>
            <a:spLocks noGrp="1"/>
          </p:cNvSpPr>
          <p:nvPr>
            <p:ph type="sldNum" sz="quarter" idx="12"/>
          </p:nvPr>
        </p:nvSpPr>
        <p:spPr/>
        <p:txBody>
          <a:bodyPr/>
          <a:lstStyle/>
          <a:p>
            <a:fld id="{2EA68997-F432-425E-9889-9D05EBED06BE}" type="slidenum">
              <a:rPr lang="en-GB" smtClean="0"/>
              <a:t>9</a:t>
            </a:fld>
            <a:endParaRPr lang="en-GB"/>
          </a:p>
        </p:txBody>
      </p:sp>
      <p:graphicFrame>
        <p:nvGraphicFramePr>
          <p:cNvPr id="5" name="Chart 4">
            <a:extLst>
              <a:ext uri="{FF2B5EF4-FFF2-40B4-BE49-F238E27FC236}">
                <a16:creationId xmlns:a16="http://schemas.microsoft.com/office/drawing/2014/main" id="{C994DC5F-923F-4EBE-BE46-C938A7881378}"/>
              </a:ext>
            </a:extLst>
          </p:cNvPr>
          <p:cNvGraphicFramePr>
            <a:graphicFrameLocks noGrp="1" noChangeAspect="1"/>
          </p:cNvGraphicFramePr>
          <p:nvPr/>
        </p:nvGraphicFramePr>
        <p:xfrm>
          <a:off x="2298000" y="1256716"/>
          <a:ext cx="7596000" cy="550394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C6B0A4D-C36E-41F7-A555-5153E9C411AA}"/>
              </a:ext>
            </a:extLst>
          </p:cNvPr>
          <p:cNvSpPr>
            <a:spLocks noGrp="1"/>
          </p:cNvSpPr>
          <p:nvPr>
            <p:ph type="title"/>
          </p:nvPr>
        </p:nvSpPr>
        <p:spPr>
          <a:xfrm>
            <a:off x="0" y="420367"/>
            <a:ext cx="11777675" cy="953275"/>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In the four most deprived deciles in Lancashire and South Cumbria COVID-19 mortality was greater than the England and Wales average and there are sharp inequalities in the Region</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 and sex standardised COVID-19 mortality ratios by IMD 2019 deciles of MSOAs* in Lancashire and South Cumbria, March 2020 to April 2021</a:t>
            </a:r>
            <a:endParaRPr lang="en-US" sz="2000" dirty="0">
              <a:latin typeface="+mn-lt"/>
            </a:endParaRPr>
          </a:p>
        </p:txBody>
      </p:sp>
      <p:sp>
        <p:nvSpPr>
          <p:cNvPr id="7" name="Rectangle 6">
            <a:extLst>
              <a:ext uri="{FF2B5EF4-FFF2-40B4-BE49-F238E27FC236}">
                <a16:creationId xmlns:a16="http://schemas.microsoft.com/office/drawing/2014/main" id="{6F410232-A83F-47E9-A746-9B82B15CF0AA}"/>
              </a:ext>
            </a:extLst>
          </p:cNvPr>
          <p:cNvSpPr/>
          <p:nvPr/>
        </p:nvSpPr>
        <p:spPr>
          <a:xfrm>
            <a:off x="10267406" y="6364992"/>
            <a:ext cx="1834946" cy="338554"/>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Source: ONS </a:t>
            </a:r>
            <a:endParaRPr lang="en-GB" sz="1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1804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33C5A0B5-4239-FF4D-8161-178D8172DB5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61C39EA0-B5F2-B043-968E-E331A9F43CE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E57599B3-8951-F64D-AA24-FB9240CB32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90AD72FD2BB64F8F6FA92AEF4A1E4D" ma:contentTypeVersion="4" ma:contentTypeDescription="Create a new document." ma:contentTypeScope="" ma:versionID="65813ce1e4518bdf761c6dcefb199d48">
  <xsd:schema xmlns:xsd="http://www.w3.org/2001/XMLSchema" xmlns:xs="http://www.w3.org/2001/XMLSchema" xmlns:p="http://schemas.microsoft.com/office/2006/metadata/properties" xmlns:ns2="ea2bfc16-129c-4670-bd81-09d625af0ed3" targetNamespace="http://schemas.microsoft.com/office/2006/metadata/properties" ma:root="true" ma:fieldsID="55cdcfa97d5ddbe1570b672d1d85e113" ns2:_="">
    <xsd:import namespace="ea2bfc16-129c-4670-bd81-09d625af0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bfc16-129c-4670-bd81-09d625af0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5E81A-53B1-4208-A728-CC4F8A8CE540}">
  <ds:schemaRefs>
    <ds:schemaRef ds:uri="http://schemas.microsoft.com/sharepoint/v3/contenttype/forms"/>
  </ds:schemaRefs>
</ds:datastoreItem>
</file>

<file path=customXml/itemProps2.xml><?xml version="1.0" encoding="utf-8"?>
<ds:datastoreItem xmlns:ds="http://schemas.openxmlformats.org/officeDocument/2006/customXml" ds:itemID="{155E2CAA-264C-45D7-BCAF-0ECEA96F6FA2}">
  <ds:schemaRef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ea2bfc16-129c-4670-bd81-09d625af0ed3"/>
  </ds:schemaRefs>
</ds:datastoreItem>
</file>

<file path=customXml/itemProps3.xml><?xml version="1.0" encoding="utf-8"?>
<ds:datastoreItem xmlns:ds="http://schemas.openxmlformats.org/officeDocument/2006/customXml" ds:itemID="{B9B76755-5B0B-40BF-904F-1CCACA860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bfc16-129c-4670-bd81-09d625af0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1216</TotalTime>
  <Words>1538</Words>
  <Application>Microsoft Office PowerPoint</Application>
  <PresentationFormat>Widescreen</PresentationFormat>
  <Paragraphs>269</Paragraphs>
  <Slides>54</Slides>
  <Notes>25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54</vt:i4>
      </vt:variant>
    </vt:vector>
  </HeadingPairs>
  <TitlesOfParts>
    <vt:vector size="60" baseType="lpstr">
      <vt:lpstr>Arial</vt:lpstr>
      <vt:lpstr>Calibri</vt:lpstr>
      <vt:lpstr>Calibri Light</vt:lpstr>
      <vt:lpstr>Office Theme</vt:lpstr>
      <vt:lpstr>1_Custom Design</vt:lpstr>
      <vt:lpstr>Custom Design</vt:lpstr>
      <vt:lpstr>West Lancashire</vt:lpstr>
      <vt:lpstr>Life expectancy is falling and falling faster in most deprived areas Life expectancy at birth by area deprivation deciles and sex, England, 2019-20</vt:lpstr>
      <vt:lpstr>Life expectancy, 2017-2019</vt:lpstr>
      <vt:lpstr>Men in Parbold live 9 years longer than men in Tanhouse Life expectancy 2015-19: West Lancashire, Male</vt:lpstr>
      <vt:lpstr>Women in Aughton Park live 12 years longer than women in Birch Green Life expectancy 2015-19: West Lancashire, Female</vt:lpstr>
      <vt:lpstr>Within each area, there are more than five years difference in life expectancy between least and most deprived areas Social gradient in life expectancy, 2017-2019</vt:lpstr>
      <vt:lpstr>COVID-19</vt:lpstr>
      <vt:lpstr>COVID-19 follows a similar trajectory to inequalities in mortality from other causes – the more deprived the area of residence, the greater the mortality from COVID-19.  Age-standardised mortality rates from all causes, COVID-19 and other causes (per 100,000), by deprivation deciles in England</vt:lpstr>
      <vt:lpstr>In the four most deprived deciles in Lancashire and South Cumbria COVID-19 mortality was greater than the England and Wales average and there are sharp inequalities in the Region Age and sex standardised COVID-19 mortality ratios by IMD 2019 deciles of MSOAs* in Lancashire and South Cumbria, March 2020 to April 2021</vt:lpstr>
      <vt:lpstr>There is an association between deprivation and COVID-19 mortality, but several areas have higher rates than expected for their deprivation (e.g. Blackburn, Preston) Age-adjusted COVID-19 mortality ratio of observed to expected deaths by level of deprivation, March 2020 to April 2021, neighbourhoods (MSOAs) in Lancashire and South Cumbria </vt:lpstr>
      <vt:lpstr>Age-standardised mortality rates due to COVID-19 per 100,000 people, March 2020 to April 2021</vt:lpstr>
      <vt:lpstr>Health </vt:lpstr>
      <vt:lpstr>Women in Cumbria live 11 years longer in good health compared to women in Blackpool, for men - 10 years  Healthy Life expectancy, 2017-2019</vt:lpstr>
      <vt:lpstr>Mortality rate from causes considered preventable (including cardiovascular, cancer, respiratory, liver diseases), 2016-18 Directly Standardised Rate, per 100,000</vt:lpstr>
      <vt:lpstr>Physically in/active adults, 2019/20, percentage</vt:lpstr>
      <vt:lpstr>Preterm (24-36 weeks) births, 2017-2019, percentage</vt:lpstr>
      <vt:lpstr>Low birth weight of term babies, 2019, percentage</vt:lpstr>
      <vt:lpstr>Low birth weight of term babies, ward level, 2015-19 pooled percentage</vt:lpstr>
      <vt:lpstr>Smoking status at time of delivery, 2019/20, percentage</vt:lpstr>
      <vt:lpstr>Emergency hospital admissions for intentional self-harm, 2019/20, Directly standardised rate per 100, 000</vt:lpstr>
      <vt:lpstr>The lower the ratio, the lower the likelihood someone is in hospital for intentional self-harm Hospital stays for intentional self-harm, 2015/16 – 2019/20,  Standardised emergency admission ratio </vt:lpstr>
      <vt:lpstr>Suicide Rate, 2018-20, Directly standardised rate - per 100,000</vt:lpstr>
      <vt:lpstr>Estimated percentage of households that experience fuel poverty, 2018/19</vt:lpstr>
      <vt:lpstr>Estimated proportion of fuel poor households,  LSOA 2018/19 – West Lancashire </vt:lpstr>
      <vt:lpstr>Hospital admissions caused by unintentional and deliberate injuries in children (aged 0-14 years), 2019/20, Crude rate per 10,000</vt:lpstr>
      <vt:lpstr>Hospital admissions caused by unintentional and deliberate injuries in children (aged 15-24 years), 2019/20, crude rate per 10,000</vt:lpstr>
      <vt:lpstr>Social determinants of health</vt:lpstr>
      <vt:lpstr>PowerPoint Presentation</vt:lpstr>
      <vt:lpstr>Give every child the best start in life</vt:lpstr>
      <vt:lpstr>Infant Mortality Rate, 2017-19, Crude rate per 1000</vt:lpstr>
      <vt:lpstr>Uptake of Healthy Start Vouchers, 21/06/21 to 18/07/21, percentage</vt:lpstr>
      <vt:lpstr>School Readiness: percentage of children achieving a good level of development at the end of Reception, 2018/19, percentage</vt:lpstr>
      <vt:lpstr>Pupils reaching the expected standard in Key Stage 2 reading, writing and maths, 2018, percentage</vt:lpstr>
      <vt:lpstr>Enable all children, young people and adults to maximise their capabilities and have control over their lives </vt:lpstr>
      <vt:lpstr>Pupils eligible for FSM perform close to the England average  Average Attainment 8 Score per pupil, 2019/20, Free School Meal status</vt:lpstr>
      <vt:lpstr>Average Attainment 8 Score, 2019/20, Mean score</vt:lpstr>
      <vt:lpstr>Pupil Absence, 2018/19, percentage</vt:lpstr>
      <vt:lpstr>First time entrants to the youth justice system, 2019, Crude rate - per 100,000</vt:lpstr>
      <vt:lpstr>Under 18s conception rate/1,000, 2018, crude rate per 1000</vt:lpstr>
      <vt:lpstr>Create fair employment and good work for all </vt:lpstr>
      <vt:lpstr>Unemployment Apr 2020-Mar 2021; % of the economically active  over-16 population (model based)</vt:lpstr>
      <vt:lpstr>Gap in the employment rate between those with a long-term health condition and the overall employment rate, 2019/20, percentage</vt:lpstr>
      <vt:lpstr>Ensure a healthy standard of living for all</vt:lpstr>
      <vt:lpstr>More than one in ten children live in absolute poverty in West Lancashire Children in absolute and relative low income families (under 16s) 2019/20, percentage</vt:lpstr>
      <vt:lpstr>The number of children living in poverty increases when housing costs are included Children living in poverty measured after housing costs, 2018/19, percentage</vt:lpstr>
      <vt:lpstr>Older people in poverty: income deprivation affecting older people index, 2019, percentage </vt:lpstr>
      <vt:lpstr>Create and develop healthy and sustainable places and communities </vt:lpstr>
      <vt:lpstr>People who "often or always" felt lonely, Oct 2020 - Feb 2021, percentage</vt:lpstr>
      <vt:lpstr>Violence offences per 1,000 population, 2019/20</vt:lpstr>
      <vt:lpstr>There is no agreed definition of affordable housing, the most commonly used definition is in Annex 2 of the National Planning Policy Framework,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 Total additional affordable dwellings, completions 2019/20</vt:lpstr>
      <vt:lpstr>Households owed a duty under the Homelessness Reduction Act, 2019/20 - crude rate per 1,000     </vt:lpstr>
      <vt:lpstr>Adults using sustainable travel at least three days per week, 2018/19, percentage</vt:lpstr>
      <vt:lpstr>Percentage of adults using sustainable travel at least three days per week, 2018/19</vt:lpstr>
      <vt:lpstr>West Lancashire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IN ENGLAND:  THE MARMOT REVIEW 10 YEARS ON</dc:title>
  <dc:creator>Joana</dc:creator>
  <cp:lastModifiedBy>Tammy Boyce</cp:lastModifiedBy>
  <cp:revision>108</cp:revision>
  <dcterms:created xsi:type="dcterms:W3CDTF">2021-01-28T09:39:57Z</dcterms:created>
  <dcterms:modified xsi:type="dcterms:W3CDTF">2021-10-13T13:37:35Z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0x0101007590AD72FD2BB64F8F6FA92AEF4A1E4D</vt:lpwstr>
  </property>
</Properties>
</file>