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2.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0.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1.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12.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1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18.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9.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20.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21.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22.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23.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60" r:id="rId6"/>
  </p:sldMasterIdLst>
  <p:notesMasterIdLst>
    <p:notesMasterId r:id="rId86"/>
  </p:notesMasterIdLst>
  <p:sldIdLst>
    <p:sldId id="1065" r:id="rId7"/>
    <p:sldId id="1201" r:id="rId8"/>
    <p:sldId id="1080" r:id="rId9"/>
    <p:sldId id="1142" r:id="rId10"/>
    <p:sldId id="1204" r:id="rId11"/>
    <p:sldId id="1200" r:id="rId12"/>
    <p:sldId id="1203" r:id="rId13"/>
    <p:sldId id="1199" r:id="rId14"/>
    <p:sldId id="1198" r:id="rId15"/>
    <p:sldId id="1170" r:id="rId16"/>
    <p:sldId id="1171" r:id="rId17"/>
    <p:sldId id="1205" r:id="rId18"/>
    <p:sldId id="1206" r:id="rId19"/>
    <p:sldId id="1207" r:id="rId20"/>
    <p:sldId id="1208" r:id="rId21"/>
    <p:sldId id="1143" r:id="rId22"/>
    <p:sldId id="1073" r:id="rId23"/>
    <p:sldId id="919" r:id="rId24"/>
    <p:sldId id="1144" r:id="rId25"/>
    <p:sldId id="1145" r:id="rId26"/>
    <p:sldId id="1071" r:id="rId27"/>
    <p:sldId id="1082" r:id="rId28"/>
    <p:sldId id="1131" r:id="rId29"/>
    <p:sldId id="1083" r:id="rId30"/>
    <p:sldId id="1147" r:id="rId31"/>
    <p:sldId id="1209" r:id="rId32"/>
    <p:sldId id="1101" r:id="rId33"/>
    <p:sldId id="1148" r:id="rId34"/>
    <p:sldId id="1176" r:id="rId35"/>
    <p:sldId id="1210" r:id="rId36"/>
    <p:sldId id="1192" r:id="rId37"/>
    <p:sldId id="1193" r:id="rId38"/>
    <p:sldId id="1194" r:id="rId39"/>
    <p:sldId id="1102" r:id="rId40"/>
    <p:sldId id="1103" r:id="rId41"/>
    <p:sldId id="1177" r:id="rId42"/>
    <p:sldId id="1178" r:id="rId43"/>
    <p:sldId id="1195" r:id="rId44"/>
    <p:sldId id="1196" r:id="rId45"/>
    <p:sldId id="1197" r:id="rId46"/>
    <p:sldId id="1179" r:id="rId47"/>
    <p:sldId id="1105" r:id="rId48"/>
    <p:sldId id="1116" r:id="rId49"/>
    <p:sldId id="1180" r:id="rId50"/>
    <p:sldId id="1181" r:id="rId51"/>
    <p:sldId id="1186" r:id="rId52"/>
    <p:sldId id="1187" r:id="rId53"/>
    <p:sldId id="1182" r:id="rId54"/>
    <p:sldId id="1188" r:id="rId55"/>
    <p:sldId id="1118" r:id="rId56"/>
    <p:sldId id="1119" r:id="rId57"/>
    <p:sldId id="1151" r:id="rId58"/>
    <p:sldId id="1152" r:id="rId59"/>
    <p:sldId id="1153" r:id="rId60"/>
    <p:sldId id="1120" r:id="rId61"/>
    <p:sldId id="1112" r:id="rId62"/>
    <p:sldId id="1129" r:id="rId63"/>
    <p:sldId id="1157" r:id="rId64"/>
    <p:sldId id="1158" r:id="rId65"/>
    <p:sldId id="1184" r:id="rId66"/>
    <p:sldId id="1123" r:id="rId67"/>
    <p:sldId id="1121" r:id="rId68"/>
    <p:sldId id="1130" r:id="rId69"/>
    <p:sldId id="1122" r:id="rId70"/>
    <p:sldId id="1160" r:id="rId71"/>
    <p:sldId id="1161" r:id="rId72"/>
    <p:sldId id="1162" r:id="rId73"/>
    <p:sldId id="1163" r:id="rId74"/>
    <p:sldId id="1139" r:id="rId75"/>
    <p:sldId id="1185" r:id="rId76"/>
    <p:sldId id="1140" r:id="rId77"/>
    <p:sldId id="1165" r:id="rId78"/>
    <p:sldId id="1166" r:id="rId79"/>
    <p:sldId id="1124" r:id="rId80"/>
    <p:sldId id="1155" r:id="rId81"/>
    <p:sldId id="1135" r:id="rId82"/>
    <p:sldId id="1108" r:id="rId83"/>
    <p:sldId id="1168" r:id="rId84"/>
    <p:sldId id="1169" r:id="rId8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FCFC6"/>
    <a:srgbClr val="66FFCC"/>
    <a:srgbClr val="004600"/>
    <a:srgbClr val="7AE2F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60" autoAdjust="0"/>
    <p:restoredTop sz="58851" autoAdjust="0"/>
  </p:normalViewPr>
  <p:slideViewPr>
    <p:cSldViewPr snapToGrid="0">
      <p:cViewPr varScale="1">
        <p:scale>
          <a:sx n="53" d="100"/>
          <a:sy n="53" d="100"/>
        </p:scale>
        <p:origin x="96" y="1206"/>
      </p:cViewPr>
      <p:guideLst>
        <p:guide orient="horz" pos="2160"/>
        <p:guide pos="3840"/>
      </p:guideLst>
    </p:cSldViewPr>
  </p:slideViewPr>
  <p:outlineViewPr>
    <p:cViewPr>
      <p:scale>
        <a:sx n="33" d="100"/>
        <a:sy n="33" d="100"/>
      </p:scale>
      <p:origin x="0" y="-14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bleStyles" Target="tableStyle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boyc\Downloads\HLE_LE_IMD_20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ecile%20graphs%20PETER.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MSOA%20graph%20PETER.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boyc\Downloads\HLE_LE_IMD_20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Averages%20-%20L&amp;C%2029%20sept.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Averages%20-%20L&amp;C%2029%20sep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scarlet.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scarlet.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scarlet.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scarlet.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scarlet.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scarlet.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scarlet.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L&amp;C%20Districts%20scarlet.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ICP%20Data%20Complete%20-%20L&amp;C.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zctyswi\AppData\Local\Microsoft\Windows\INetCache\Content.Outlook\1MTWWIRA\ICP%20Data%20Complete%20-%20LC.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ad.ucl.ac.uk\homei\zctyswi\Documents\Presentations\ICP%20Data%20Complete%20-%20L&amp;C.xlsx%20no.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ad.ucl.ac.uk\homei\zctyswi\Documents\Presentations\C&amp;L%20Graphs.xlsx" TargetMode="External"/><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boyc\Desktop\Current%20work\Marmot\Lans%20South%20Cumb\Charts\Ward%20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GB" sz="2000" dirty="0">
                <a:latin typeface="+mn-lt"/>
              </a:rPr>
              <a:t>Male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'Male LE_IMD_19-20'!$B$2</c:f>
              <c:strCache>
                <c:ptCount val="1"/>
                <c:pt idx="0">
                  <c:v>2019</c:v>
                </c:pt>
              </c:strCache>
            </c:strRef>
          </c:tx>
          <c:spPr>
            <a:solidFill>
              <a:schemeClr val="accent6">
                <a:shade val="76000"/>
              </a:schemeClr>
            </a:solidFill>
            <a:ln>
              <a:noFill/>
            </a:ln>
            <a:effectLst/>
          </c:spPr>
          <c:invertIfNegative val="0"/>
          <c:cat>
            <c:strRef>
              <c:f>'Male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'Male LE_IMD_19-20'!$B$3:$B$12</c:f>
              <c:numCache>
                <c:formatCode>General</c:formatCode>
                <c:ptCount val="10"/>
                <c:pt idx="0">
                  <c:v>74.3</c:v>
                </c:pt>
                <c:pt idx="1">
                  <c:v>76.599999999999994</c:v>
                </c:pt>
                <c:pt idx="2">
                  <c:v>78</c:v>
                </c:pt>
                <c:pt idx="3">
                  <c:v>79.2</c:v>
                </c:pt>
                <c:pt idx="4">
                  <c:v>80.2</c:v>
                </c:pt>
                <c:pt idx="5">
                  <c:v>81</c:v>
                </c:pt>
                <c:pt idx="6">
                  <c:v>81.599999999999994</c:v>
                </c:pt>
                <c:pt idx="7">
                  <c:v>82</c:v>
                </c:pt>
                <c:pt idx="8">
                  <c:v>82.5</c:v>
                </c:pt>
                <c:pt idx="9">
                  <c:v>83.6</c:v>
                </c:pt>
              </c:numCache>
            </c:numRef>
          </c:val>
          <c:extLst>
            <c:ext xmlns:c16="http://schemas.microsoft.com/office/drawing/2014/chart" uri="{C3380CC4-5D6E-409C-BE32-E72D297353CC}">
              <c16:uniqueId val="{00000000-5AF5-4B4B-90C5-D1E9431B3A2B}"/>
            </c:ext>
          </c:extLst>
        </c:ser>
        <c:ser>
          <c:idx val="1"/>
          <c:order val="1"/>
          <c:tx>
            <c:strRef>
              <c:f>'Male LE_IMD_19-20'!$C$2</c:f>
              <c:strCache>
                <c:ptCount val="1"/>
                <c:pt idx="0">
                  <c:v>2020</c:v>
                </c:pt>
              </c:strCache>
            </c:strRef>
          </c:tx>
          <c:spPr>
            <a:solidFill>
              <a:schemeClr val="accent6">
                <a:tint val="77000"/>
              </a:schemeClr>
            </a:solidFill>
            <a:ln>
              <a:noFill/>
            </a:ln>
            <a:effectLst/>
          </c:spPr>
          <c:invertIfNegative val="0"/>
          <c:cat>
            <c:strRef>
              <c:f>'Male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'Male LE_IMD_19-20'!$C$3:$C$12</c:f>
              <c:numCache>
                <c:formatCode>General</c:formatCode>
                <c:ptCount val="10"/>
                <c:pt idx="0">
                  <c:v>72.400000000000006</c:v>
                </c:pt>
                <c:pt idx="1">
                  <c:v>74.8</c:v>
                </c:pt>
                <c:pt idx="2">
                  <c:v>76.3</c:v>
                </c:pt>
                <c:pt idx="3">
                  <c:v>77.7</c:v>
                </c:pt>
                <c:pt idx="4">
                  <c:v>78.900000000000006</c:v>
                </c:pt>
                <c:pt idx="5">
                  <c:v>79.7</c:v>
                </c:pt>
                <c:pt idx="6">
                  <c:v>80.3</c:v>
                </c:pt>
                <c:pt idx="7">
                  <c:v>80.900000000000006</c:v>
                </c:pt>
                <c:pt idx="8">
                  <c:v>81.5</c:v>
                </c:pt>
                <c:pt idx="9">
                  <c:v>82.6</c:v>
                </c:pt>
              </c:numCache>
            </c:numRef>
          </c:val>
          <c:extLst>
            <c:ext xmlns:c16="http://schemas.microsoft.com/office/drawing/2014/chart" uri="{C3380CC4-5D6E-409C-BE32-E72D297353CC}">
              <c16:uniqueId val="{00000001-5AF5-4B4B-90C5-D1E9431B3A2B}"/>
            </c:ext>
          </c:extLst>
        </c:ser>
        <c:dLbls>
          <c:showLegendKey val="0"/>
          <c:showVal val="0"/>
          <c:showCatName val="0"/>
          <c:showSerName val="0"/>
          <c:showPercent val="0"/>
          <c:showBubbleSize val="0"/>
        </c:dLbls>
        <c:gapWidth val="219"/>
        <c:overlap val="-27"/>
        <c:axId val="1055429823"/>
        <c:axId val="1055419423"/>
      </c:barChart>
      <c:catAx>
        <c:axId val="105542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19423"/>
        <c:crosses val="autoZero"/>
        <c:auto val="1"/>
        <c:lblAlgn val="ctr"/>
        <c:lblOffset val="100"/>
        <c:noMultiLvlLbl val="0"/>
      </c:catAx>
      <c:valAx>
        <c:axId val="1055419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29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900">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Hyndburn!$E$1</c:f>
              <c:strCache>
                <c:ptCount val="1"/>
                <c:pt idx="0">
                  <c:v>Value</c:v>
                </c:pt>
              </c:strCache>
            </c:strRef>
          </c:tx>
          <c:spPr>
            <a:solidFill>
              <a:schemeClr val="accent6">
                <a:shade val="76000"/>
              </a:schemeClr>
            </a:solidFill>
            <a:ln>
              <a:noFill/>
            </a:ln>
            <a:effectLst/>
          </c:spPr>
          <c:invertIfNegative val="0"/>
          <c:cat>
            <c:strRef>
              <c:f>Hyndburn!$D$2:$D$18</c:f>
              <c:strCache>
                <c:ptCount val="17"/>
                <c:pt idx="0">
                  <c:v>St Oswald's</c:v>
                </c:pt>
                <c:pt idx="1">
                  <c:v>Netherton</c:v>
                </c:pt>
                <c:pt idx="2">
                  <c:v>Overton</c:v>
                </c:pt>
                <c:pt idx="3">
                  <c:v>Baxenden</c:v>
                </c:pt>
                <c:pt idx="4">
                  <c:v>Immanuel</c:v>
                </c:pt>
                <c:pt idx="5">
                  <c:v>Huncoat</c:v>
                </c:pt>
                <c:pt idx="6">
                  <c:v>Rishton</c:v>
                </c:pt>
                <c:pt idx="7">
                  <c:v>Barnfield</c:v>
                </c:pt>
                <c:pt idx="8">
                  <c:v>Hyndburn</c:v>
                </c:pt>
                <c:pt idx="9">
                  <c:v>Altham</c:v>
                </c:pt>
                <c:pt idx="10">
                  <c:v>Milnshaw</c:v>
                </c:pt>
                <c:pt idx="11">
                  <c:v>St Andrew's</c:v>
                </c:pt>
                <c:pt idx="12">
                  <c:v>Peel</c:v>
                </c:pt>
                <c:pt idx="13">
                  <c:v>Clayton-le-Moors</c:v>
                </c:pt>
                <c:pt idx="14">
                  <c:v>Central</c:v>
                </c:pt>
                <c:pt idx="15">
                  <c:v>Church</c:v>
                </c:pt>
                <c:pt idx="16">
                  <c:v>Spring Hill</c:v>
                </c:pt>
              </c:strCache>
            </c:strRef>
          </c:cat>
          <c:val>
            <c:numRef>
              <c:f>Hyndburn!$E$2:$E$18</c:f>
              <c:numCache>
                <c:formatCode>0</c:formatCode>
                <c:ptCount val="17"/>
                <c:pt idx="0">
                  <c:v>85.794499999999999</c:v>
                </c:pt>
                <c:pt idx="1">
                  <c:v>84.968800000000002</c:v>
                </c:pt>
                <c:pt idx="2">
                  <c:v>84.439099999999996</c:v>
                </c:pt>
                <c:pt idx="3">
                  <c:v>84.387100000000004</c:v>
                </c:pt>
                <c:pt idx="4">
                  <c:v>83.259299999999996</c:v>
                </c:pt>
                <c:pt idx="5">
                  <c:v>81.809600000000003</c:v>
                </c:pt>
                <c:pt idx="6">
                  <c:v>81.292900000000003</c:v>
                </c:pt>
                <c:pt idx="7">
                  <c:v>81.111000000000004</c:v>
                </c:pt>
                <c:pt idx="8">
                  <c:v>81.049304072901293</c:v>
                </c:pt>
                <c:pt idx="9">
                  <c:v>80.684200000000004</c:v>
                </c:pt>
                <c:pt idx="10">
                  <c:v>79.7697</c:v>
                </c:pt>
                <c:pt idx="11">
                  <c:v>79.766300000000001</c:v>
                </c:pt>
                <c:pt idx="12">
                  <c:v>79.3245</c:v>
                </c:pt>
                <c:pt idx="13">
                  <c:v>78.499799999999993</c:v>
                </c:pt>
                <c:pt idx="14">
                  <c:v>77.880200000000002</c:v>
                </c:pt>
                <c:pt idx="15">
                  <c:v>77.399299999999997</c:v>
                </c:pt>
                <c:pt idx="16">
                  <c:v>75.270700000000005</c:v>
                </c:pt>
              </c:numCache>
            </c:numRef>
          </c:val>
          <c:extLst>
            <c:ext xmlns:c16="http://schemas.microsoft.com/office/drawing/2014/chart" uri="{C3380CC4-5D6E-409C-BE32-E72D297353CC}">
              <c16:uniqueId val="{00000000-AD8D-4A4F-A284-E26E02C50602}"/>
            </c:ext>
          </c:extLst>
        </c:ser>
        <c:dLbls>
          <c:showLegendKey val="0"/>
          <c:showVal val="0"/>
          <c:showCatName val="0"/>
          <c:showSerName val="0"/>
          <c:showPercent val="0"/>
          <c:showBubbleSize val="0"/>
        </c:dLbls>
        <c:gapWidth val="219"/>
        <c:overlap val="-27"/>
        <c:axId val="343752255"/>
        <c:axId val="343758079"/>
      </c:barChart>
      <c:lineChart>
        <c:grouping val="standard"/>
        <c:varyColors val="0"/>
        <c:ser>
          <c:idx val="1"/>
          <c:order val="1"/>
          <c:tx>
            <c:strRef>
              <c:f>Hyndburn!$F$1</c:f>
              <c:strCache>
                <c:ptCount val="1"/>
                <c:pt idx="0">
                  <c:v>England</c:v>
                </c:pt>
              </c:strCache>
            </c:strRef>
          </c:tx>
          <c:spPr>
            <a:ln w="38100" cap="rnd">
              <a:solidFill>
                <a:schemeClr val="accent1"/>
              </a:solidFill>
              <a:round/>
            </a:ln>
            <a:effectLst/>
          </c:spPr>
          <c:marker>
            <c:symbol val="none"/>
          </c:marker>
          <c:cat>
            <c:strRef>
              <c:f>Hyndburn!$D$2:$D$18</c:f>
              <c:strCache>
                <c:ptCount val="17"/>
                <c:pt idx="0">
                  <c:v>St Oswald's</c:v>
                </c:pt>
                <c:pt idx="1">
                  <c:v>Netherton</c:v>
                </c:pt>
                <c:pt idx="2">
                  <c:v>Overton</c:v>
                </c:pt>
                <c:pt idx="3">
                  <c:v>Baxenden</c:v>
                </c:pt>
                <c:pt idx="4">
                  <c:v>Immanuel</c:v>
                </c:pt>
                <c:pt idx="5">
                  <c:v>Huncoat</c:v>
                </c:pt>
                <c:pt idx="6">
                  <c:v>Rishton</c:v>
                </c:pt>
                <c:pt idx="7">
                  <c:v>Barnfield</c:v>
                </c:pt>
                <c:pt idx="8">
                  <c:v>Hyndburn</c:v>
                </c:pt>
                <c:pt idx="9">
                  <c:v>Altham</c:v>
                </c:pt>
                <c:pt idx="10">
                  <c:v>Milnshaw</c:v>
                </c:pt>
                <c:pt idx="11">
                  <c:v>St Andrew's</c:v>
                </c:pt>
                <c:pt idx="12">
                  <c:v>Peel</c:v>
                </c:pt>
                <c:pt idx="13">
                  <c:v>Clayton-le-Moors</c:v>
                </c:pt>
                <c:pt idx="14">
                  <c:v>Central</c:v>
                </c:pt>
                <c:pt idx="15">
                  <c:v>Church</c:v>
                </c:pt>
                <c:pt idx="16">
                  <c:v>Spring Hill</c:v>
                </c:pt>
              </c:strCache>
            </c:strRef>
          </c:cat>
          <c:val>
            <c:numRef>
              <c:f>Hyndburn!$F$2:$F$18</c:f>
              <c:numCache>
                <c:formatCode>0</c:formatCode>
                <c:ptCount val="17"/>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pt idx="16">
                  <c:v>83.249040210000004</c:v>
                </c:pt>
              </c:numCache>
            </c:numRef>
          </c:val>
          <c:smooth val="0"/>
          <c:extLst>
            <c:ext xmlns:c16="http://schemas.microsoft.com/office/drawing/2014/chart" uri="{C3380CC4-5D6E-409C-BE32-E72D297353CC}">
              <c16:uniqueId val="{00000001-AD8D-4A4F-A284-E26E02C50602}"/>
            </c:ext>
          </c:extLst>
        </c:ser>
        <c:dLbls>
          <c:showLegendKey val="0"/>
          <c:showVal val="0"/>
          <c:showCatName val="0"/>
          <c:showSerName val="0"/>
          <c:showPercent val="0"/>
          <c:showBubbleSize val="0"/>
        </c:dLbls>
        <c:marker val="1"/>
        <c:smooth val="0"/>
        <c:axId val="343752255"/>
        <c:axId val="343758079"/>
      </c:lineChart>
      <c:catAx>
        <c:axId val="343752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3758079"/>
        <c:crosses val="autoZero"/>
        <c:auto val="1"/>
        <c:lblAlgn val="ctr"/>
        <c:lblOffset val="100"/>
        <c:noMultiLvlLbl val="0"/>
      </c:catAx>
      <c:valAx>
        <c:axId val="343758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375225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Pendle!$B$1</c:f>
              <c:strCache>
                <c:ptCount val="1"/>
                <c:pt idx="0">
                  <c:v>Value</c:v>
                </c:pt>
              </c:strCache>
            </c:strRef>
          </c:tx>
          <c:spPr>
            <a:solidFill>
              <a:schemeClr val="accent6">
                <a:shade val="76000"/>
              </a:schemeClr>
            </a:solidFill>
            <a:ln>
              <a:noFill/>
            </a:ln>
            <a:effectLst/>
          </c:spPr>
          <c:invertIfNegative val="0"/>
          <c:cat>
            <c:strRef>
              <c:f>Pendle!$A$2:$A$22</c:f>
              <c:strCache>
                <c:ptCount val="21"/>
                <c:pt idx="0">
                  <c:v>Earby</c:v>
                </c:pt>
                <c:pt idx="1">
                  <c:v>Barrowford</c:v>
                </c:pt>
                <c:pt idx="2">
                  <c:v>Boulsworth</c:v>
                </c:pt>
                <c:pt idx="3">
                  <c:v>Craven</c:v>
                </c:pt>
                <c:pt idx="4">
                  <c:v>Coates</c:v>
                </c:pt>
                <c:pt idx="5">
                  <c:v>Clover Hill</c:v>
                </c:pt>
                <c:pt idx="6">
                  <c:v>Walverden</c:v>
                </c:pt>
                <c:pt idx="7">
                  <c:v>Whitefield</c:v>
                </c:pt>
                <c:pt idx="8">
                  <c:v>Pendle</c:v>
                </c:pt>
                <c:pt idx="9">
                  <c:v>Brierfield</c:v>
                </c:pt>
                <c:pt idx="10">
                  <c:v>Reedley</c:v>
                </c:pt>
                <c:pt idx="11">
                  <c:v>Waterside</c:v>
                </c:pt>
                <c:pt idx="12">
                  <c:v>Vivary Bridge</c:v>
                </c:pt>
                <c:pt idx="13">
                  <c:v>Marsden</c:v>
                </c:pt>
                <c:pt idx="14">
                  <c:v>Horsfield</c:v>
                </c:pt>
                <c:pt idx="15">
                  <c:v>Southfield</c:v>
                </c:pt>
                <c:pt idx="16">
                  <c:v>Bradley</c:v>
                </c:pt>
                <c:pt idx="17">
                  <c:v>Blacko and Higherford*</c:v>
                </c:pt>
                <c:pt idx="18">
                  <c:v>Foulridge*</c:v>
                </c:pt>
                <c:pt idx="19">
                  <c:v>Higham and Pendleside*</c:v>
                </c:pt>
                <c:pt idx="20">
                  <c:v>Old Laund Booth*</c:v>
                </c:pt>
              </c:strCache>
            </c:strRef>
          </c:cat>
          <c:val>
            <c:numRef>
              <c:f>Pendle!$B$2:$B$22</c:f>
              <c:numCache>
                <c:formatCode>0</c:formatCode>
                <c:ptCount val="21"/>
                <c:pt idx="0">
                  <c:v>82.675799999999995</c:v>
                </c:pt>
                <c:pt idx="1">
                  <c:v>81.229600000000005</c:v>
                </c:pt>
                <c:pt idx="2">
                  <c:v>81.111999999999995</c:v>
                </c:pt>
                <c:pt idx="3">
                  <c:v>80.215999999999994</c:v>
                </c:pt>
                <c:pt idx="4">
                  <c:v>79.225200000000001</c:v>
                </c:pt>
                <c:pt idx="5">
                  <c:v>78.640699999999995</c:v>
                </c:pt>
                <c:pt idx="6">
                  <c:v>78.604900000000001</c:v>
                </c:pt>
                <c:pt idx="7">
                  <c:v>78.496399999999994</c:v>
                </c:pt>
                <c:pt idx="8">
                  <c:v>78.240815037093398</c:v>
                </c:pt>
                <c:pt idx="9">
                  <c:v>77.935599999999994</c:v>
                </c:pt>
                <c:pt idx="10">
                  <c:v>76.971900000000005</c:v>
                </c:pt>
                <c:pt idx="11">
                  <c:v>76.7376</c:v>
                </c:pt>
                <c:pt idx="12">
                  <c:v>76.568100000000001</c:v>
                </c:pt>
                <c:pt idx="13">
                  <c:v>75.386200000000002</c:v>
                </c:pt>
                <c:pt idx="14">
                  <c:v>74.818600000000004</c:v>
                </c:pt>
                <c:pt idx="15">
                  <c:v>74.011899999999997</c:v>
                </c:pt>
                <c:pt idx="16">
                  <c:v>73.631699999999995</c:v>
                </c:pt>
              </c:numCache>
            </c:numRef>
          </c:val>
          <c:extLst>
            <c:ext xmlns:c16="http://schemas.microsoft.com/office/drawing/2014/chart" uri="{C3380CC4-5D6E-409C-BE32-E72D297353CC}">
              <c16:uniqueId val="{00000000-9A15-4790-9529-C512E186CE6B}"/>
            </c:ext>
          </c:extLst>
        </c:ser>
        <c:dLbls>
          <c:showLegendKey val="0"/>
          <c:showVal val="0"/>
          <c:showCatName val="0"/>
          <c:showSerName val="0"/>
          <c:showPercent val="0"/>
          <c:showBubbleSize val="0"/>
        </c:dLbls>
        <c:gapWidth val="219"/>
        <c:overlap val="-27"/>
        <c:axId val="353258015"/>
        <c:axId val="353260511"/>
      </c:barChart>
      <c:lineChart>
        <c:grouping val="standard"/>
        <c:varyColors val="0"/>
        <c:ser>
          <c:idx val="1"/>
          <c:order val="1"/>
          <c:tx>
            <c:strRef>
              <c:f>Pendle!$C$1</c:f>
              <c:strCache>
                <c:ptCount val="1"/>
                <c:pt idx="0">
                  <c:v>England</c:v>
                </c:pt>
              </c:strCache>
            </c:strRef>
          </c:tx>
          <c:spPr>
            <a:ln w="38100" cap="rnd">
              <a:solidFill>
                <a:schemeClr val="accent1"/>
              </a:solidFill>
              <a:round/>
            </a:ln>
            <a:effectLst/>
          </c:spPr>
          <c:marker>
            <c:symbol val="none"/>
          </c:marker>
          <c:cat>
            <c:strRef>
              <c:f>Pendle!$A$2:$A$22</c:f>
              <c:strCache>
                <c:ptCount val="21"/>
                <c:pt idx="0">
                  <c:v>Earby</c:v>
                </c:pt>
                <c:pt idx="1">
                  <c:v>Barrowford</c:v>
                </c:pt>
                <c:pt idx="2">
                  <c:v>Boulsworth</c:v>
                </c:pt>
                <c:pt idx="3">
                  <c:v>Craven</c:v>
                </c:pt>
                <c:pt idx="4">
                  <c:v>Coates</c:v>
                </c:pt>
                <c:pt idx="5">
                  <c:v>Clover Hill</c:v>
                </c:pt>
                <c:pt idx="6">
                  <c:v>Walverden</c:v>
                </c:pt>
                <c:pt idx="7">
                  <c:v>Whitefield</c:v>
                </c:pt>
                <c:pt idx="8">
                  <c:v>Pendle</c:v>
                </c:pt>
                <c:pt idx="9">
                  <c:v>Brierfield</c:v>
                </c:pt>
                <c:pt idx="10">
                  <c:v>Reedley</c:v>
                </c:pt>
                <c:pt idx="11">
                  <c:v>Waterside</c:v>
                </c:pt>
                <c:pt idx="12">
                  <c:v>Vivary Bridge</c:v>
                </c:pt>
                <c:pt idx="13">
                  <c:v>Marsden</c:v>
                </c:pt>
                <c:pt idx="14">
                  <c:v>Horsfield</c:v>
                </c:pt>
                <c:pt idx="15">
                  <c:v>Southfield</c:v>
                </c:pt>
                <c:pt idx="16">
                  <c:v>Bradley</c:v>
                </c:pt>
                <c:pt idx="17">
                  <c:v>Blacko and Higherford*</c:v>
                </c:pt>
                <c:pt idx="18">
                  <c:v>Foulridge*</c:v>
                </c:pt>
                <c:pt idx="19">
                  <c:v>Higham and Pendleside*</c:v>
                </c:pt>
                <c:pt idx="20">
                  <c:v>Old Laund Booth*</c:v>
                </c:pt>
              </c:strCache>
            </c:strRef>
          </c:cat>
          <c:val>
            <c:numRef>
              <c:f>Pendle!$C$2:$C$22</c:f>
              <c:numCache>
                <c:formatCode>0</c:formatCode>
                <c:ptCount val="21"/>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pt idx="17">
                  <c:v>79.657066439999994</c:v>
                </c:pt>
                <c:pt idx="18">
                  <c:v>79.657066439999994</c:v>
                </c:pt>
                <c:pt idx="19">
                  <c:v>79.657066439999994</c:v>
                </c:pt>
                <c:pt idx="20">
                  <c:v>79.657066439999994</c:v>
                </c:pt>
              </c:numCache>
            </c:numRef>
          </c:val>
          <c:smooth val="0"/>
          <c:extLst>
            <c:ext xmlns:c16="http://schemas.microsoft.com/office/drawing/2014/chart" uri="{C3380CC4-5D6E-409C-BE32-E72D297353CC}">
              <c16:uniqueId val="{00000001-9A15-4790-9529-C512E186CE6B}"/>
            </c:ext>
          </c:extLst>
        </c:ser>
        <c:dLbls>
          <c:showLegendKey val="0"/>
          <c:showVal val="0"/>
          <c:showCatName val="0"/>
          <c:showSerName val="0"/>
          <c:showPercent val="0"/>
          <c:showBubbleSize val="0"/>
        </c:dLbls>
        <c:marker val="1"/>
        <c:smooth val="0"/>
        <c:axId val="353258015"/>
        <c:axId val="353260511"/>
      </c:lineChart>
      <c:catAx>
        <c:axId val="35325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3260511"/>
        <c:crosses val="autoZero"/>
        <c:auto val="1"/>
        <c:lblAlgn val="ctr"/>
        <c:lblOffset val="100"/>
        <c:noMultiLvlLbl val="0"/>
      </c:catAx>
      <c:valAx>
        <c:axId val="353260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325801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Pendle!$E$1</c:f>
              <c:strCache>
                <c:ptCount val="1"/>
                <c:pt idx="0">
                  <c:v>Value</c:v>
                </c:pt>
              </c:strCache>
            </c:strRef>
          </c:tx>
          <c:spPr>
            <a:solidFill>
              <a:schemeClr val="accent6">
                <a:shade val="76000"/>
              </a:schemeClr>
            </a:solidFill>
            <a:ln>
              <a:noFill/>
            </a:ln>
            <a:effectLst/>
          </c:spPr>
          <c:invertIfNegative val="0"/>
          <c:cat>
            <c:strRef>
              <c:f>Pendle!$D$2:$D$22</c:f>
              <c:strCache>
                <c:ptCount val="21"/>
                <c:pt idx="0">
                  <c:v>Boulsworth</c:v>
                </c:pt>
                <c:pt idx="1">
                  <c:v>Barrowford</c:v>
                </c:pt>
                <c:pt idx="2">
                  <c:v>Craven</c:v>
                </c:pt>
                <c:pt idx="3">
                  <c:v>Whitefield</c:v>
                </c:pt>
                <c:pt idx="4">
                  <c:v>Earby</c:v>
                </c:pt>
                <c:pt idx="5">
                  <c:v>Clover Hill</c:v>
                </c:pt>
                <c:pt idx="6">
                  <c:v>Walverden</c:v>
                </c:pt>
                <c:pt idx="7">
                  <c:v>Reedley</c:v>
                </c:pt>
                <c:pt idx="8">
                  <c:v>Pendle</c:v>
                </c:pt>
                <c:pt idx="9">
                  <c:v>Vivary Bridge</c:v>
                </c:pt>
                <c:pt idx="10">
                  <c:v>Brierfield</c:v>
                </c:pt>
                <c:pt idx="11">
                  <c:v>Waterside</c:v>
                </c:pt>
                <c:pt idx="12">
                  <c:v>Horsfield</c:v>
                </c:pt>
                <c:pt idx="13">
                  <c:v>Coates</c:v>
                </c:pt>
                <c:pt idx="14">
                  <c:v>Bradley</c:v>
                </c:pt>
                <c:pt idx="15">
                  <c:v>Marsden</c:v>
                </c:pt>
                <c:pt idx="16">
                  <c:v>Southfield</c:v>
                </c:pt>
                <c:pt idx="17">
                  <c:v>Blacko and Higherford*</c:v>
                </c:pt>
                <c:pt idx="18">
                  <c:v>Foulridge*</c:v>
                </c:pt>
                <c:pt idx="19">
                  <c:v>Higham and Pendleside*</c:v>
                </c:pt>
                <c:pt idx="20">
                  <c:v>Old Laund Booth*</c:v>
                </c:pt>
              </c:strCache>
            </c:strRef>
          </c:cat>
          <c:val>
            <c:numRef>
              <c:f>Pendle!$E$2:$E$22</c:f>
              <c:numCache>
                <c:formatCode>0</c:formatCode>
                <c:ptCount val="21"/>
                <c:pt idx="0">
                  <c:v>85.982699999999994</c:v>
                </c:pt>
                <c:pt idx="1">
                  <c:v>84.868300000000005</c:v>
                </c:pt>
                <c:pt idx="2">
                  <c:v>84.041799999999995</c:v>
                </c:pt>
                <c:pt idx="3">
                  <c:v>83.259900000000002</c:v>
                </c:pt>
                <c:pt idx="4">
                  <c:v>82.975800000000007</c:v>
                </c:pt>
                <c:pt idx="5">
                  <c:v>82.505700000000004</c:v>
                </c:pt>
                <c:pt idx="6">
                  <c:v>81.882800000000003</c:v>
                </c:pt>
                <c:pt idx="7">
                  <c:v>81.846500000000006</c:v>
                </c:pt>
                <c:pt idx="8">
                  <c:v>81.578126835075096</c:v>
                </c:pt>
                <c:pt idx="9">
                  <c:v>81.503900000000002</c:v>
                </c:pt>
                <c:pt idx="10">
                  <c:v>81.425799999999995</c:v>
                </c:pt>
                <c:pt idx="11">
                  <c:v>79.752399999999994</c:v>
                </c:pt>
                <c:pt idx="12">
                  <c:v>79.637500000000003</c:v>
                </c:pt>
                <c:pt idx="13">
                  <c:v>79.600800000000007</c:v>
                </c:pt>
                <c:pt idx="14">
                  <c:v>78.417900000000003</c:v>
                </c:pt>
                <c:pt idx="15">
                  <c:v>77.688000000000002</c:v>
                </c:pt>
                <c:pt idx="16">
                  <c:v>76.739199999999997</c:v>
                </c:pt>
              </c:numCache>
            </c:numRef>
          </c:val>
          <c:extLst>
            <c:ext xmlns:c16="http://schemas.microsoft.com/office/drawing/2014/chart" uri="{C3380CC4-5D6E-409C-BE32-E72D297353CC}">
              <c16:uniqueId val="{00000000-60D5-4028-BC67-816CB5E121BC}"/>
            </c:ext>
          </c:extLst>
        </c:ser>
        <c:dLbls>
          <c:showLegendKey val="0"/>
          <c:showVal val="0"/>
          <c:showCatName val="0"/>
          <c:showSerName val="0"/>
          <c:showPercent val="0"/>
          <c:showBubbleSize val="0"/>
        </c:dLbls>
        <c:gapWidth val="219"/>
        <c:overlap val="-27"/>
        <c:axId val="197854703"/>
        <c:axId val="197853455"/>
      </c:barChart>
      <c:lineChart>
        <c:grouping val="standard"/>
        <c:varyColors val="0"/>
        <c:ser>
          <c:idx val="1"/>
          <c:order val="1"/>
          <c:tx>
            <c:strRef>
              <c:f>Pendle!$F$1</c:f>
              <c:strCache>
                <c:ptCount val="1"/>
                <c:pt idx="0">
                  <c:v>England</c:v>
                </c:pt>
              </c:strCache>
            </c:strRef>
          </c:tx>
          <c:spPr>
            <a:ln w="38100" cap="rnd">
              <a:solidFill>
                <a:schemeClr val="accent1"/>
              </a:solidFill>
              <a:round/>
            </a:ln>
            <a:effectLst/>
          </c:spPr>
          <c:marker>
            <c:symbol val="none"/>
          </c:marker>
          <c:cat>
            <c:strRef>
              <c:f>Pendle!$D$2:$D$22</c:f>
              <c:strCache>
                <c:ptCount val="21"/>
                <c:pt idx="0">
                  <c:v>Boulsworth</c:v>
                </c:pt>
                <c:pt idx="1">
                  <c:v>Barrowford</c:v>
                </c:pt>
                <c:pt idx="2">
                  <c:v>Craven</c:v>
                </c:pt>
                <c:pt idx="3">
                  <c:v>Whitefield</c:v>
                </c:pt>
                <c:pt idx="4">
                  <c:v>Earby</c:v>
                </c:pt>
                <c:pt idx="5">
                  <c:v>Clover Hill</c:v>
                </c:pt>
                <c:pt idx="6">
                  <c:v>Walverden</c:v>
                </c:pt>
                <c:pt idx="7">
                  <c:v>Reedley</c:v>
                </c:pt>
                <c:pt idx="8">
                  <c:v>Pendle</c:v>
                </c:pt>
                <c:pt idx="9">
                  <c:v>Vivary Bridge</c:v>
                </c:pt>
                <c:pt idx="10">
                  <c:v>Brierfield</c:v>
                </c:pt>
                <c:pt idx="11">
                  <c:v>Waterside</c:v>
                </c:pt>
                <c:pt idx="12">
                  <c:v>Horsfield</c:v>
                </c:pt>
                <c:pt idx="13">
                  <c:v>Coates</c:v>
                </c:pt>
                <c:pt idx="14">
                  <c:v>Bradley</c:v>
                </c:pt>
                <c:pt idx="15">
                  <c:v>Marsden</c:v>
                </c:pt>
                <c:pt idx="16">
                  <c:v>Southfield</c:v>
                </c:pt>
                <c:pt idx="17">
                  <c:v>Blacko and Higherford*</c:v>
                </c:pt>
                <c:pt idx="18">
                  <c:v>Foulridge*</c:v>
                </c:pt>
                <c:pt idx="19">
                  <c:v>Higham and Pendleside*</c:v>
                </c:pt>
                <c:pt idx="20">
                  <c:v>Old Laund Booth*</c:v>
                </c:pt>
              </c:strCache>
            </c:strRef>
          </c:cat>
          <c:val>
            <c:numRef>
              <c:f>Pendle!$F$2:$F$22</c:f>
              <c:numCache>
                <c:formatCode>0</c:formatCode>
                <c:ptCount val="21"/>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pt idx="16">
                  <c:v>83.249040210000004</c:v>
                </c:pt>
                <c:pt idx="17">
                  <c:v>83.249040210000004</c:v>
                </c:pt>
                <c:pt idx="18">
                  <c:v>83.249040210000004</c:v>
                </c:pt>
                <c:pt idx="19">
                  <c:v>83.249040210000004</c:v>
                </c:pt>
                <c:pt idx="20">
                  <c:v>83.249040210000004</c:v>
                </c:pt>
              </c:numCache>
            </c:numRef>
          </c:val>
          <c:smooth val="0"/>
          <c:extLst>
            <c:ext xmlns:c16="http://schemas.microsoft.com/office/drawing/2014/chart" uri="{C3380CC4-5D6E-409C-BE32-E72D297353CC}">
              <c16:uniqueId val="{00000001-60D5-4028-BC67-816CB5E121BC}"/>
            </c:ext>
          </c:extLst>
        </c:ser>
        <c:dLbls>
          <c:showLegendKey val="0"/>
          <c:showVal val="0"/>
          <c:showCatName val="0"/>
          <c:showSerName val="0"/>
          <c:showPercent val="0"/>
          <c:showBubbleSize val="0"/>
        </c:dLbls>
        <c:marker val="1"/>
        <c:smooth val="0"/>
        <c:axId val="197854703"/>
        <c:axId val="197853455"/>
      </c:lineChart>
      <c:catAx>
        <c:axId val="19785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7853455"/>
        <c:crosses val="autoZero"/>
        <c:auto val="1"/>
        <c:lblAlgn val="ctr"/>
        <c:lblOffset val="100"/>
        <c:noMultiLvlLbl val="0"/>
      </c:catAx>
      <c:valAx>
        <c:axId val="197853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785470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Rossendla!$B$1</c:f>
              <c:strCache>
                <c:ptCount val="1"/>
                <c:pt idx="0">
                  <c:v>Value</c:v>
                </c:pt>
              </c:strCache>
            </c:strRef>
          </c:tx>
          <c:spPr>
            <a:solidFill>
              <a:schemeClr val="accent6">
                <a:shade val="76000"/>
              </a:schemeClr>
            </a:solidFill>
            <a:ln>
              <a:noFill/>
            </a:ln>
            <a:effectLst/>
          </c:spPr>
          <c:invertIfNegative val="0"/>
          <c:cat>
            <c:strRef>
              <c:f>Rossendla!$A$2:$A$16</c:f>
              <c:strCache>
                <c:ptCount val="15"/>
                <c:pt idx="0">
                  <c:v>Healey and Whitworth</c:v>
                </c:pt>
                <c:pt idx="1">
                  <c:v>Irwell</c:v>
                </c:pt>
                <c:pt idx="2">
                  <c:v>Helmshore</c:v>
                </c:pt>
                <c:pt idx="3">
                  <c:v>Cribden</c:v>
                </c:pt>
                <c:pt idx="4">
                  <c:v>Greenfield</c:v>
                </c:pt>
                <c:pt idx="5">
                  <c:v>Hareholme</c:v>
                </c:pt>
                <c:pt idx="6">
                  <c:v>Facit and Shawforth</c:v>
                </c:pt>
                <c:pt idx="7">
                  <c:v>Eden</c:v>
                </c:pt>
                <c:pt idx="8">
                  <c:v>Rossendale</c:v>
                </c:pt>
                <c:pt idx="9">
                  <c:v>Longholme</c:v>
                </c:pt>
                <c:pt idx="10">
                  <c:v>Greensclough</c:v>
                </c:pt>
                <c:pt idx="11">
                  <c:v>Goodshaw</c:v>
                </c:pt>
                <c:pt idx="12">
                  <c:v>Worsley</c:v>
                </c:pt>
                <c:pt idx="13">
                  <c:v>Whitewell</c:v>
                </c:pt>
                <c:pt idx="14">
                  <c:v>Stacksteads</c:v>
                </c:pt>
              </c:strCache>
            </c:strRef>
          </c:cat>
          <c:val>
            <c:numRef>
              <c:f>Rossendla!$B$2:$B$16</c:f>
              <c:numCache>
                <c:formatCode>0</c:formatCode>
                <c:ptCount val="15"/>
                <c:pt idx="0">
                  <c:v>80.011099999999999</c:v>
                </c:pt>
                <c:pt idx="1">
                  <c:v>79.6995</c:v>
                </c:pt>
                <c:pt idx="2">
                  <c:v>79.499600000000001</c:v>
                </c:pt>
                <c:pt idx="3">
                  <c:v>79.432000000000002</c:v>
                </c:pt>
                <c:pt idx="4">
                  <c:v>79.305899999999994</c:v>
                </c:pt>
                <c:pt idx="5">
                  <c:v>79.040300000000002</c:v>
                </c:pt>
                <c:pt idx="6">
                  <c:v>78.942800000000005</c:v>
                </c:pt>
                <c:pt idx="7">
                  <c:v>78.685100000000006</c:v>
                </c:pt>
                <c:pt idx="8">
                  <c:v>78.478453787372203</c:v>
                </c:pt>
                <c:pt idx="9">
                  <c:v>78.456500000000005</c:v>
                </c:pt>
                <c:pt idx="10">
                  <c:v>78.001900000000006</c:v>
                </c:pt>
                <c:pt idx="11">
                  <c:v>77.003</c:v>
                </c:pt>
                <c:pt idx="12">
                  <c:v>76.942999999999998</c:v>
                </c:pt>
                <c:pt idx="13">
                  <c:v>76.260499999999993</c:v>
                </c:pt>
                <c:pt idx="14">
                  <c:v>75.849800000000002</c:v>
                </c:pt>
              </c:numCache>
            </c:numRef>
          </c:val>
          <c:extLst>
            <c:ext xmlns:c16="http://schemas.microsoft.com/office/drawing/2014/chart" uri="{C3380CC4-5D6E-409C-BE32-E72D297353CC}">
              <c16:uniqueId val="{00000000-9AF9-4D47-A899-9D33F2E9188D}"/>
            </c:ext>
          </c:extLst>
        </c:ser>
        <c:dLbls>
          <c:showLegendKey val="0"/>
          <c:showVal val="0"/>
          <c:showCatName val="0"/>
          <c:showSerName val="0"/>
          <c:showPercent val="0"/>
          <c:showBubbleSize val="0"/>
        </c:dLbls>
        <c:gapWidth val="219"/>
        <c:overlap val="-27"/>
        <c:axId val="204715551"/>
        <c:axId val="204718047"/>
      </c:barChart>
      <c:lineChart>
        <c:grouping val="standard"/>
        <c:varyColors val="0"/>
        <c:ser>
          <c:idx val="1"/>
          <c:order val="1"/>
          <c:tx>
            <c:strRef>
              <c:f>Rossendla!$C$1</c:f>
              <c:strCache>
                <c:ptCount val="1"/>
                <c:pt idx="0">
                  <c:v>England</c:v>
                </c:pt>
              </c:strCache>
            </c:strRef>
          </c:tx>
          <c:spPr>
            <a:ln w="38100" cap="rnd">
              <a:solidFill>
                <a:schemeClr val="accent1"/>
              </a:solidFill>
              <a:round/>
            </a:ln>
            <a:effectLst/>
          </c:spPr>
          <c:marker>
            <c:symbol val="none"/>
          </c:marker>
          <c:cat>
            <c:strRef>
              <c:f>Rossendla!$A$2:$A$16</c:f>
              <c:strCache>
                <c:ptCount val="15"/>
                <c:pt idx="0">
                  <c:v>Healey and Whitworth</c:v>
                </c:pt>
                <c:pt idx="1">
                  <c:v>Irwell</c:v>
                </c:pt>
                <c:pt idx="2">
                  <c:v>Helmshore</c:v>
                </c:pt>
                <c:pt idx="3">
                  <c:v>Cribden</c:v>
                </c:pt>
                <c:pt idx="4">
                  <c:v>Greenfield</c:v>
                </c:pt>
                <c:pt idx="5">
                  <c:v>Hareholme</c:v>
                </c:pt>
                <c:pt idx="6">
                  <c:v>Facit and Shawforth</c:v>
                </c:pt>
                <c:pt idx="7">
                  <c:v>Eden</c:v>
                </c:pt>
                <c:pt idx="8">
                  <c:v>Rossendale</c:v>
                </c:pt>
                <c:pt idx="9">
                  <c:v>Longholme</c:v>
                </c:pt>
                <c:pt idx="10">
                  <c:v>Greensclough</c:v>
                </c:pt>
                <c:pt idx="11">
                  <c:v>Goodshaw</c:v>
                </c:pt>
                <c:pt idx="12">
                  <c:v>Worsley</c:v>
                </c:pt>
                <c:pt idx="13">
                  <c:v>Whitewell</c:v>
                </c:pt>
                <c:pt idx="14">
                  <c:v>Stacksteads</c:v>
                </c:pt>
              </c:strCache>
            </c:strRef>
          </c:cat>
          <c:val>
            <c:numRef>
              <c:f>Rossendla!$C$2:$C$16</c:f>
              <c:numCache>
                <c:formatCode>0</c:formatCode>
                <c:ptCount val="15"/>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numCache>
            </c:numRef>
          </c:val>
          <c:smooth val="0"/>
          <c:extLst>
            <c:ext xmlns:c16="http://schemas.microsoft.com/office/drawing/2014/chart" uri="{C3380CC4-5D6E-409C-BE32-E72D297353CC}">
              <c16:uniqueId val="{00000001-9AF9-4D47-A899-9D33F2E9188D}"/>
            </c:ext>
          </c:extLst>
        </c:ser>
        <c:dLbls>
          <c:showLegendKey val="0"/>
          <c:showVal val="0"/>
          <c:showCatName val="0"/>
          <c:showSerName val="0"/>
          <c:showPercent val="0"/>
          <c:showBubbleSize val="0"/>
        </c:dLbls>
        <c:marker val="1"/>
        <c:smooth val="0"/>
        <c:axId val="204715551"/>
        <c:axId val="204718047"/>
      </c:lineChart>
      <c:catAx>
        <c:axId val="204715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4718047"/>
        <c:crosses val="autoZero"/>
        <c:auto val="1"/>
        <c:lblAlgn val="ctr"/>
        <c:lblOffset val="100"/>
        <c:noMultiLvlLbl val="0"/>
      </c:catAx>
      <c:valAx>
        <c:axId val="2047180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471555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Rossendla!$E$1</c:f>
              <c:strCache>
                <c:ptCount val="1"/>
                <c:pt idx="0">
                  <c:v>Value</c:v>
                </c:pt>
              </c:strCache>
            </c:strRef>
          </c:tx>
          <c:spPr>
            <a:solidFill>
              <a:schemeClr val="accent6">
                <a:shade val="76000"/>
              </a:schemeClr>
            </a:solidFill>
            <a:ln>
              <a:noFill/>
            </a:ln>
            <a:effectLst/>
          </c:spPr>
          <c:invertIfNegative val="0"/>
          <c:cat>
            <c:strRef>
              <c:f>Rossendla!$D$2:$D$16</c:f>
              <c:strCache>
                <c:ptCount val="15"/>
                <c:pt idx="0">
                  <c:v>Greenfield</c:v>
                </c:pt>
                <c:pt idx="1">
                  <c:v>Healey and Whitworth</c:v>
                </c:pt>
                <c:pt idx="2">
                  <c:v>Cribden</c:v>
                </c:pt>
                <c:pt idx="3">
                  <c:v>Stacksteads</c:v>
                </c:pt>
                <c:pt idx="4">
                  <c:v>Eden</c:v>
                </c:pt>
                <c:pt idx="5">
                  <c:v>Facit and Shawforth</c:v>
                </c:pt>
                <c:pt idx="6">
                  <c:v>Irwell</c:v>
                </c:pt>
                <c:pt idx="7">
                  <c:v>Longholme</c:v>
                </c:pt>
                <c:pt idx="8">
                  <c:v>Whitewell</c:v>
                </c:pt>
                <c:pt idx="9">
                  <c:v>Rossendale</c:v>
                </c:pt>
                <c:pt idx="10">
                  <c:v>Hareholme</c:v>
                </c:pt>
                <c:pt idx="11">
                  <c:v>Greensclough</c:v>
                </c:pt>
                <c:pt idx="12">
                  <c:v>Worsley</c:v>
                </c:pt>
                <c:pt idx="13">
                  <c:v>Helmshore</c:v>
                </c:pt>
                <c:pt idx="14">
                  <c:v>Goodshaw</c:v>
                </c:pt>
              </c:strCache>
            </c:strRef>
          </c:cat>
          <c:val>
            <c:numRef>
              <c:f>Rossendla!$E$2:$E$16</c:f>
              <c:numCache>
                <c:formatCode>0</c:formatCode>
                <c:ptCount val="15"/>
                <c:pt idx="0">
                  <c:v>84.541499999999999</c:v>
                </c:pt>
                <c:pt idx="1">
                  <c:v>84.363699999999994</c:v>
                </c:pt>
                <c:pt idx="2">
                  <c:v>83.688299999999998</c:v>
                </c:pt>
                <c:pt idx="3">
                  <c:v>83.448400000000007</c:v>
                </c:pt>
                <c:pt idx="4">
                  <c:v>83.200299999999999</c:v>
                </c:pt>
                <c:pt idx="5">
                  <c:v>83.200100000000006</c:v>
                </c:pt>
                <c:pt idx="6">
                  <c:v>82.818299999999994</c:v>
                </c:pt>
                <c:pt idx="7">
                  <c:v>82.1203</c:v>
                </c:pt>
                <c:pt idx="8">
                  <c:v>82.026200000000003</c:v>
                </c:pt>
                <c:pt idx="9">
                  <c:v>81.814583358797705</c:v>
                </c:pt>
                <c:pt idx="10">
                  <c:v>80.930000000000007</c:v>
                </c:pt>
                <c:pt idx="11">
                  <c:v>80.811800000000005</c:v>
                </c:pt>
                <c:pt idx="12">
                  <c:v>80.648899999999998</c:v>
                </c:pt>
                <c:pt idx="13">
                  <c:v>80.304100000000005</c:v>
                </c:pt>
                <c:pt idx="14">
                  <c:v>78.962800000000001</c:v>
                </c:pt>
              </c:numCache>
            </c:numRef>
          </c:val>
          <c:extLst>
            <c:ext xmlns:c16="http://schemas.microsoft.com/office/drawing/2014/chart" uri="{C3380CC4-5D6E-409C-BE32-E72D297353CC}">
              <c16:uniqueId val="{00000000-BADA-4CF5-9E2A-EC94695AAA59}"/>
            </c:ext>
          </c:extLst>
        </c:ser>
        <c:dLbls>
          <c:showLegendKey val="0"/>
          <c:showVal val="0"/>
          <c:showCatName val="0"/>
          <c:showSerName val="0"/>
          <c:showPercent val="0"/>
          <c:showBubbleSize val="0"/>
        </c:dLbls>
        <c:gapWidth val="219"/>
        <c:overlap val="-27"/>
        <c:axId val="116846191"/>
        <c:axId val="116840783"/>
      </c:barChart>
      <c:lineChart>
        <c:grouping val="standard"/>
        <c:varyColors val="0"/>
        <c:ser>
          <c:idx val="1"/>
          <c:order val="1"/>
          <c:tx>
            <c:strRef>
              <c:f>Rossendla!$F$1</c:f>
              <c:strCache>
                <c:ptCount val="1"/>
                <c:pt idx="0">
                  <c:v>England</c:v>
                </c:pt>
              </c:strCache>
            </c:strRef>
          </c:tx>
          <c:spPr>
            <a:ln w="38100" cap="rnd">
              <a:solidFill>
                <a:schemeClr val="accent1"/>
              </a:solidFill>
              <a:round/>
            </a:ln>
            <a:effectLst/>
          </c:spPr>
          <c:marker>
            <c:symbol val="none"/>
          </c:marker>
          <c:cat>
            <c:strRef>
              <c:f>Rossendla!$D$2:$D$16</c:f>
              <c:strCache>
                <c:ptCount val="15"/>
                <c:pt idx="0">
                  <c:v>Greenfield</c:v>
                </c:pt>
                <c:pt idx="1">
                  <c:v>Healey and Whitworth</c:v>
                </c:pt>
                <c:pt idx="2">
                  <c:v>Cribden</c:v>
                </c:pt>
                <c:pt idx="3">
                  <c:v>Stacksteads</c:v>
                </c:pt>
                <c:pt idx="4">
                  <c:v>Eden</c:v>
                </c:pt>
                <c:pt idx="5">
                  <c:v>Facit and Shawforth</c:v>
                </c:pt>
                <c:pt idx="6">
                  <c:v>Irwell</c:v>
                </c:pt>
                <c:pt idx="7">
                  <c:v>Longholme</c:v>
                </c:pt>
                <c:pt idx="8">
                  <c:v>Whitewell</c:v>
                </c:pt>
                <c:pt idx="9">
                  <c:v>Rossendale</c:v>
                </c:pt>
                <c:pt idx="10">
                  <c:v>Hareholme</c:v>
                </c:pt>
                <c:pt idx="11">
                  <c:v>Greensclough</c:v>
                </c:pt>
                <c:pt idx="12">
                  <c:v>Worsley</c:v>
                </c:pt>
                <c:pt idx="13">
                  <c:v>Helmshore</c:v>
                </c:pt>
                <c:pt idx="14">
                  <c:v>Goodshaw</c:v>
                </c:pt>
              </c:strCache>
            </c:strRef>
          </c:cat>
          <c:val>
            <c:numRef>
              <c:f>Rossendla!$F$2:$F$16</c:f>
              <c:numCache>
                <c:formatCode>0</c:formatCode>
                <c:ptCount val="15"/>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numCache>
            </c:numRef>
          </c:val>
          <c:smooth val="0"/>
          <c:extLst>
            <c:ext xmlns:c16="http://schemas.microsoft.com/office/drawing/2014/chart" uri="{C3380CC4-5D6E-409C-BE32-E72D297353CC}">
              <c16:uniqueId val="{00000001-BADA-4CF5-9E2A-EC94695AAA59}"/>
            </c:ext>
          </c:extLst>
        </c:ser>
        <c:dLbls>
          <c:showLegendKey val="0"/>
          <c:showVal val="0"/>
          <c:showCatName val="0"/>
          <c:showSerName val="0"/>
          <c:showPercent val="0"/>
          <c:showBubbleSize val="0"/>
        </c:dLbls>
        <c:marker val="1"/>
        <c:smooth val="0"/>
        <c:axId val="116846191"/>
        <c:axId val="116840783"/>
      </c:lineChart>
      <c:catAx>
        <c:axId val="116846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40783"/>
        <c:crosses val="autoZero"/>
        <c:auto val="1"/>
        <c:lblAlgn val="ctr"/>
        <c:lblOffset val="100"/>
        <c:noMultiLvlLbl val="0"/>
      </c:catAx>
      <c:valAx>
        <c:axId val="1168407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4619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'Ribble Valley'!$B$1</c:f>
              <c:strCache>
                <c:ptCount val="1"/>
                <c:pt idx="0">
                  <c:v>Value</c:v>
                </c:pt>
              </c:strCache>
            </c:strRef>
          </c:tx>
          <c:spPr>
            <a:solidFill>
              <a:schemeClr val="accent6">
                <a:shade val="76000"/>
              </a:schemeClr>
            </a:solidFill>
            <a:ln>
              <a:noFill/>
            </a:ln>
            <a:effectLst/>
          </c:spPr>
          <c:invertIfNegative val="0"/>
          <c:cat>
            <c:strRef>
              <c:f>'Ribble Valley'!$A$2:$A$28</c:f>
              <c:strCache>
                <c:ptCount val="27"/>
                <c:pt idx="0">
                  <c:v>Alston &amp; Hothersall</c:v>
                </c:pt>
                <c:pt idx="1">
                  <c:v>Wilpshire &amp; Ramsgreave</c:v>
                </c:pt>
                <c:pt idx="2">
                  <c:v>Salthill</c:v>
                </c:pt>
                <c:pt idx="3">
                  <c:v>East Whalley, Read &amp; Simonstone</c:v>
                </c:pt>
                <c:pt idx="4">
                  <c:v>Billington &amp; Langho</c:v>
                </c:pt>
                <c:pt idx="5">
                  <c:v>Ribble Valley</c:v>
                </c:pt>
                <c:pt idx="6">
                  <c:v>St Mary's</c:v>
                </c:pt>
                <c:pt idx="7">
                  <c:v>Littlemoor</c:v>
                </c:pt>
                <c:pt idx="8">
                  <c:v>Mellor</c:v>
                </c:pt>
                <c:pt idx="9">
                  <c:v>Dilworth</c:v>
                </c:pt>
                <c:pt idx="10">
                  <c:v>Primrose</c:v>
                </c:pt>
                <c:pt idx="11">
                  <c:v>Edisford &amp; Low Moor</c:v>
                </c:pt>
                <c:pt idx="12">
                  <c:v>Whalley &amp; Painter Wood</c:v>
                </c:pt>
                <c:pt idx="13">
                  <c:v>Derby &amp; Thornley</c:v>
                </c:pt>
                <c:pt idx="14">
                  <c:v>Bowland</c:v>
                </c:pt>
                <c:pt idx="15">
                  <c:v>Brockhall &amp; Dinckley</c:v>
                </c:pt>
                <c:pt idx="16">
                  <c:v>Chatburn*</c:v>
                </c:pt>
                <c:pt idx="17">
                  <c:v>Chipping*</c:v>
                </c:pt>
                <c:pt idx="18">
                  <c:v>Clayton-le-Dale &amp; Salesbury*</c:v>
                </c:pt>
                <c:pt idx="19">
                  <c:v>Gisburn &amp; Rimington*</c:v>
                </c:pt>
                <c:pt idx="20">
                  <c:v>Hurst Green &amp; Whitewell*</c:v>
                </c:pt>
                <c:pt idx="21">
                  <c:v>Ribchester*</c:v>
                </c:pt>
                <c:pt idx="22">
                  <c:v>Sabden*</c:v>
                </c:pt>
                <c:pt idx="23">
                  <c:v>Waddington, Bashall Eaves &amp; Mitton*</c:v>
                </c:pt>
                <c:pt idx="24">
                  <c:v>West Bradford &amp; Grindleton*</c:v>
                </c:pt>
                <c:pt idx="25">
                  <c:v>Whalley Nethertown*</c:v>
                </c:pt>
                <c:pt idx="26">
                  <c:v>Wiswell &amp; Barrow*</c:v>
                </c:pt>
              </c:strCache>
            </c:strRef>
          </c:cat>
          <c:val>
            <c:numRef>
              <c:f>'Ribble Valley'!$B$2:$B$28</c:f>
              <c:numCache>
                <c:formatCode>0</c:formatCode>
                <c:ptCount val="27"/>
                <c:pt idx="0">
                  <c:v>85.549400000000006</c:v>
                </c:pt>
                <c:pt idx="1">
                  <c:v>83.806600000000003</c:v>
                </c:pt>
                <c:pt idx="2">
                  <c:v>82.260099999999994</c:v>
                </c:pt>
                <c:pt idx="3">
                  <c:v>82.093900000000005</c:v>
                </c:pt>
                <c:pt idx="4">
                  <c:v>81.939499999999995</c:v>
                </c:pt>
                <c:pt idx="5">
                  <c:v>81.403824070517402</c:v>
                </c:pt>
                <c:pt idx="6">
                  <c:v>80.4529</c:v>
                </c:pt>
                <c:pt idx="7">
                  <c:v>80.224199999999996</c:v>
                </c:pt>
                <c:pt idx="8">
                  <c:v>79.979699999999994</c:v>
                </c:pt>
                <c:pt idx="9">
                  <c:v>79.399900000000002</c:v>
                </c:pt>
                <c:pt idx="10">
                  <c:v>79.384600000000006</c:v>
                </c:pt>
                <c:pt idx="11">
                  <c:v>79.290199999999999</c:v>
                </c:pt>
                <c:pt idx="12">
                  <c:v>77.6691</c:v>
                </c:pt>
                <c:pt idx="13">
                  <c:v>77.602400000000003</c:v>
                </c:pt>
              </c:numCache>
            </c:numRef>
          </c:val>
          <c:extLst>
            <c:ext xmlns:c16="http://schemas.microsoft.com/office/drawing/2014/chart" uri="{C3380CC4-5D6E-409C-BE32-E72D297353CC}">
              <c16:uniqueId val="{00000000-1C57-441A-86B0-5684FE1BCDC7}"/>
            </c:ext>
          </c:extLst>
        </c:ser>
        <c:dLbls>
          <c:showLegendKey val="0"/>
          <c:showVal val="0"/>
          <c:showCatName val="0"/>
          <c:showSerName val="0"/>
          <c:showPercent val="0"/>
          <c:showBubbleSize val="0"/>
        </c:dLbls>
        <c:gapWidth val="219"/>
        <c:overlap val="-27"/>
        <c:axId val="195569375"/>
        <c:axId val="195568127"/>
      </c:barChart>
      <c:lineChart>
        <c:grouping val="standard"/>
        <c:varyColors val="0"/>
        <c:ser>
          <c:idx val="1"/>
          <c:order val="1"/>
          <c:tx>
            <c:strRef>
              <c:f>'Ribble Valley'!$C$1</c:f>
              <c:strCache>
                <c:ptCount val="1"/>
                <c:pt idx="0">
                  <c:v>England</c:v>
                </c:pt>
              </c:strCache>
            </c:strRef>
          </c:tx>
          <c:spPr>
            <a:ln w="38100" cap="rnd">
              <a:solidFill>
                <a:schemeClr val="accent1"/>
              </a:solidFill>
              <a:round/>
            </a:ln>
            <a:effectLst/>
          </c:spPr>
          <c:marker>
            <c:symbol val="none"/>
          </c:marker>
          <c:cat>
            <c:strRef>
              <c:f>'Ribble Valley'!$A$2:$A$28</c:f>
              <c:strCache>
                <c:ptCount val="27"/>
                <c:pt idx="0">
                  <c:v>Alston &amp; Hothersall</c:v>
                </c:pt>
                <c:pt idx="1">
                  <c:v>Wilpshire &amp; Ramsgreave</c:v>
                </c:pt>
                <c:pt idx="2">
                  <c:v>Salthill</c:v>
                </c:pt>
                <c:pt idx="3">
                  <c:v>East Whalley, Read &amp; Simonstone</c:v>
                </c:pt>
                <c:pt idx="4">
                  <c:v>Billington &amp; Langho</c:v>
                </c:pt>
                <c:pt idx="5">
                  <c:v>Ribble Valley</c:v>
                </c:pt>
                <c:pt idx="6">
                  <c:v>St Mary's</c:v>
                </c:pt>
                <c:pt idx="7">
                  <c:v>Littlemoor</c:v>
                </c:pt>
                <c:pt idx="8">
                  <c:v>Mellor</c:v>
                </c:pt>
                <c:pt idx="9">
                  <c:v>Dilworth</c:v>
                </c:pt>
                <c:pt idx="10">
                  <c:v>Primrose</c:v>
                </c:pt>
                <c:pt idx="11">
                  <c:v>Edisford &amp; Low Moor</c:v>
                </c:pt>
                <c:pt idx="12">
                  <c:v>Whalley &amp; Painter Wood</c:v>
                </c:pt>
                <c:pt idx="13">
                  <c:v>Derby &amp; Thornley</c:v>
                </c:pt>
                <c:pt idx="14">
                  <c:v>Bowland</c:v>
                </c:pt>
                <c:pt idx="15">
                  <c:v>Brockhall &amp; Dinckley</c:v>
                </c:pt>
                <c:pt idx="16">
                  <c:v>Chatburn*</c:v>
                </c:pt>
                <c:pt idx="17">
                  <c:v>Chipping*</c:v>
                </c:pt>
                <c:pt idx="18">
                  <c:v>Clayton-le-Dale &amp; Salesbury*</c:v>
                </c:pt>
                <c:pt idx="19">
                  <c:v>Gisburn &amp; Rimington*</c:v>
                </c:pt>
                <c:pt idx="20">
                  <c:v>Hurst Green &amp; Whitewell*</c:v>
                </c:pt>
                <c:pt idx="21">
                  <c:v>Ribchester*</c:v>
                </c:pt>
                <c:pt idx="22">
                  <c:v>Sabden*</c:v>
                </c:pt>
                <c:pt idx="23">
                  <c:v>Waddington, Bashall Eaves &amp; Mitton*</c:v>
                </c:pt>
                <c:pt idx="24">
                  <c:v>West Bradford &amp; Grindleton*</c:v>
                </c:pt>
                <c:pt idx="25">
                  <c:v>Whalley Nethertown*</c:v>
                </c:pt>
                <c:pt idx="26">
                  <c:v>Wiswell &amp; Barrow*</c:v>
                </c:pt>
              </c:strCache>
            </c:strRef>
          </c:cat>
          <c:val>
            <c:numRef>
              <c:f>'Ribble Valley'!$C$2:$C$28</c:f>
              <c:numCache>
                <c:formatCode>0</c:formatCode>
                <c:ptCount val="27"/>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pt idx="17">
                  <c:v>79.657066439999994</c:v>
                </c:pt>
                <c:pt idx="18">
                  <c:v>79.657066439999994</c:v>
                </c:pt>
                <c:pt idx="19">
                  <c:v>79.657066439999994</c:v>
                </c:pt>
                <c:pt idx="20">
                  <c:v>79.657066439999994</c:v>
                </c:pt>
                <c:pt idx="21">
                  <c:v>79.657066439999994</c:v>
                </c:pt>
                <c:pt idx="22">
                  <c:v>79.657066439999994</c:v>
                </c:pt>
                <c:pt idx="23">
                  <c:v>79.657066439999994</c:v>
                </c:pt>
                <c:pt idx="24">
                  <c:v>79.657066439999994</c:v>
                </c:pt>
                <c:pt idx="25">
                  <c:v>79.657066439999994</c:v>
                </c:pt>
                <c:pt idx="26">
                  <c:v>79.657066439999994</c:v>
                </c:pt>
              </c:numCache>
            </c:numRef>
          </c:val>
          <c:smooth val="0"/>
          <c:extLst>
            <c:ext xmlns:c16="http://schemas.microsoft.com/office/drawing/2014/chart" uri="{C3380CC4-5D6E-409C-BE32-E72D297353CC}">
              <c16:uniqueId val="{00000001-1C57-441A-86B0-5684FE1BCDC7}"/>
            </c:ext>
          </c:extLst>
        </c:ser>
        <c:dLbls>
          <c:showLegendKey val="0"/>
          <c:showVal val="0"/>
          <c:showCatName val="0"/>
          <c:showSerName val="0"/>
          <c:showPercent val="0"/>
          <c:showBubbleSize val="0"/>
        </c:dLbls>
        <c:marker val="1"/>
        <c:smooth val="0"/>
        <c:axId val="195569375"/>
        <c:axId val="195568127"/>
      </c:lineChart>
      <c:catAx>
        <c:axId val="19556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568127"/>
        <c:crosses val="autoZero"/>
        <c:auto val="1"/>
        <c:lblAlgn val="ctr"/>
        <c:lblOffset val="100"/>
        <c:noMultiLvlLbl val="0"/>
      </c:catAx>
      <c:valAx>
        <c:axId val="1955681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56937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'Ribble Valley'!$E$1</c:f>
              <c:strCache>
                <c:ptCount val="1"/>
                <c:pt idx="0">
                  <c:v>Value</c:v>
                </c:pt>
              </c:strCache>
            </c:strRef>
          </c:tx>
          <c:spPr>
            <a:solidFill>
              <a:schemeClr val="accent6">
                <a:shade val="76000"/>
              </a:schemeClr>
            </a:solidFill>
            <a:ln>
              <a:noFill/>
            </a:ln>
            <a:effectLst/>
          </c:spPr>
          <c:invertIfNegative val="0"/>
          <c:cat>
            <c:strRef>
              <c:f>'Ribble Valley'!$D$2:$D$28</c:f>
              <c:strCache>
                <c:ptCount val="27"/>
                <c:pt idx="0">
                  <c:v>East Whalley, Read &amp; Simonstone</c:v>
                </c:pt>
                <c:pt idx="1">
                  <c:v>Billington &amp; Langho</c:v>
                </c:pt>
                <c:pt idx="2">
                  <c:v>Whalley &amp; Painter Wood</c:v>
                </c:pt>
                <c:pt idx="3">
                  <c:v>Mellor</c:v>
                </c:pt>
                <c:pt idx="4">
                  <c:v>Salthill</c:v>
                </c:pt>
                <c:pt idx="5">
                  <c:v>St Mary's</c:v>
                </c:pt>
                <c:pt idx="6">
                  <c:v>Wilpshire &amp; Ramsgreave</c:v>
                </c:pt>
                <c:pt idx="7">
                  <c:v>Alston &amp; Hothersall</c:v>
                </c:pt>
                <c:pt idx="8">
                  <c:v>Ribble Valley</c:v>
                </c:pt>
                <c:pt idx="9">
                  <c:v>Dilworth</c:v>
                </c:pt>
                <c:pt idx="10">
                  <c:v>Primrose</c:v>
                </c:pt>
                <c:pt idx="11">
                  <c:v>Derby &amp; Thornley</c:v>
                </c:pt>
                <c:pt idx="12">
                  <c:v>Edisford &amp; Low Moor</c:v>
                </c:pt>
                <c:pt idx="13">
                  <c:v>Littlemoor</c:v>
                </c:pt>
                <c:pt idx="14">
                  <c:v>Bowland*</c:v>
                </c:pt>
                <c:pt idx="15">
                  <c:v>Brockhall &amp; Dinckley*</c:v>
                </c:pt>
                <c:pt idx="16">
                  <c:v>Chatburn*</c:v>
                </c:pt>
                <c:pt idx="17">
                  <c:v>Chipping*</c:v>
                </c:pt>
                <c:pt idx="18">
                  <c:v>Clayton-le-Dale &amp; Salesbury*</c:v>
                </c:pt>
                <c:pt idx="19">
                  <c:v>Gisburn &amp; Rimington*</c:v>
                </c:pt>
                <c:pt idx="20">
                  <c:v>Hurst Green &amp; Whitewell*</c:v>
                </c:pt>
                <c:pt idx="21">
                  <c:v>Ribchester*</c:v>
                </c:pt>
                <c:pt idx="22">
                  <c:v>Sabden*</c:v>
                </c:pt>
                <c:pt idx="23">
                  <c:v>Waddington, Bashall Eaves &amp; Mitton*</c:v>
                </c:pt>
                <c:pt idx="24">
                  <c:v>West Bradford &amp; Grindleton*</c:v>
                </c:pt>
                <c:pt idx="25">
                  <c:v>Whalley Nethertown*</c:v>
                </c:pt>
                <c:pt idx="26">
                  <c:v>Wiswell &amp; Barrow*</c:v>
                </c:pt>
              </c:strCache>
            </c:strRef>
          </c:cat>
          <c:val>
            <c:numRef>
              <c:f>'Ribble Valley'!$E$2:$E$28</c:f>
              <c:numCache>
                <c:formatCode>0</c:formatCode>
                <c:ptCount val="27"/>
                <c:pt idx="0">
                  <c:v>88.867199999999997</c:v>
                </c:pt>
                <c:pt idx="1">
                  <c:v>88.8249</c:v>
                </c:pt>
                <c:pt idx="2">
                  <c:v>87.754499999999993</c:v>
                </c:pt>
                <c:pt idx="3">
                  <c:v>85.550299999999993</c:v>
                </c:pt>
                <c:pt idx="4">
                  <c:v>85.441999999999993</c:v>
                </c:pt>
                <c:pt idx="5">
                  <c:v>84.456900000000005</c:v>
                </c:pt>
                <c:pt idx="6">
                  <c:v>84.171800000000005</c:v>
                </c:pt>
                <c:pt idx="7">
                  <c:v>84.087699999999998</c:v>
                </c:pt>
                <c:pt idx="8">
                  <c:v>83.957949279238093</c:v>
                </c:pt>
                <c:pt idx="9">
                  <c:v>82.639499999999998</c:v>
                </c:pt>
                <c:pt idx="10">
                  <c:v>82.508799999999994</c:v>
                </c:pt>
                <c:pt idx="11">
                  <c:v>82.307400000000001</c:v>
                </c:pt>
                <c:pt idx="12">
                  <c:v>81.590500000000006</c:v>
                </c:pt>
                <c:pt idx="13">
                  <c:v>77.1083</c:v>
                </c:pt>
              </c:numCache>
            </c:numRef>
          </c:val>
          <c:extLst>
            <c:ext xmlns:c16="http://schemas.microsoft.com/office/drawing/2014/chart" uri="{C3380CC4-5D6E-409C-BE32-E72D297353CC}">
              <c16:uniqueId val="{00000000-DA06-4021-8266-1634B26701E7}"/>
            </c:ext>
          </c:extLst>
        </c:ser>
        <c:dLbls>
          <c:showLegendKey val="0"/>
          <c:showVal val="0"/>
          <c:showCatName val="0"/>
          <c:showSerName val="0"/>
          <c:showPercent val="0"/>
          <c:showBubbleSize val="0"/>
        </c:dLbls>
        <c:gapWidth val="219"/>
        <c:overlap val="-27"/>
        <c:axId val="412845759"/>
        <c:axId val="412847007"/>
      </c:barChart>
      <c:lineChart>
        <c:grouping val="standard"/>
        <c:varyColors val="0"/>
        <c:ser>
          <c:idx val="1"/>
          <c:order val="1"/>
          <c:tx>
            <c:strRef>
              <c:f>'Ribble Valley'!$F$1</c:f>
              <c:strCache>
                <c:ptCount val="1"/>
                <c:pt idx="0">
                  <c:v>England</c:v>
                </c:pt>
              </c:strCache>
            </c:strRef>
          </c:tx>
          <c:spPr>
            <a:ln w="38100" cap="rnd">
              <a:solidFill>
                <a:schemeClr val="accent1"/>
              </a:solidFill>
              <a:round/>
            </a:ln>
            <a:effectLst/>
          </c:spPr>
          <c:marker>
            <c:symbol val="none"/>
          </c:marker>
          <c:cat>
            <c:strRef>
              <c:f>'Ribble Valley'!$D$2:$D$28</c:f>
              <c:strCache>
                <c:ptCount val="27"/>
                <c:pt idx="0">
                  <c:v>East Whalley, Read &amp; Simonstone</c:v>
                </c:pt>
                <c:pt idx="1">
                  <c:v>Billington &amp; Langho</c:v>
                </c:pt>
                <c:pt idx="2">
                  <c:v>Whalley &amp; Painter Wood</c:v>
                </c:pt>
                <c:pt idx="3">
                  <c:v>Mellor</c:v>
                </c:pt>
                <c:pt idx="4">
                  <c:v>Salthill</c:v>
                </c:pt>
                <c:pt idx="5">
                  <c:v>St Mary's</c:v>
                </c:pt>
                <c:pt idx="6">
                  <c:v>Wilpshire &amp; Ramsgreave</c:v>
                </c:pt>
                <c:pt idx="7">
                  <c:v>Alston &amp; Hothersall</c:v>
                </c:pt>
                <c:pt idx="8">
                  <c:v>Ribble Valley</c:v>
                </c:pt>
                <c:pt idx="9">
                  <c:v>Dilworth</c:v>
                </c:pt>
                <c:pt idx="10">
                  <c:v>Primrose</c:v>
                </c:pt>
                <c:pt idx="11">
                  <c:v>Derby &amp; Thornley</c:v>
                </c:pt>
                <c:pt idx="12">
                  <c:v>Edisford &amp; Low Moor</c:v>
                </c:pt>
                <c:pt idx="13">
                  <c:v>Littlemoor</c:v>
                </c:pt>
                <c:pt idx="14">
                  <c:v>Bowland*</c:v>
                </c:pt>
                <c:pt idx="15">
                  <c:v>Brockhall &amp; Dinckley*</c:v>
                </c:pt>
                <c:pt idx="16">
                  <c:v>Chatburn*</c:v>
                </c:pt>
                <c:pt idx="17">
                  <c:v>Chipping*</c:v>
                </c:pt>
                <c:pt idx="18">
                  <c:v>Clayton-le-Dale &amp; Salesbury*</c:v>
                </c:pt>
                <c:pt idx="19">
                  <c:v>Gisburn &amp; Rimington*</c:v>
                </c:pt>
                <c:pt idx="20">
                  <c:v>Hurst Green &amp; Whitewell*</c:v>
                </c:pt>
                <c:pt idx="21">
                  <c:v>Ribchester*</c:v>
                </c:pt>
                <c:pt idx="22">
                  <c:v>Sabden*</c:v>
                </c:pt>
                <c:pt idx="23">
                  <c:v>Waddington, Bashall Eaves &amp; Mitton*</c:v>
                </c:pt>
                <c:pt idx="24">
                  <c:v>West Bradford &amp; Grindleton*</c:v>
                </c:pt>
                <c:pt idx="25">
                  <c:v>Whalley Nethertown*</c:v>
                </c:pt>
                <c:pt idx="26">
                  <c:v>Wiswell &amp; Barrow*</c:v>
                </c:pt>
              </c:strCache>
            </c:strRef>
          </c:cat>
          <c:val>
            <c:numRef>
              <c:f>'Ribble Valley'!$F$2:$F$28</c:f>
              <c:numCache>
                <c:formatCode>0</c:formatCode>
                <c:ptCount val="27"/>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pt idx="16">
                  <c:v>83.249040210000004</c:v>
                </c:pt>
                <c:pt idx="17">
                  <c:v>83.249040210000004</c:v>
                </c:pt>
                <c:pt idx="18">
                  <c:v>83.249040210000004</c:v>
                </c:pt>
                <c:pt idx="19">
                  <c:v>83.249040210000004</c:v>
                </c:pt>
                <c:pt idx="20">
                  <c:v>83.249040210000004</c:v>
                </c:pt>
                <c:pt idx="21">
                  <c:v>83.249040210000004</c:v>
                </c:pt>
                <c:pt idx="22">
                  <c:v>83.249040210000004</c:v>
                </c:pt>
                <c:pt idx="23">
                  <c:v>83.249040210000004</c:v>
                </c:pt>
                <c:pt idx="24">
                  <c:v>83.249040210000004</c:v>
                </c:pt>
                <c:pt idx="25">
                  <c:v>83.249040210000004</c:v>
                </c:pt>
                <c:pt idx="26">
                  <c:v>83.249040210000004</c:v>
                </c:pt>
              </c:numCache>
            </c:numRef>
          </c:val>
          <c:smooth val="0"/>
          <c:extLst>
            <c:ext xmlns:c16="http://schemas.microsoft.com/office/drawing/2014/chart" uri="{C3380CC4-5D6E-409C-BE32-E72D297353CC}">
              <c16:uniqueId val="{00000001-DA06-4021-8266-1634B26701E7}"/>
            </c:ext>
          </c:extLst>
        </c:ser>
        <c:dLbls>
          <c:showLegendKey val="0"/>
          <c:showVal val="0"/>
          <c:showCatName val="0"/>
          <c:showSerName val="0"/>
          <c:showPercent val="0"/>
          <c:showBubbleSize val="0"/>
        </c:dLbls>
        <c:marker val="1"/>
        <c:smooth val="0"/>
        <c:axId val="412845759"/>
        <c:axId val="412847007"/>
      </c:lineChart>
      <c:catAx>
        <c:axId val="412845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847007"/>
        <c:crosses val="autoZero"/>
        <c:auto val="1"/>
        <c:lblAlgn val="ctr"/>
        <c:lblOffset val="100"/>
        <c:noMultiLvlLbl val="0"/>
      </c:catAx>
      <c:valAx>
        <c:axId val="412847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84575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6.6580927384076991E-2"/>
          <c:y val="0.15580592117546638"/>
          <c:w val="0.90286351706036749"/>
          <c:h val="0.6675975751569122"/>
        </c:manualLayout>
      </c:layout>
      <c:barChart>
        <c:barDir val="col"/>
        <c:grouping val="clustered"/>
        <c:varyColors val="0"/>
        <c:ser>
          <c:idx val="0"/>
          <c:order val="0"/>
          <c:tx>
            <c:strRef>
              <c:f>'Compare_areas-1'!$M$27</c:f>
              <c:strCache>
                <c:ptCount val="1"/>
                <c:pt idx="0">
                  <c:v>Males</c:v>
                </c:pt>
              </c:strCache>
            </c:strRef>
          </c:tx>
          <c:spPr>
            <a:solidFill>
              <a:schemeClr val="accent6">
                <a:shade val="76000"/>
              </a:schemeClr>
            </a:solidFill>
            <a:ln>
              <a:noFill/>
            </a:ln>
            <a:effectLst/>
          </c:spPr>
          <c:invertIfNegative val="0"/>
          <c:cat>
            <c:strRef>
              <c:f>'Compare_areas-1'!$F$28:$F$31</c:f>
              <c:strCache>
                <c:ptCount val="4"/>
                <c:pt idx="0">
                  <c:v>Cumbria</c:v>
                </c:pt>
                <c:pt idx="1">
                  <c:v>Lancashire</c:v>
                </c:pt>
                <c:pt idx="2">
                  <c:v>Blackburn with Darwen</c:v>
                </c:pt>
                <c:pt idx="3">
                  <c:v>Blackpool</c:v>
                </c:pt>
              </c:strCache>
            </c:strRef>
          </c:cat>
          <c:val>
            <c:numRef>
              <c:f>'Compare_areas-1'!$M$28:$M$31</c:f>
              <c:numCache>
                <c:formatCode>General</c:formatCode>
                <c:ptCount val="4"/>
                <c:pt idx="0">
                  <c:v>8.5</c:v>
                </c:pt>
                <c:pt idx="1">
                  <c:v>10.3</c:v>
                </c:pt>
                <c:pt idx="2">
                  <c:v>10.5</c:v>
                </c:pt>
                <c:pt idx="3">
                  <c:v>13.4</c:v>
                </c:pt>
              </c:numCache>
            </c:numRef>
          </c:val>
          <c:extLst>
            <c:ext xmlns:c16="http://schemas.microsoft.com/office/drawing/2014/chart" uri="{C3380CC4-5D6E-409C-BE32-E72D297353CC}">
              <c16:uniqueId val="{00000000-699C-46BC-8DD8-845F82CB4D39}"/>
            </c:ext>
          </c:extLst>
        </c:ser>
        <c:ser>
          <c:idx val="1"/>
          <c:order val="1"/>
          <c:tx>
            <c:strRef>
              <c:f>'Compare_areas-1'!$P$27</c:f>
              <c:strCache>
                <c:ptCount val="1"/>
                <c:pt idx="0">
                  <c:v>Females</c:v>
                </c:pt>
              </c:strCache>
            </c:strRef>
          </c:tx>
          <c:spPr>
            <a:solidFill>
              <a:schemeClr val="accent6">
                <a:tint val="77000"/>
              </a:schemeClr>
            </a:solidFill>
            <a:ln>
              <a:noFill/>
            </a:ln>
            <a:effectLst/>
          </c:spPr>
          <c:invertIfNegative val="0"/>
          <c:val>
            <c:numRef>
              <c:f>'Compare_areas-1'!$P$28:$P$31</c:f>
              <c:numCache>
                <c:formatCode>General</c:formatCode>
                <c:ptCount val="4"/>
                <c:pt idx="0">
                  <c:v>8</c:v>
                </c:pt>
                <c:pt idx="1">
                  <c:v>7.8</c:v>
                </c:pt>
                <c:pt idx="2">
                  <c:v>9.8000000000000007</c:v>
                </c:pt>
                <c:pt idx="3">
                  <c:v>10.9</c:v>
                </c:pt>
              </c:numCache>
            </c:numRef>
          </c:val>
          <c:extLst>
            <c:ext xmlns:c16="http://schemas.microsoft.com/office/drawing/2014/chart" uri="{C3380CC4-5D6E-409C-BE32-E72D297353CC}">
              <c16:uniqueId val="{00000001-699C-46BC-8DD8-845F82CB4D39}"/>
            </c:ext>
          </c:extLst>
        </c:ser>
        <c:dLbls>
          <c:showLegendKey val="0"/>
          <c:showVal val="0"/>
          <c:showCatName val="0"/>
          <c:showSerName val="0"/>
          <c:showPercent val="0"/>
          <c:showBubbleSize val="0"/>
        </c:dLbls>
        <c:gapWidth val="219"/>
        <c:overlap val="-27"/>
        <c:axId val="973089008"/>
        <c:axId val="973088024"/>
      </c:barChart>
      <c:catAx>
        <c:axId val="97308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3088024"/>
        <c:crosses val="autoZero"/>
        <c:auto val="1"/>
        <c:lblAlgn val="ctr"/>
        <c:lblOffset val="100"/>
        <c:noMultiLvlLbl val="0"/>
      </c:catAx>
      <c:valAx>
        <c:axId val="973088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2000" b="1" dirty="0"/>
                  <a:t>Difference in </a:t>
                </a:r>
              </a:p>
              <a:p>
                <a:pPr>
                  <a:defRPr sz="1600" b="1"/>
                </a:pPr>
                <a:r>
                  <a:rPr lang="en-GB" sz="2000" b="1" dirty="0"/>
                  <a:t>years of life</a:t>
                </a:r>
              </a:p>
            </c:rich>
          </c:tx>
          <c:layout>
            <c:manualLayout>
              <c:xMode val="edge"/>
              <c:yMode val="edge"/>
              <c:x val="2.7777777777777779E-3"/>
              <c:y val="8.1867891513560838E-3"/>
            </c:manualLayout>
          </c:layout>
          <c:overlay val="0"/>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3089008"/>
        <c:crosses val="autoZero"/>
        <c:crossBetween val="between"/>
        <c:majorUnit val="5"/>
      </c:valAx>
      <c:spPr>
        <a:noFill/>
        <a:ln>
          <a:noFill/>
        </a:ln>
        <a:effectLst/>
      </c:spPr>
    </c:plotArea>
    <c:legend>
      <c:legendPos val="b"/>
      <c:layout>
        <c:manualLayout>
          <c:xMode val="edge"/>
          <c:yMode val="edge"/>
          <c:x val="0.35895852237801135"/>
          <c:y val="6.8032610093063994E-2"/>
          <c:w val="0.32669252310004004"/>
          <c:h val="6.837154596193505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r>
              <a:rPr lang="en-US" sz="1200" b="1">
                <a:solidFill>
                  <a:sysClr val="windowText" lastClr="000000"/>
                </a:solidFill>
              </a:rPr>
              <a:t>Mortality ratio</a:t>
            </a:r>
          </a:p>
        </c:rich>
      </c:tx>
      <c:layout>
        <c:manualLayout>
          <c:xMode val="edge"/>
          <c:yMode val="edge"/>
          <c:x val="2.2985564304461932E-3"/>
          <c:y val="2.3148148148148147E-2"/>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5940077533209812E-2"/>
          <c:y val="7.8680973873695714E-2"/>
          <c:w val="0.95172203239859654"/>
          <c:h val="0.7719036195005069"/>
        </c:manualLayout>
      </c:layout>
      <c:barChart>
        <c:barDir val="col"/>
        <c:grouping val="clustered"/>
        <c:varyColors val="0"/>
        <c:ser>
          <c:idx val="0"/>
          <c:order val="0"/>
          <c:tx>
            <c:strRef>
              <c:f>'SMR deciles quintiles'!$AZ$225</c:f>
              <c:strCache>
                <c:ptCount val="1"/>
                <c:pt idx="0">
                  <c:v>Deciles</c:v>
                </c:pt>
              </c:strCache>
            </c:strRef>
          </c:tx>
          <c:spPr>
            <a:solidFill>
              <a:schemeClr val="accent6">
                <a:lumMod val="75000"/>
              </a:schemeClr>
            </a:solidFill>
            <a:ln>
              <a:noFill/>
            </a:ln>
            <a:effectLst/>
          </c:spPr>
          <c:invertIfNegative val="0"/>
          <c:trendline>
            <c:spPr>
              <a:ln w="19050" cap="rnd">
                <a:solidFill>
                  <a:schemeClr val="accent6">
                    <a:lumMod val="75000"/>
                  </a:schemeClr>
                </a:solidFill>
                <a:prstDash val="solid"/>
              </a:ln>
              <a:effectLst/>
            </c:spPr>
            <c:trendlineType val="poly"/>
            <c:order val="2"/>
            <c:dispRSqr val="0"/>
            <c:dispEq val="0"/>
          </c:trendline>
          <c:cat>
            <c:numRef>
              <c:f>'SMR deciles quintiles'!$AZ$226:$AZ$235</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'SMR deciles quintiles'!$BQ$226:$BQ$235</c:f>
              <c:numCache>
                <c:formatCode>0.00</c:formatCode>
                <c:ptCount val="10"/>
                <c:pt idx="0">
                  <c:v>1.5940044505171771</c:v>
                </c:pt>
                <c:pt idx="1">
                  <c:v>1.5523677291089821</c:v>
                </c:pt>
                <c:pt idx="2">
                  <c:v>1.3760292990467993</c:v>
                </c:pt>
                <c:pt idx="3">
                  <c:v>1.1164629133854718</c:v>
                </c:pt>
                <c:pt idx="4">
                  <c:v>1.0010632704001428</c:v>
                </c:pt>
                <c:pt idx="5">
                  <c:v>0.93015635662692675</c:v>
                </c:pt>
                <c:pt idx="6">
                  <c:v>0.86582778575268338</c:v>
                </c:pt>
                <c:pt idx="7">
                  <c:v>0.74606135551928909</c:v>
                </c:pt>
                <c:pt idx="8">
                  <c:v>0.82856046372165904</c:v>
                </c:pt>
                <c:pt idx="9">
                  <c:v>0.64256654421146187</c:v>
                </c:pt>
              </c:numCache>
            </c:numRef>
          </c:val>
          <c:extLst>
            <c:ext xmlns:c16="http://schemas.microsoft.com/office/drawing/2014/chart" uri="{C3380CC4-5D6E-409C-BE32-E72D297353CC}">
              <c16:uniqueId val="{00000001-AF87-4308-A83F-C3E97002A8C3}"/>
            </c:ext>
          </c:extLst>
        </c:ser>
        <c:dLbls>
          <c:showLegendKey val="0"/>
          <c:showVal val="0"/>
          <c:showCatName val="0"/>
          <c:showSerName val="0"/>
          <c:showPercent val="0"/>
          <c:showBubbleSize val="0"/>
        </c:dLbls>
        <c:gapWidth val="150"/>
        <c:axId val="2009163423"/>
        <c:axId val="2009161759"/>
      </c:barChart>
      <c:catAx>
        <c:axId val="2009163423"/>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IMD 2019 decile</a:t>
                </a:r>
              </a:p>
            </c:rich>
          </c:tx>
          <c:layout>
            <c:manualLayout>
              <c:xMode val="edge"/>
              <c:yMode val="edge"/>
              <c:x val="0.44719008519533809"/>
              <c:y val="0.95048239277080449"/>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1759"/>
        <c:crossesAt val="1"/>
        <c:auto val="1"/>
        <c:lblAlgn val="ctr"/>
        <c:lblOffset val="100"/>
        <c:tickMarkSkip val="1"/>
        <c:noMultiLvlLbl val="0"/>
      </c:catAx>
      <c:valAx>
        <c:axId val="2009161759"/>
        <c:scaling>
          <c:orientation val="minMax"/>
          <c:max val="1.7500000000000002"/>
          <c:min val="0.5"/>
        </c:scaling>
        <c:delete val="0"/>
        <c:axPos val="l"/>
        <c:majorGridlines>
          <c:spPr>
            <a:ln w="9525" cap="flat" cmpd="sng" algn="ctr">
              <a:noFill/>
              <a:round/>
            </a:ln>
            <a:effectLst/>
          </c:spPr>
        </c:majorGridlines>
        <c:minorGridlines>
          <c:spPr>
            <a:ln w="9525" cap="flat" cmpd="sng" algn="ctr">
              <a:solidFill>
                <a:schemeClr val="tx1">
                  <a:lumMod val="25000"/>
                  <a:lumOff val="75000"/>
                </a:schemeClr>
              </a:solidFill>
              <a:round/>
            </a:ln>
            <a:effectLst/>
          </c:spPr>
        </c:minorGridlines>
        <c:numFmt formatCode="0.00"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3423"/>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0" u="none" strike="noStrike" kern="1200" spc="0" baseline="0">
                <a:solidFill>
                  <a:sysClr val="windowText" lastClr="000000"/>
                </a:solidFill>
                <a:latin typeface="+mn-lt"/>
                <a:ea typeface="+mn-ea"/>
                <a:cs typeface="+mn-cs"/>
              </a:defRPr>
            </a:pPr>
            <a:r>
              <a:rPr lang="en-US" sz="1800" b="1">
                <a:solidFill>
                  <a:sysClr val="windowText" lastClr="000000"/>
                </a:solidFill>
              </a:rPr>
              <a:t>Mortality ratio</a:t>
            </a:r>
          </a:p>
        </c:rich>
      </c:tx>
      <c:layout>
        <c:manualLayout>
          <c:xMode val="edge"/>
          <c:yMode val="edge"/>
          <c:x val="2.4351720141193824E-2"/>
          <c:y val="0"/>
        </c:manualLayout>
      </c:layout>
      <c:overlay val="0"/>
      <c:spPr>
        <a:noFill/>
        <a:ln>
          <a:noFill/>
        </a:ln>
        <a:effectLst/>
      </c:spPr>
      <c:txPr>
        <a:bodyPr rot="0" spcFirstLastPara="1" vertOverflow="ellipsis" vert="horz" wrap="square" anchor="ctr" anchorCtr="1"/>
        <a:lstStyle/>
        <a:p>
          <a:pPr algn="l">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691470991673246E-2"/>
          <c:y val="5.8817789451461031E-2"/>
          <c:w val="0.92773198853425731"/>
          <c:h val="0.85060276213665487"/>
        </c:manualLayout>
      </c:layout>
      <c:scatterChart>
        <c:scatterStyle val="lineMarker"/>
        <c:varyColors val="0"/>
        <c:ser>
          <c:idx val="0"/>
          <c:order val="0"/>
          <c:tx>
            <c:strRef>
              <c:f>'SMR deciles quintiles'!$BP$4</c:f>
              <c:strCache>
                <c:ptCount val="1"/>
                <c:pt idx="0">
                  <c:v>Mortality ratio</c:v>
                </c:pt>
              </c:strCache>
            </c:strRef>
          </c:tx>
          <c:spPr>
            <a:ln w="25400" cap="rnd">
              <a:noFill/>
              <a:round/>
            </a:ln>
            <a:effectLst/>
          </c:spPr>
          <c:marker>
            <c:symbol val="circle"/>
            <c:size val="5"/>
            <c:spPr>
              <a:solidFill>
                <a:schemeClr val="accent6">
                  <a:lumMod val="75000"/>
                </a:schemeClr>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4.7119340170606178E-2"/>
                  <c:y val="-0.36408162633963825"/>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'SMR deciles quintiles'!$CB$7:$CB$223</c:f>
              <c:numCache>
                <c:formatCode>General</c:formatCode>
                <c:ptCount val="217"/>
                <c:pt idx="0">
                  <c:v>86.903303699999995</c:v>
                </c:pt>
                <c:pt idx="1">
                  <c:v>82.707981599999997</c:v>
                </c:pt>
                <c:pt idx="2">
                  <c:v>75.212543640000007</c:v>
                </c:pt>
                <c:pt idx="3">
                  <c:v>72.921562840000007</c:v>
                </c:pt>
                <c:pt idx="4">
                  <c:v>71.75622697</c:v>
                </c:pt>
                <c:pt idx="5">
                  <c:v>64.541673079999995</c:v>
                </c:pt>
                <c:pt idx="6">
                  <c:v>63.816601890000001</c:v>
                </c:pt>
                <c:pt idx="7">
                  <c:v>59.282935930000001</c:v>
                </c:pt>
                <c:pt idx="8">
                  <c:v>59.264915209999998</c:v>
                </c:pt>
                <c:pt idx="9">
                  <c:v>58.576330409999997</c:v>
                </c:pt>
                <c:pt idx="10">
                  <c:v>58.313612730000003</c:v>
                </c:pt>
                <c:pt idx="11">
                  <c:v>57.21346106</c:v>
                </c:pt>
                <c:pt idx="12">
                  <c:v>55.71404527</c:v>
                </c:pt>
                <c:pt idx="13">
                  <c:v>53.69752372</c:v>
                </c:pt>
                <c:pt idx="14">
                  <c:v>52.791559360000001</c:v>
                </c:pt>
                <c:pt idx="15">
                  <c:v>52.273527919999999</c:v>
                </c:pt>
                <c:pt idx="16">
                  <c:v>52.031346079999999</c:v>
                </c:pt>
                <c:pt idx="17">
                  <c:v>51.48993935</c:v>
                </c:pt>
                <c:pt idx="18">
                  <c:v>51.462023569999999</c:v>
                </c:pt>
                <c:pt idx="19">
                  <c:v>51.443812909999998</c:v>
                </c:pt>
                <c:pt idx="20">
                  <c:v>50.992917919999996</c:v>
                </c:pt>
                <c:pt idx="21">
                  <c:v>50.669549269999997</c:v>
                </c:pt>
                <c:pt idx="22">
                  <c:v>49.235739729999999</c:v>
                </c:pt>
                <c:pt idx="23">
                  <c:v>49.070916920000002</c:v>
                </c:pt>
                <c:pt idx="24">
                  <c:v>48.217332519999999</c:v>
                </c:pt>
                <c:pt idx="25">
                  <c:v>48.067162400000001</c:v>
                </c:pt>
                <c:pt idx="26">
                  <c:v>46.326109930000001</c:v>
                </c:pt>
                <c:pt idx="27">
                  <c:v>45.582861280000003</c:v>
                </c:pt>
                <c:pt idx="28">
                  <c:v>45.143830639999997</c:v>
                </c:pt>
                <c:pt idx="29">
                  <c:v>45.038597129999999</c:v>
                </c:pt>
                <c:pt idx="30">
                  <c:v>44.141701019999999</c:v>
                </c:pt>
                <c:pt idx="31">
                  <c:v>43.689910079999997</c:v>
                </c:pt>
                <c:pt idx="32">
                  <c:v>43.297285189999997</c:v>
                </c:pt>
                <c:pt idx="33">
                  <c:v>42.392158299999998</c:v>
                </c:pt>
                <c:pt idx="34">
                  <c:v>41.697147819999998</c:v>
                </c:pt>
                <c:pt idx="35">
                  <c:v>41.507639939999997</c:v>
                </c:pt>
                <c:pt idx="36">
                  <c:v>41.141985230000003</c:v>
                </c:pt>
                <c:pt idx="37">
                  <c:v>41.027052660000003</c:v>
                </c:pt>
                <c:pt idx="38">
                  <c:v>40.908004169999998</c:v>
                </c:pt>
                <c:pt idx="39">
                  <c:v>40.670368590000002</c:v>
                </c:pt>
                <c:pt idx="40">
                  <c:v>40.12466191</c:v>
                </c:pt>
                <c:pt idx="41">
                  <c:v>39.812094479999999</c:v>
                </c:pt>
                <c:pt idx="42">
                  <c:v>39.743816879999997</c:v>
                </c:pt>
                <c:pt idx="43">
                  <c:v>39.528041389999999</c:v>
                </c:pt>
                <c:pt idx="44">
                  <c:v>38.999901270000002</c:v>
                </c:pt>
                <c:pt idx="45">
                  <c:v>38.595440140000001</c:v>
                </c:pt>
                <c:pt idx="46">
                  <c:v>38.588798320000002</c:v>
                </c:pt>
                <c:pt idx="47">
                  <c:v>38.471788480000001</c:v>
                </c:pt>
                <c:pt idx="48">
                  <c:v>38.289344569999997</c:v>
                </c:pt>
                <c:pt idx="49">
                  <c:v>38.210106979999999</c:v>
                </c:pt>
                <c:pt idx="50">
                  <c:v>36.888647020000001</c:v>
                </c:pt>
                <c:pt idx="51">
                  <c:v>36.536825290000003</c:v>
                </c:pt>
                <c:pt idx="52">
                  <c:v>36.33648007</c:v>
                </c:pt>
                <c:pt idx="53">
                  <c:v>36.126813640000002</c:v>
                </c:pt>
                <c:pt idx="54">
                  <c:v>36.092310689999998</c:v>
                </c:pt>
                <c:pt idx="55">
                  <c:v>35.865398229999997</c:v>
                </c:pt>
                <c:pt idx="56">
                  <c:v>35.11463912</c:v>
                </c:pt>
                <c:pt idx="57">
                  <c:v>34.951840019999999</c:v>
                </c:pt>
                <c:pt idx="58">
                  <c:v>34.580276349999998</c:v>
                </c:pt>
                <c:pt idx="59">
                  <c:v>34.307465059999998</c:v>
                </c:pt>
                <c:pt idx="60">
                  <c:v>34.245583850000003</c:v>
                </c:pt>
                <c:pt idx="61">
                  <c:v>33.277466740000001</c:v>
                </c:pt>
                <c:pt idx="62">
                  <c:v>33.133858099999998</c:v>
                </c:pt>
                <c:pt idx="63">
                  <c:v>33.029768939999997</c:v>
                </c:pt>
                <c:pt idx="64">
                  <c:v>32.939723739999998</c:v>
                </c:pt>
                <c:pt idx="65">
                  <c:v>32.714190700000003</c:v>
                </c:pt>
                <c:pt idx="66">
                  <c:v>31.92424252</c:v>
                </c:pt>
                <c:pt idx="67">
                  <c:v>31.813821669999999</c:v>
                </c:pt>
                <c:pt idx="68">
                  <c:v>31.799552349999999</c:v>
                </c:pt>
                <c:pt idx="69">
                  <c:v>31.396162100000002</c:v>
                </c:pt>
                <c:pt idx="70">
                  <c:v>30.645395799999999</c:v>
                </c:pt>
                <c:pt idx="71">
                  <c:v>29.985538309999999</c:v>
                </c:pt>
                <c:pt idx="72">
                  <c:v>29.896997339999999</c:v>
                </c:pt>
                <c:pt idx="73">
                  <c:v>29.708878110000001</c:v>
                </c:pt>
                <c:pt idx="74">
                  <c:v>29.63736574</c:v>
                </c:pt>
                <c:pt idx="75">
                  <c:v>29.587619879999998</c:v>
                </c:pt>
                <c:pt idx="76">
                  <c:v>29.54505078</c:v>
                </c:pt>
                <c:pt idx="77">
                  <c:v>28.56481556</c:v>
                </c:pt>
                <c:pt idx="78">
                  <c:v>28.2825661</c:v>
                </c:pt>
                <c:pt idx="79">
                  <c:v>28.12177149</c:v>
                </c:pt>
                <c:pt idx="80">
                  <c:v>28.032553879999998</c:v>
                </c:pt>
                <c:pt idx="81">
                  <c:v>27.39547464</c:v>
                </c:pt>
                <c:pt idx="82">
                  <c:v>27.261875280000002</c:v>
                </c:pt>
                <c:pt idx="83">
                  <c:v>27.195214497177133</c:v>
                </c:pt>
                <c:pt idx="84">
                  <c:v>27.045784359999999</c:v>
                </c:pt>
                <c:pt idx="85">
                  <c:v>26.511394079999999</c:v>
                </c:pt>
                <c:pt idx="86">
                  <c:v>26.504872930000001</c:v>
                </c:pt>
                <c:pt idx="87">
                  <c:v>26.473245609999999</c:v>
                </c:pt>
                <c:pt idx="88">
                  <c:v>26.335214929999999</c:v>
                </c:pt>
                <c:pt idx="89">
                  <c:v>26.279637170000001</c:v>
                </c:pt>
                <c:pt idx="90">
                  <c:v>25.878977259999999</c:v>
                </c:pt>
                <c:pt idx="91">
                  <c:v>25.80051001</c:v>
                </c:pt>
                <c:pt idx="92">
                  <c:v>25.474262719999999</c:v>
                </c:pt>
                <c:pt idx="93">
                  <c:v>25.471345729999999</c:v>
                </c:pt>
                <c:pt idx="94">
                  <c:v>25.450207679999998</c:v>
                </c:pt>
                <c:pt idx="95">
                  <c:v>24.767283389999999</c:v>
                </c:pt>
                <c:pt idx="96">
                  <c:v>24.7026991</c:v>
                </c:pt>
                <c:pt idx="97">
                  <c:v>24.489816820000001</c:v>
                </c:pt>
                <c:pt idx="98">
                  <c:v>24.45963454</c:v>
                </c:pt>
                <c:pt idx="99">
                  <c:v>23.777188779999999</c:v>
                </c:pt>
                <c:pt idx="100">
                  <c:v>23.603989219999999</c:v>
                </c:pt>
                <c:pt idx="101">
                  <c:v>23.41354479</c:v>
                </c:pt>
                <c:pt idx="102">
                  <c:v>23.387390270000001</c:v>
                </c:pt>
                <c:pt idx="103">
                  <c:v>22.69630076</c:v>
                </c:pt>
                <c:pt idx="104">
                  <c:v>21.512257980000001</c:v>
                </c:pt>
                <c:pt idx="105">
                  <c:v>21.458192870000001</c:v>
                </c:pt>
                <c:pt idx="106">
                  <c:v>21.076972390000002</c:v>
                </c:pt>
                <c:pt idx="107">
                  <c:v>20.856317799999999</c:v>
                </c:pt>
                <c:pt idx="108">
                  <c:v>20.828740490000001</c:v>
                </c:pt>
                <c:pt idx="109">
                  <c:v>20.714959790000002</c:v>
                </c:pt>
                <c:pt idx="110">
                  <c:v>20.659550159999998</c:v>
                </c:pt>
                <c:pt idx="111">
                  <c:v>20.348189850000001</c:v>
                </c:pt>
                <c:pt idx="112">
                  <c:v>20.11774857</c:v>
                </c:pt>
                <c:pt idx="113">
                  <c:v>20.042258619999998</c:v>
                </c:pt>
                <c:pt idx="114">
                  <c:v>19.572493659999999</c:v>
                </c:pt>
                <c:pt idx="115">
                  <c:v>19.55864863</c:v>
                </c:pt>
                <c:pt idx="116">
                  <c:v>19.544069879999999</c:v>
                </c:pt>
                <c:pt idx="117">
                  <c:v>19.260192870000001</c:v>
                </c:pt>
                <c:pt idx="118">
                  <c:v>18.877300049999999</c:v>
                </c:pt>
                <c:pt idx="119">
                  <c:v>18.72255359</c:v>
                </c:pt>
                <c:pt idx="120">
                  <c:v>18.555916530000001</c:v>
                </c:pt>
                <c:pt idx="121">
                  <c:v>18.52323698</c:v>
                </c:pt>
                <c:pt idx="122">
                  <c:v>18.379866360000001</c:v>
                </c:pt>
                <c:pt idx="123">
                  <c:v>17.908919539999999</c:v>
                </c:pt>
                <c:pt idx="124">
                  <c:v>17.887105980000001</c:v>
                </c:pt>
                <c:pt idx="125">
                  <c:v>17.447146440000001</c:v>
                </c:pt>
                <c:pt idx="126">
                  <c:v>17.148374700000002</c:v>
                </c:pt>
                <c:pt idx="127">
                  <c:v>16.951283050000001</c:v>
                </c:pt>
                <c:pt idx="128">
                  <c:v>16.831004950000001</c:v>
                </c:pt>
                <c:pt idx="129">
                  <c:v>16.651745859999998</c:v>
                </c:pt>
                <c:pt idx="130">
                  <c:v>16.305677670000001</c:v>
                </c:pt>
                <c:pt idx="131">
                  <c:v>16.243099390000001</c:v>
                </c:pt>
                <c:pt idx="132">
                  <c:v>16.068469700000001</c:v>
                </c:pt>
                <c:pt idx="133">
                  <c:v>15.4542237</c:v>
                </c:pt>
                <c:pt idx="134">
                  <c:v>15.332939680000001</c:v>
                </c:pt>
                <c:pt idx="135">
                  <c:v>15.123692760000001</c:v>
                </c:pt>
                <c:pt idx="136">
                  <c:v>14.937847209999999</c:v>
                </c:pt>
                <c:pt idx="137">
                  <c:v>14.89629491</c:v>
                </c:pt>
                <c:pt idx="138">
                  <c:v>14.88687313</c:v>
                </c:pt>
                <c:pt idx="139">
                  <c:v>14.81574275</c:v>
                </c:pt>
                <c:pt idx="140">
                  <c:v>14.741746150000001</c:v>
                </c:pt>
                <c:pt idx="141">
                  <c:v>14.590528300000001</c:v>
                </c:pt>
                <c:pt idx="142">
                  <c:v>14.46989119</c:v>
                </c:pt>
                <c:pt idx="143">
                  <c:v>14.434025699999999</c:v>
                </c:pt>
                <c:pt idx="144">
                  <c:v>14.333639420000001</c:v>
                </c:pt>
                <c:pt idx="145">
                  <c:v>14.32043062</c:v>
                </c:pt>
                <c:pt idx="146">
                  <c:v>14.256334239999999</c:v>
                </c:pt>
                <c:pt idx="147">
                  <c:v>14.14913355</c:v>
                </c:pt>
                <c:pt idx="148">
                  <c:v>14.132092910000001</c:v>
                </c:pt>
                <c:pt idx="149">
                  <c:v>14.004825950000001</c:v>
                </c:pt>
                <c:pt idx="150">
                  <c:v>14.000527050000001</c:v>
                </c:pt>
                <c:pt idx="151">
                  <c:v>13.84488269</c:v>
                </c:pt>
                <c:pt idx="152">
                  <c:v>13.656224140000001</c:v>
                </c:pt>
                <c:pt idx="153">
                  <c:v>13.569935317282322</c:v>
                </c:pt>
                <c:pt idx="154">
                  <c:v>13.488449960000001</c:v>
                </c:pt>
                <c:pt idx="155">
                  <c:v>13.37859626</c:v>
                </c:pt>
                <c:pt idx="156">
                  <c:v>13.110210929999999</c:v>
                </c:pt>
                <c:pt idx="157">
                  <c:v>13.097907620000001</c:v>
                </c:pt>
                <c:pt idx="158">
                  <c:v>13.028407639999999</c:v>
                </c:pt>
                <c:pt idx="159">
                  <c:v>13.025543430000001</c:v>
                </c:pt>
                <c:pt idx="160">
                  <c:v>12.84636117</c:v>
                </c:pt>
                <c:pt idx="161">
                  <c:v>12.796793210000001</c:v>
                </c:pt>
                <c:pt idx="162">
                  <c:v>12.71603273</c:v>
                </c:pt>
                <c:pt idx="163">
                  <c:v>12.6257898</c:v>
                </c:pt>
                <c:pt idx="164">
                  <c:v>12.520932070000001</c:v>
                </c:pt>
                <c:pt idx="165">
                  <c:v>12.488012790000001</c:v>
                </c:pt>
                <c:pt idx="166">
                  <c:v>12.20494512</c:v>
                </c:pt>
                <c:pt idx="167">
                  <c:v>12.0850694</c:v>
                </c:pt>
                <c:pt idx="168">
                  <c:v>12.007315500000001</c:v>
                </c:pt>
                <c:pt idx="169">
                  <c:v>11.83250273</c:v>
                </c:pt>
                <c:pt idx="170">
                  <c:v>11.74967148</c:v>
                </c:pt>
                <c:pt idx="171">
                  <c:v>11.746622309999999</c:v>
                </c:pt>
                <c:pt idx="172">
                  <c:v>11.70394795</c:v>
                </c:pt>
                <c:pt idx="173">
                  <c:v>11.693047999999999</c:v>
                </c:pt>
                <c:pt idx="174">
                  <c:v>11.390121349999999</c:v>
                </c:pt>
                <c:pt idx="175">
                  <c:v>11.3816817</c:v>
                </c:pt>
                <c:pt idx="176">
                  <c:v>11.31547464</c:v>
                </c:pt>
                <c:pt idx="177">
                  <c:v>11.21271016</c:v>
                </c:pt>
                <c:pt idx="178">
                  <c:v>11.056084139999999</c:v>
                </c:pt>
                <c:pt idx="179">
                  <c:v>10.9115725</c:v>
                </c:pt>
                <c:pt idx="180">
                  <c:v>10.86792428</c:v>
                </c:pt>
                <c:pt idx="181">
                  <c:v>10.825383260000001</c:v>
                </c:pt>
                <c:pt idx="182">
                  <c:v>10.628661920000001</c:v>
                </c:pt>
                <c:pt idx="183">
                  <c:v>10.349282280000001</c:v>
                </c:pt>
                <c:pt idx="184">
                  <c:v>10.3364548</c:v>
                </c:pt>
                <c:pt idx="185">
                  <c:v>10.326396799999999</c:v>
                </c:pt>
                <c:pt idx="186">
                  <c:v>10.26845988</c:v>
                </c:pt>
                <c:pt idx="187">
                  <c:v>10.246588579999999</c:v>
                </c:pt>
                <c:pt idx="188">
                  <c:v>10.164866740000001</c:v>
                </c:pt>
                <c:pt idx="189">
                  <c:v>10.126330919999999</c:v>
                </c:pt>
                <c:pt idx="190">
                  <c:v>10.067938</c:v>
                </c:pt>
                <c:pt idx="191">
                  <c:v>10.04985263</c:v>
                </c:pt>
                <c:pt idx="192">
                  <c:v>9.8964030180000009</c:v>
                </c:pt>
                <c:pt idx="193">
                  <c:v>9.8184697239999998</c:v>
                </c:pt>
                <c:pt idx="194">
                  <c:v>9.6805847919999994</c:v>
                </c:pt>
                <c:pt idx="195">
                  <c:v>9.6512144810000002</c:v>
                </c:pt>
                <c:pt idx="196">
                  <c:v>9.4129162999999991</c:v>
                </c:pt>
                <c:pt idx="197">
                  <c:v>9.3865546979999994</c:v>
                </c:pt>
                <c:pt idx="198">
                  <c:v>8.8468304460000002</c:v>
                </c:pt>
                <c:pt idx="199">
                  <c:v>8.6928211379999993</c:v>
                </c:pt>
                <c:pt idx="200">
                  <c:v>8.535687222</c:v>
                </c:pt>
                <c:pt idx="201">
                  <c:v>8.4695606780000006</c:v>
                </c:pt>
                <c:pt idx="202">
                  <c:v>8.4573996880000006</c:v>
                </c:pt>
                <c:pt idx="203">
                  <c:v>8.4334888009999993</c:v>
                </c:pt>
                <c:pt idx="204">
                  <c:v>8.2106367939999991</c:v>
                </c:pt>
                <c:pt idx="205">
                  <c:v>7.920664167</c:v>
                </c:pt>
                <c:pt idx="206">
                  <c:v>7.8241284819999999</c:v>
                </c:pt>
                <c:pt idx="207">
                  <c:v>7.2666984179999998</c:v>
                </c:pt>
                <c:pt idx="208">
                  <c:v>7.085234432</c:v>
                </c:pt>
                <c:pt idx="209">
                  <c:v>7.0631570269999999</c:v>
                </c:pt>
                <c:pt idx="210">
                  <c:v>6.905405429</c:v>
                </c:pt>
                <c:pt idx="211">
                  <c:v>6.8442790159999998</c:v>
                </c:pt>
                <c:pt idx="212">
                  <c:v>6.7465464800000001</c:v>
                </c:pt>
                <c:pt idx="213">
                  <c:v>6.6261521630000004</c:v>
                </c:pt>
                <c:pt idx="214">
                  <c:v>6.3400068440000004</c:v>
                </c:pt>
                <c:pt idx="215">
                  <c:v>6.2314424940000004</c:v>
                </c:pt>
                <c:pt idx="216">
                  <c:v>6.0286022790000002</c:v>
                </c:pt>
              </c:numCache>
            </c:numRef>
          </c:xVal>
          <c:yVal>
            <c:numRef>
              <c:f>'SMR deciles quintiles'!$BQ$7:$BQ$223</c:f>
              <c:numCache>
                <c:formatCode>0.00</c:formatCode>
                <c:ptCount val="217"/>
                <c:pt idx="0">
                  <c:v>0.62294663176401666</c:v>
                </c:pt>
                <c:pt idx="1">
                  <c:v>1.85169679638129</c:v>
                </c:pt>
                <c:pt idx="2">
                  <c:v>0.80359194640718223</c:v>
                </c:pt>
                <c:pt idx="3">
                  <c:v>0.9728429305802645</c:v>
                </c:pt>
                <c:pt idx="4">
                  <c:v>1.5335425181969116</c:v>
                </c:pt>
                <c:pt idx="5">
                  <c:v>1.3823862736079977</c:v>
                </c:pt>
                <c:pt idx="6">
                  <c:v>1.3150393218013023</c:v>
                </c:pt>
                <c:pt idx="7">
                  <c:v>1.3129300898887544</c:v>
                </c:pt>
                <c:pt idx="8">
                  <c:v>2.7137904829515143</c:v>
                </c:pt>
                <c:pt idx="9">
                  <c:v>1.9617994324921801</c:v>
                </c:pt>
                <c:pt idx="10">
                  <c:v>1.4337491841031644</c:v>
                </c:pt>
                <c:pt idx="11">
                  <c:v>2.4187787830825358</c:v>
                </c:pt>
                <c:pt idx="12">
                  <c:v>1.8061356795816101</c:v>
                </c:pt>
                <c:pt idx="13">
                  <c:v>1.6259367902886062</c:v>
                </c:pt>
                <c:pt idx="14">
                  <c:v>1.6955074556915428</c:v>
                </c:pt>
                <c:pt idx="15">
                  <c:v>0.8964141788486133</c:v>
                </c:pt>
                <c:pt idx="16">
                  <c:v>1.3444799100069666</c:v>
                </c:pt>
                <c:pt idx="17">
                  <c:v>2.707554778465854</c:v>
                </c:pt>
                <c:pt idx="18">
                  <c:v>1.259559371598755</c:v>
                </c:pt>
                <c:pt idx="19">
                  <c:v>2.4658164143504444</c:v>
                </c:pt>
                <c:pt idx="20">
                  <c:v>1.7983070900315166</c:v>
                </c:pt>
                <c:pt idx="21">
                  <c:v>1.0300804083306547</c:v>
                </c:pt>
                <c:pt idx="22">
                  <c:v>1.6439268970025678</c:v>
                </c:pt>
                <c:pt idx="23">
                  <c:v>1.4222441848990175</c:v>
                </c:pt>
                <c:pt idx="24">
                  <c:v>1.0858229171953671</c:v>
                </c:pt>
                <c:pt idx="25">
                  <c:v>1.0077220232834747</c:v>
                </c:pt>
                <c:pt idx="26">
                  <c:v>1.2284361684944398</c:v>
                </c:pt>
                <c:pt idx="27">
                  <c:v>0.86403452664471947</c:v>
                </c:pt>
                <c:pt idx="28">
                  <c:v>1.875021513506427</c:v>
                </c:pt>
                <c:pt idx="29">
                  <c:v>4.8577883667808877</c:v>
                </c:pt>
                <c:pt idx="30">
                  <c:v>2.7310663075738701</c:v>
                </c:pt>
                <c:pt idx="31">
                  <c:v>2.5452012543945637</c:v>
                </c:pt>
                <c:pt idx="32">
                  <c:v>1.6422738497572997</c:v>
                </c:pt>
                <c:pt idx="33">
                  <c:v>1.069230864492152</c:v>
                </c:pt>
                <c:pt idx="34">
                  <c:v>1.437886082412734</c:v>
                </c:pt>
                <c:pt idx="35">
                  <c:v>0.9404651659164508</c:v>
                </c:pt>
                <c:pt idx="36">
                  <c:v>0.87050491843369282</c:v>
                </c:pt>
                <c:pt idx="37">
                  <c:v>1.85846688292105</c:v>
                </c:pt>
                <c:pt idx="38">
                  <c:v>2.1314452428442627</c:v>
                </c:pt>
                <c:pt idx="39">
                  <c:v>1.1850800178115852</c:v>
                </c:pt>
                <c:pt idx="40">
                  <c:v>1.4397946252543952</c:v>
                </c:pt>
                <c:pt idx="41">
                  <c:v>2.3384227300857932</c:v>
                </c:pt>
                <c:pt idx="42">
                  <c:v>0.73803169951602166</c:v>
                </c:pt>
                <c:pt idx="43">
                  <c:v>1.4715542585675703</c:v>
                </c:pt>
                <c:pt idx="44">
                  <c:v>2.1656393321244063</c:v>
                </c:pt>
                <c:pt idx="45">
                  <c:v>1.7772142825775343</c:v>
                </c:pt>
                <c:pt idx="46">
                  <c:v>1.9178323529978916</c:v>
                </c:pt>
                <c:pt idx="47">
                  <c:v>0.74397670181462994</c:v>
                </c:pt>
                <c:pt idx="48">
                  <c:v>0.86948903139260114</c:v>
                </c:pt>
                <c:pt idx="49">
                  <c:v>1.573233001155506</c:v>
                </c:pt>
                <c:pt idx="50">
                  <c:v>1.4599061048414503</c:v>
                </c:pt>
                <c:pt idx="51">
                  <c:v>1.8783095727312262</c:v>
                </c:pt>
                <c:pt idx="52">
                  <c:v>1.2951575314879864</c:v>
                </c:pt>
                <c:pt idx="53">
                  <c:v>1.9331345259386901</c:v>
                </c:pt>
                <c:pt idx="54">
                  <c:v>1.1574514834005012</c:v>
                </c:pt>
                <c:pt idx="55">
                  <c:v>1.4225393471585568</c:v>
                </c:pt>
                <c:pt idx="56">
                  <c:v>1.3134362494730241</c:v>
                </c:pt>
                <c:pt idx="57">
                  <c:v>1.9404188233411801</c:v>
                </c:pt>
                <c:pt idx="58">
                  <c:v>2.7943103713941735</c:v>
                </c:pt>
                <c:pt idx="59">
                  <c:v>1.0602251017812714</c:v>
                </c:pt>
                <c:pt idx="60">
                  <c:v>0.87214584722430488</c:v>
                </c:pt>
                <c:pt idx="61">
                  <c:v>1.5903288531548272</c:v>
                </c:pt>
                <c:pt idx="62">
                  <c:v>0.90296124990947535</c:v>
                </c:pt>
                <c:pt idx="63">
                  <c:v>0.81840625256263566</c:v>
                </c:pt>
                <c:pt idx="64">
                  <c:v>1.3373117384476727</c:v>
                </c:pt>
                <c:pt idx="65">
                  <c:v>1.0569436312958522</c:v>
                </c:pt>
                <c:pt idx="66">
                  <c:v>0.95672857009329737</c:v>
                </c:pt>
                <c:pt idx="67">
                  <c:v>1.3668955988854008</c:v>
                </c:pt>
                <c:pt idx="68">
                  <c:v>0.96997085604628286</c:v>
                </c:pt>
                <c:pt idx="69">
                  <c:v>1.2231156850998806</c:v>
                </c:pt>
                <c:pt idx="70">
                  <c:v>0.72655737360519057</c:v>
                </c:pt>
                <c:pt idx="71">
                  <c:v>1.1198057402379331</c:v>
                </c:pt>
                <c:pt idx="72">
                  <c:v>0.5469287061777518</c:v>
                </c:pt>
                <c:pt idx="73">
                  <c:v>0.90286177355137831</c:v>
                </c:pt>
                <c:pt idx="74">
                  <c:v>0.48169651701505672</c:v>
                </c:pt>
                <c:pt idx="75">
                  <c:v>1.0408185974192514</c:v>
                </c:pt>
                <c:pt idx="76">
                  <c:v>1.2935860712262812</c:v>
                </c:pt>
                <c:pt idx="77">
                  <c:v>1.3008310360833897</c:v>
                </c:pt>
                <c:pt idx="78">
                  <c:v>0.61846137772660559</c:v>
                </c:pt>
                <c:pt idx="79">
                  <c:v>1.0688882636446166</c:v>
                </c:pt>
                <c:pt idx="80">
                  <c:v>1.1209400470245743</c:v>
                </c:pt>
                <c:pt idx="81">
                  <c:v>1.7504661813157822</c:v>
                </c:pt>
                <c:pt idx="82">
                  <c:v>1.60575102300227</c:v>
                </c:pt>
                <c:pt idx="83">
                  <c:v>0.98211644743229565</c:v>
                </c:pt>
                <c:pt idx="84">
                  <c:v>1.0753611295030303</c:v>
                </c:pt>
                <c:pt idx="85">
                  <c:v>0.77980465031549595</c:v>
                </c:pt>
                <c:pt idx="86">
                  <c:v>0.83009030198322031</c:v>
                </c:pt>
                <c:pt idx="87">
                  <c:v>1.3650192249415665</c:v>
                </c:pt>
                <c:pt idx="88">
                  <c:v>1.2254796799393264</c:v>
                </c:pt>
                <c:pt idx="89">
                  <c:v>0.77676354265823278</c:v>
                </c:pt>
                <c:pt idx="90">
                  <c:v>0.93645806937180409</c:v>
                </c:pt>
                <c:pt idx="91">
                  <c:v>0.87698330541265934</c:v>
                </c:pt>
                <c:pt idx="92">
                  <c:v>0.5562808239729885</c:v>
                </c:pt>
                <c:pt idx="93">
                  <c:v>1.2222136279209541</c:v>
                </c:pt>
                <c:pt idx="94">
                  <c:v>1.2537399932182274</c:v>
                </c:pt>
                <c:pt idx="95">
                  <c:v>0.9475844319204858</c:v>
                </c:pt>
                <c:pt idx="96">
                  <c:v>2.1284616417035371</c:v>
                </c:pt>
                <c:pt idx="97">
                  <c:v>0.96774551811008203</c:v>
                </c:pt>
                <c:pt idx="98">
                  <c:v>1.460612727303817</c:v>
                </c:pt>
                <c:pt idx="99">
                  <c:v>1.1595496756206649</c:v>
                </c:pt>
                <c:pt idx="100">
                  <c:v>0.87319814678673502</c:v>
                </c:pt>
                <c:pt idx="101">
                  <c:v>0.64204854263779076</c:v>
                </c:pt>
                <c:pt idx="102">
                  <c:v>1.3058283217118212</c:v>
                </c:pt>
                <c:pt idx="103">
                  <c:v>0.73385791077288376</c:v>
                </c:pt>
                <c:pt idx="104">
                  <c:v>0.62776383975978178</c:v>
                </c:pt>
                <c:pt idx="105">
                  <c:v>0.69716667179690073</c:v>
                </c:pt>
                <c:pt idx="106">
                  <c:v>1.2729833309667216</c:v>
                </c:pt>
                <c:pt idx="107">
                  <c:v>0.6432392684678655</c:v>
                </c:pt>
                <c:pt idx="108">
                  <c:v>1.0919966334462987</c:v>
                </c:pt>
                <c:pt idx="109">
                  <c:v>0.52801473540687172</c:v>
                </c:pt>
                <c:pt idx="110">
                  <c:v>1.0548198949093071</c:v>
                </c:pt>
                <c:pt idx="111">
                  <c:v>0.79871232838766348</c:v>
                </c:pt>
                <c:pt idx="112">
                  <c:v>0.75732747453960148</c:v>
                </c:pt>
                <c:pt idx="113">
                  <c:v>1.1775631238996869</c:v>
                </c:pt>
                <c:pt idx="114">
                  <c:v>0.95812684894772271</c:v>
                </c:pt>
                <c:pt idx="115">
                  <c:v>1.0979979263997848</c:v>
                </c:pt>
                <c:pt idx="116">
                  <c:v>0.78320452899117754</c:v>
                </c:pt>
                <c:pt idx="117">
                  <c:v>0.55690188353025372</c:v>
                </c:pt>
                <c:pt idx="118">
                  <c:v>1.1759827413704178</c:v>
                </c:pt>
                <c:pt idx="119">
                  <c:v>0.75964090407228724</c:v>
                </c:pt>
                <c:pt idx="120">
                  <c:v>0.67226440261980713</c:v>
                </c:pt>
                <c:pt idx="121">
                  <c:v>1.0574949627714931</c:v>
                </c:pt>
                <c:pt idx="122">
                  <c:v>1.4130785113110682</c:v>
                </c:pt>
                <c:pt idx="123">
                  <c:v>0.40608103955007385</c:v>
                </c:pt>
                <c:pt idx="124">
                  <c:v>0.62599646293553601</c:v>
                </c:pt>
                <c:pt idx="125">
                  <c:v>1.3288571396972291</c:v>
                </c:pt>
                <c:pt idx="126">
                  <c:v>0.63011461895944831</c:v>
                </c:pt>
                <c:pt idx="127">
                  <c:v>1.2700470972702469</c:v>
                </c:pt>
                <c:pt idx="128">
                  <c:v>0.63758163358182296</c:v>
                </c:pt>
                <c:pt idx="129">
                  <c:v>1.0045401215486194</c:v>
                </c:pt>
                <c:pt idx="130">
                  <c:v>0.60860771015386417</c:v>
                </c:pt>
                <c:pt idx="131">
                  <c:v>0.90920857059025628</c:v>
                </c:pt>
                <c:pt idx="132">
                  <c:v>0.65690201157082218</c:v>
                </c:pt>
                <c:pt idx="133">
                  <c:v>0.65961749922251933</c:v>
                </c:pt>
                <c:pt idx="134">
                  <c:v>1.0245491879754658</c:v>
                </c:pt>
                <c:pt idx="135">
                  <c:v>0.42434531363249328</c:v>
                </c:pt>
                <c:pt idx="136">
                  <c:v>1.0624822741996907</c:v>
                </c:pt>
                <c:pt idx="137">
                  <c:v>1.0598571415181233</c:v>
                </c:pt>
                <c:pt idx="138">
                  <c:v>0.31261434350565898</c:v>
                </c:pt>
                <c:pt idx="139">
                  <c:v>0.61596810338683128</c:v>
                </c:pt>
                <c:pt idx="140">
                  <c:v>0.7961047533590313</c:v>
                </c:pt>
                <c:pt idx="141">
                  <c:v>1.1029979794137292</c:v>
                </c:pt>
                <c:pt idx="142">
                  <c:v>0.82179175192640896</c:v>
                </c:pt>
                <c:pt idx="143">
                  <c:v>1.4522204202572646</c:v>
                </c:pt>
                <c:pt idx="144">
                  <c:v>0.72998452812908643</c:v>
                </c:pt>
                <c:pt idx="145">
                  <c:v>0.79015056985257226</c:v>
                </c:pt>
                <c:pt idx="146">
                  <c:v>1.1978969316165826</c:v>
                </c:pt>
                <c:pt idx="147">
                  <c:v>1.530121430669338</c:v>
                </c:pt>
                <c:pt idx="148">
                  <c:v>1.0240696975819759</c:v>
                </c:pt>
                <c:pt idx="149">
                  <c:v>0.92484920934824111</c:v>
                </c:pt>
                <c:pt idx="150">
                  <c:v>0.61408271189353325</c:v>
                </c:pt>
                <c:pt idx="151">
                  <c:v>1.1663352264956823</c:v>
                </c:pt>
                <c:pt idx="152">
                  <c:v>0.44288231734403277</c:v>
                </c:pt>
                <c:pt idx="153">
                  <c:v>0.38051085384915051</c:v>
                </c:pt>
                <c:pt idx="154">
                  <c:v>1.335312241464345</c:v>
                </c:pt>
                <c:pt idx="155">
                  <c:v>0.58905896097602561</c:v>
                </c:pt>
                <c:pt idx="156">
                  <c:v>0.84408353527419377</c:v>
                </c:pt>
                <c:pt idx="157">
                  <c:v>0.33220020347791074</c:v>
                </c:pt>
                <c:pt idx="158">
                  <c:v>0.75673168806630897</c:v>
                </c:pt>
                <c:pt idx="159">
                  <c:v>0.93300640614030383</c:v>
                </c:pt>
                <c:pt idx="160">
                  <c:v>0.54526126290112509</c:v>
                </c:pt>
                <c:pt idx="161">
                  <c:v>0.79325730072065281</c:v>
                </c:pt>
                <c:pt idx="162">
                  <c:v>0.51211068944319027</c:v>
                </c:pt>
                <c:pt idx="163">
                  <c:v>0.84135772408382481</c:v>
                </c:pt>
                <c:pt idx="164">
                  <c:v>1.2861845188477743</c:v>
                </c:pt>
                <c:pt idx="165">
                  <c:v>0.59057147056827186</c:v>
                </c:pt>
                <c:pt idx="166">
                  <c:v>0.86027872482319068</c:v>
                </c:pt>
                <c:pt idx="167">
                  <c:v>0.65551579352061351</c:v>
                </c:pt>
                <c:pt idx="168">
                  <c:v>0.52119818561480191</c:v>
                </c:pt>
                <c:pt idx="169">
                  <c:v>0.79562411442764291</c:v>
                </c:pt>
                <c:pt idx="170">
                  <c:v>0.8148544880156533</c:v>
                </c:pt>
                <c:pt idx="171">
                  <c:v>0.6642584006162765</c:v>
                </c:pt>
                <c:pt idx="172">
                  <c:v>0.62842068877826496</c:v>
                </c:pt>
                <c:pt idx="173">
                  <c:v>0.72244389267662223</c:v>
                </c:pt>
                <c:pt idx="174">
                  <c:v>0.77039602626644965</c:v>
                </c:pt>
                <c:pt idx="175">
                  <c:v>0.30622051194201194</c:v>
                </c:pt>
                <c:pt idx="176">
                  <c:v>1.6097779144624675</c:v>
                </c:pt>
                <c:pt idx="177">
                  <c:v>0.84375613382063708</c:v>
                </c:pt>
                <c:pt idx="178">
                  <c:v>0.99332600935384197</c:v>
                </c:pt>
                <c:pt idx="179">
                  <c:v>0.91247193753880917</c:v>
                </c:pt>
                <c:pt idx="180">
                  <c:v>0.76733413214079438</c:v>
                </c:pt>
                <c:pt idx="181">
                  <c:v>0.62814579917400315</c:v>
                </c:pt>
                <c:pt idx="182">
                  <c:v>0.6981193582999653</c:v>
                </c:pt>
                <c:pt idx="183">
                  <c:v>0.83360716737109219</c:v>
                </c:pt>
                <c:pt idx="184">
                  <c:v>0.98279743355377114</c:v>
                </c:pt>
                <c:pt idx="185">
                  <c:v>1.0680319859606884</c:v>
                </c:pt>
                <c:pt idx="186">
                  <c:v>0.73715656620122583</c:v>
                </c:pt>
                <c:pt idx="187">
                  <c:v>0.88105613619151724</c:v>
                </c:pt>
                <c:pt idx="188">
                  <c:v>0.44873922341446665</c:v>
                </c:pt>
                <c:pt idx="189">
                  <c:v>0.52416518546507385</c:v>
                </c:pt>
                <c:pt idx="190">
                  <c:v>1.163267844445055</c:v>
                </c:pt>
                <c:pt idx="191">
                  <c:v>1.745982967864115</c:v>
                </c:pt>
                <c:pt idx="192">
                  <c:v>0.87309172954363989</c:v>
                </c:pt>
                <c:pt idx="193">
                  <c:v>0.34784187124396859</c:v>
                </c:pt>
                <c:pt idx="194">
                  <c:v>0.43942638926649258</c:v>
                </c:pt>
                <c:pt idx="195">
                  <c:v>0.49316593528684871</c:v>
                </c:pt>
                <c:pt idx="196">
                  <c:v>0.4624614480164978</c:v>
                </c:pt>
                <c:pt idx="197">
                  <c:v>0.4268813202036057</c:v>
                </c:pt>
                <c:pt idx="198">
                  <c:v>0.89403741392672442</c:v>
                </c:pt>
                <c:pt idx="199">
                  <c:v>0.61086336706814182</c:v>
                </c:pt>
                <c:pt idx="200">
                  <c:v>0.53188682432597112</c:v>
                </c:pt>
                <c:pt idx="201">
                  <c:v>0.59219420213846119</c:v>
                </c:pt>
                <c:pt idx="202">
                  <c:v>0.75999736689935082</c:v>
                </c:pt>
                <c:pt idx="203">
                  <c:v>0.58882762861824067</c:v>
                </c:pt>
                <c:pt idx="204">
                  <c:v>0.42599330552329945</c:v>
                </c:pt>
                <c:pt idx="205">
                  <c:v>0.96045545934950061</c:v>
                </c:pt>
                <c:pt idx="206">
                  <c:v>0.73247179208234603</c:v>
                </c:pt>
                <c:pt idx="207">
                  <c:v>1.0941887745960617</c:v>
                </c:pt>
                <c:pt idx="208">
                  <c:v>0.57118538030297372</c:v>
                </c:pt>
                <c:pt idx="209">
                  <c:v>0.47102086289338652</c:v>
                </c:pt>
                <c:pt idx="210">
                  <c:v>0.70281997746988401</c:v>
                </c:pt>
                <c:pt idx="211">
                  <c:v>0.60529643838762925</c:v>
                </c:pt>
                <c:pt idx="212">
                  <c:v>1.0238679218883622</c:v>
                </c:pt>
                <c:pt idx="213">
                  <c:v>0.52794343597677318</c:v>
                </c:pt>
                <c:pt idx="214">
                  <c:v>0.56509319088345533</c:v>
                </c:pt>
                <c:pt idx="215">
                  <c:v>0.54890837907933998</c:v>
                </c:pt>
                <c:pt idx="216">
                  <c:v>0.82579851850814034</c:v>
                </c:pt>
              </c:numCache>
            </c:numRef>
          </c:yVal>
          <c:smooth val="0"/>
          <c:extLst>
            <c:ext xmlns:c16="http://schemas.microsoft.com/office/drawing/2014/chart" uri="{C3380CC4-5D6E-409C-BE32-E72D297353CC}">
              <c16:uniqueId val="{00000001-A1E1-450D-A77B-9C5F5DB93188}"/>
            </c:ext>
          </c:extLst>
        </c:ser>
        <c:dLbls>
          <c:showLegendKey val="0"/>
          <c:showVal val="0"/>
          <c:showCatName val="0"/>
          <c:showSerName val="0"/>
          <c:showPercent val="0"/>
          <c:showBubbleSize val="0"/>
        </c:dLbls>
        <c:axId val="2009163423"/>
        <c:axId val="2009161759"/>
        <c:extLst>
          <c:ext xmlns:c15="http://schemas.microsoft.com/office/drawing/2012/chart" uri="{02D57815-91ED-43cb-92C2-25804820EDAC}">
            <c15:filteredScatterSeries>
              <c15:ser>
                <c:idx val="1"/>
                <c:order val="1"/>
                <c:spPr>
                  <a:ln w="2540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'[1]MSOA all causes COVID deciles'!$CB$7:$CB$329</c15:sqref>
                        </c15:formulaRef>
                      </c:ext>
                    </c:extLst>
                    <c:numCache>
                      <c:formatCode>General</c:formatCode>
                      <c:ptCount val="323"/>
                      <c:pt idx="0">
                        <c:v>75.836221068896151</c:v>
                      </c:pt>
                      <c:pt idx="1">
                        <c:v>74.337700702209702</c:v>
                      </c:pt>
                      <c:pt idx="2">
                        <c:v>73.587800382545453</c:v>
                      </c:pt>
                      <c:pt idx="3">
                        <c:v>73.180206166166883</c:v>
                      </c:pt>
                      <c:pt idx="4">
                        <c:v>69.267098451608334</c:v>
                      </c:pt>
                      <c:pt idx="5">
                        <c:v>69.184896282118061</c:v>
                      </c:pt>
                      <c:pt idx="6">
                        <c:v>68.93278978748161</c:v>
                      </c:pt>
                      <c:pt idx="7">
                        <c:v>68.567506368742016</c:v>
                      </c:pt>
                      <c:pt idx="8">
                        <c:v>68.485856052910052</c:v>
                      </c:pt>
                      <c:pt idx="9">
                        <c:v>68.327039846805661</c:v>
                      </c:pt>
                      <c:pt idx="10">
                        <c:v>67.582495383428338</c:v>
                      </c:pt>
                      <c:pt idx="11">
                        <c:v>66.340846810944527</c:v>
                      </c:pt>
                      <c:pt idx="12">
                        <c:v>64.930631978011164</c:v>
                      </c:pt>
                      <c:pt idx="13">
                        <c:v>64.437259917017883</c:v>
                      </c:pt>
                      <c:pt idx="14">
                        <c:v>64.287325883113922</c:v>
                      </c:pt>
                      <c:pt idx="15">
                        <c:v>62.756979194458964</c:v>
                      </c:pt>
                      <c:pt idx="16">
                        <c:v>62.287861211475054</c:v>
                      </c:pt>
                      <c:pt idx="17">
                        <c:v>62.222148673476887</c:v>
                      </c:pt>
                      <c:pt idx="18">
                        <c:v>61.159599190012187</c:v>
                      </c:pt>
                      <c:pt idx="19">
                        <c:v>60.651983314066058</c:v>
                      </c:pt>
                      <c:pt idx="20">
                        <c:v>60.631716862303655</c:v>
                      </c:pt>
                      <c:pt idx="21">
                        <c:v>60.607371577181894</c:v>
                      </c:pt>
                      <c:pt idx="22">
                        <c:v>60.534071932057522</c:v>
                      </c:pt>
                      <c:pt idx="23">
                        <c:v>60.207894762199516</c:v>
                      </c:pt>
                      <c:pt idx="24">
                        <c:v>60.14431975934481</c:v>
                      </c:pt>
                      <c:pt idx="25">
                        <c:v>59.466701410425401</c:v>
                      </c:pt>
                      <c:pt idx="26">
                        <c:v>59.096076517726345</c:v>
                      </c:pt>
                      <c:pt idx="27">
                        <c:v>59.003360078388496</c:v>
                      </c:pt>
                      <c:pt idx="28">
                        <c:v>58.049196076536525</c:v>
                      </c:pt>
                      <c:pt idx="29">
                        <c:v>57.455572713526045</c:v>
                      </c:pt>
                      <c:pt idx="30">
                        <c:v>57.371356357554603</c:v>
                      </c:pt>
                      <c:pt idx="31">
                        <c:v>56.949073928076253</c:v>
                      </c:pt>
                      <c:pt idx="32">
                        <c:v>56.388760760295803</c:v>
                      </c:pt>
                      <c:pt idx="33">
                        <c:v>56.198309841346145</c:v>
                      </c:pt>
                      <c:pt idx="34">
                        <c:v>55.149218905774596</c:v>
                      </c:pt>
                      <c:pt idx="35">
                        <c:v>54.770519964994953</c:v>
                      </c:pt>
                      <c:pt idx="36">
                        <c:v>54.642309133084737</c:v>
                      </c:pt>
                      <c:pt idx="37">
                        <c:v>54.138896567294651</c:v>
                      </c:pt>
                      <c:pt idx="38">
                        <c:v>54.075216050462835</c:v>
                      </c:pt>
                      <c:pt idx="39">
                        <c:v>53.877557250187557</c:v>
                      </c:pt>
                      <c:pt idx="40">
                        <c:v>53.769867869474147</c:v>
                      </c:pt>
                      <c:pt idx="41">
                        <c:v>53.711971781572487</c:v>
                      </c:pt>
                      <c:pt idx="42">
                        <c:v>53.674867838699846</c:v>
                      </c:pt>
                      <c:pt idx="43">
                        <c:v>53.162750270985399</c:v>
                      </c:pt>
                      <c:pt idx="44">
                        <c:v>52.886724446368547</c:v>
                      </c:pt>
                      <c:pt idx="45">
                        <c:v>52.699561175611052</c:v>
                      </c:pt>
                      <c:pt idx="46">
                        <c:v>52.527116426569727</c:v>
                      </c:pt>
                      <c:pt idx="47">
                        <c:v>52.502289154841662</c:v>
                      </c:pt>
                      <c:pt idx="48">
                        <c:v>52.22475343824599</c:v>
                      </c:pt>
                      <c:pt idx="49">
                        <c:v>52.208919223244159</c:v>
                      </c:pt>
                      <c:pt idx="50">
                        <c:v>51.627044493155097</c:v>
                      </c:pt>
                      <c:pt idx="51">
                        <c:v>51.536069582694843</c:v>
                      </c:pt>
                      <c:pt idx="52">
                        <c:v>51.030246243337935</c:v>
                      </c:pt>
                      <c:pt idx="53">
                        <c:v>50.534058199269822</c:v>
                      </c:pt>
                      <c:pt idx="54">
                        <c:v>49.752866908045974</c:v>
                      </c:pt>
                      <c:pt idx="55">
                        <c:v>49.45888921813625</c:v>
                      </c:pt>
                      <c:pt idx="56">
                        <c:v>48.96726066127485</c:v>
                      </c:pt>
                      <c:pt idx="57">
                        <c:v>48.566263077749092</c:v>
                      </c:pt>
                      <c:pt idx="58">
                        <c:v>48.234651045301291</c:v>
                      </c:pt>
                      <c:pt idx="59">
                        <c:v>47.682473681321582</c:v>
                      </c:pt>
                      <c:pt idx="60">
                        <c:v>47.259851353039139</c:v>
                      </c:pt>
                      <c:pt idx="61">
                        <c:v>47.224369632270871</c:v>
                      </c:pt>
                      <c:pt idx="62">
                        <c:v>47.129535784329562</c:v>
                      </c:pt>
                      <c:pt idx="63">
                        <c:v>46.950707262084833</c:v>
                      </c:pt>
                      <c:pt idx="64">
                        <c:v>46.795703624673877</c:v>
                      </c:pt>
                      <c:pt idx="65">
                        <c:v>46.172573357385872</c:v>
                      </c:pt>
                      <c:pt idx="66">
                        <c:v>45.986109182235417</c:v>
                      </c:pt>
                      <c:pt idx="67">
                        <c:v>45.521718762023831</c:v>
                      </c:pt>
                      <c:pt idx="68">
                        <c:v>45.440720580660376</c:v>
                      </c:pt>
                      <c:pt idx="69">
                        <c:v>45.152877741672825</c:v>
                      </c:pt>
                      <c:pt idx="70">
                        <c:v>45.008514735879288</c:v>
                      </c:pt>
                      <c:pt idx="71">
                        <c:v>44.94556543236321</c:v>
                      </c:pt>
                      <c:pt idx="72">
                        <c:v>43.653861538949904</c:v>
                      </c:pt>
                      <c:pt idx="73">
                        <c:v>42.793829515650742</c:v>
                      </c:pt>
                      <c:pt idx="74">
                        <c:v>42.10881209370784</c:v>
                      </c:pt>
                      <c:pt idx="75">
                        <c:v>42.039651005315221</c:v>
                      </c:pt>
                      <c:pt idx="76">
                        <c:v>41.921963549744397</c:v>
                      </c:pt>
                      <c:pt idx="77">
                        <c:v>41.560041714246118</c:v>
                      </c:pt>
                      <c:pt idx="78">
                        <c:v>41.376037719829711</c:v>
                      </c:pt>
                      <c:pt idx="79">
                        <c:v>41.32746662630953</c:v>
                      </c:pt>
                      <c:pt idx="80">
                        <c:v>41.282682120421754</c:v>
                      </c:pt>
                      <c:pt idx="81">
                        <c:v>41.034505023222827</c:v>
                      </c:pt>
                      <c:pt idx="82">
                        <c:v>40.840780231329695</c:v>
                      </c:pt>
                      <c:pt idx="83">
                        <c:v>40.457721329069138</c:v>
                      </c:pt>
                      <c:pt idx="84">
                        <c:v>40.221563582648876</c:v>
                      </c:pt>
                      <c:pt idx="85">
                        <c:v>40.11922701659752</c:v>
                      </c:pt>
                      <c:pt idx="86">
                        <c:v>39.61231621827217</c:v>
                      </c:pt>
                      <c:pt idx="87">
                        <c:v>39.399782310381354</c:v>
                      </c:pt>
                      <c:pt idx="88">
                        <c:v>38.293575330967002</c:v>
                      </c:pt>
                      <c:pt idx="89">
                        <c:v>38.254543068115019</c:v>
                      </c:pt>
                      <c:pt idx="90">
                        <c:v>38.106907030758322</c:v>
                      </c:pt>
                      <c:pt idx="91">
                        <c:v>37.948271920869274</c:v>
                      </c:pt>
                      <c:pt idx="92">
                        <c:v>36.931536669032255</c:v>
                      </c:pt>
                      <c:pt idx="93">
                        <c:v>36.835252725815131</c:v>
                      </c:pt>
                      <c:pt idx="94">
                        <c:v>36.36249758726813</c:v>
                      </c:pt>
                      <c:pt idx="95">
                        <c:v>35.91887588701816</c:v>
                      </c:pt>
                      <c:pt idx="96">
                        <c:v>35.854121810914378</c:v>
                      </c:pt>
                      <c:pt idx="97">
                        <c:v>35.292769620710601</c:v>
                      </c:pt>
                      <c:pt idx="98">
                        <c:v>35.280185942653681</c:v>
                      </c:pt>
                      <c:pt idx="99">
                        <c:v>35.152574053436886</c:v>
                      </c:pt>
                      <c:pt idx="100">
                        <c:v>35.039926034042558</c:v>
                      </c:pt>
                      <c:pt idx="101">
                        <c:v>35.028927435779821</c:v>
                      </c:pt>
                      <c:pt idx="102">
                        <c:v>34.970958455785883</c:v>
                      </c:pt>
                      <c:pt idx="103">
                        <c:v>34.38755836777505</c:v>
                      </c:pt>
                      <c:pt idx="104">
                        <c:v>34.101681399689262</c:v>
                      </c:pt>
                      <c:pt idx="105">
                        <c:v>33.768788607227812</c:v>
                      </c:pt>
                      <c:pt idx="106">
                        <c:v>33.320870810213421</c:v>
                      </c:pt>
                      <c:pt idx="107">
                        <c:v>33.302123778789436</c:v>
                      </c:pt>
                      <c:pt idx="108">
                        <c:v>32.951204135615683</c:v>
                      </c:pt>
                      <c:pt idx="109">
                        <c:v>32.893274599775239</c:v>
                      </c:pt>
                      <c:pt idx="110">
                        <c:v>32.789005383101852</c:v>
                      </c:pt>
                      <c:pt idx="111">
                        <c:v>32.78295596168158</c:v>
                      </c:pt>
                      <c:pt idx="112">
                        <c:v>32.766412975200303</c:v>
                      </c:pt>
                      <c:pt idx="113">
                        <c:v>32.607877611428577</c:v>
                      </c:pt>
                      <c:pt idx="114">
                        <c:v>32.288882239991707</c:v>
                      </c:pt>
                      <c:pt idx="115">
                        <c:v>32.164407634188777</c:v>
                      </c:pt>
                      <c:pt idx="116">
                        <c:v>32.144146718854628</c:v>
                      </c:pt>
                      <c:pt idx="117">
                        <c:v>31.572201774413976</c:v>
                      </c:pt>
                      <c:pt idx="118">
                        <c:v>31.425457717253575</c:v>
                      </c:pt>
                      <c:pt idx="119">
                        <c:v>30.875771312570784</c:v>
                      </c:pt>
                      <c:pt idx="120">
                        <c:v>30.674874541607497</c:v>
                      </c:pt>
                      <c:pt idx="121">
                        <c:v>30.379244772104606</c:v>
                      </c:pt>
                      <c:pt idx="122">
                        <c:v>30.296072706418975</c:v>
                      </c:pt>
                      <c:pt idx="123">
                        <c:v>30.21987707059618</c:v>
                      </c:pt>
                      <c:pt idx="124">
                        <c:v>29.815624935109181</c:v>
                      </c:pt>
                      <c:pt idx="125">
                        <c:v>29.375722568370165</c:v>
                      </c:pt>
                      <c:pt idx="126">
                        <c:v>29.241501165635682</c:v>
                      </c:pt>
                      <c:pt idx="127">
                        <c:v>29.169057785282135</c:v>
                      </c:pt>
                      <c:pt idx="128">
                        <c:v>29.119817043170659</c:v>
                      </c:pt>
                      <c:pt idx="129">
                        <c:v>29.078474142082268</c:v>
                      </c:pt>
                      <c:pt idx="130">
                        <c:v>28.819422217899792</c:v>
                      </c:pt>
                      <c:pt idx="131">
                        <c:v>28.704697163367609</c:v>
                      </c:pt>
                      <c:pt idx="132">
                        <c:v>28.481675446246744</c:v>
                      </c:pt>
                      <c:pt idx="133">
                        <c:v>28.382312135760106</c:v>
                      </c:pt>
                      <c:pt idx="134">
                        <c:v>28.296158830849983</c:v>
                      </c:pt>
                      <c:pt idx="135">
                        <c:v>28.164680406537421</c:v>
                      </c:pt>
                      <c:pt idx="136">
                        <c:v>27.957759782774307</c:v>
                      </c:pt>
                      <c:pt idx="137">
                        <c:v>27.663859338647139</c:v>
                      </c:pt>
                      <c:pt idx="138">
                        <c:v>27.522340712626995</c:v>
                      </c:pt>
                      <c:pt idx="139">
                        <c:v>27.357204433474809</c:v>
                      </c:pt>
                      <c:pt idx="140">
                        <c:v>27.317709953589418</c:v>
                      </c:pt>
                      <c:pt idx="141">
                        <c:v>27.138784981231023</c:v>
                      </c:pt>
                      <c:pt idx="142">
                        <c:v>26.959424609792492</c:v>
                      </c:pt>
                      <c:pt idx="143">
                        <c:v>26.89300259246362</c:v>
                      </c:pt>
                      <c:pt idx="144">
                        <c:v>26.862810137637638</c:v>
                      </c:pt>
                      <c:pt idx="145">
                        <c:v>26.831772648092969</c:v>
                      </c:pt>
                      <c:pt idx="146">
                        <c:v>26.655817090729006</c:v>
                      </c:pt>
                      <c:pt idx="147">
                        <c:v>25.6592156570632</c:v>
                      </c:pt>
                      <c:pt idx="148">
                        <c:v>25.496560022016965</c:v>
                      </c:pt>
                      <c:pt idx="149">
                        <c:v>25.452872666022419</c:v>
                      </c:pt>
                      <c:pt idx="150">
                        <c:v>25.4517164725481</c:v>
                      </c:pt>
                      <c:pt idx="151">
                        <c:v>24.479106098587359</c:v>
                      </c:pt>
                      <c:pt idx="152">
                        <c:v>24.361733976997865</c:v>
                      </c:pt>
                      <c:pt idx="153">
                        <c:v>24.357543492906515</c:v>
                      </c:pt>
                      <c:pt idx="154">
                        <c:v>24.192739988522245</c:v>
                      </c:pt>
                      <c:pt idx="155">
                        <c:v>24.14934341562639</c:v>
                      </c:pt>
                      <c:pt idx="156">
                        <c:v>23.861747518037891</c:v>
                      </c:pt>
                      <c:pt idx="157">
                        <c:v>23.564671757812498</c:v>
                      </c:pt>
                      <c:pt idx="158">
                        <c:v>23.532632894670254</c:v>
                      </c:pt>
                      <c:pt idx="159">
                        <c:v>23.474654118241531</c:v>
                      </c:pt>
                      <c:pt idx="160">
                        <c:v>23.429881365936609</c:v>
                      </c:pt>
                      <c:pt idx="161">
                        <c:v>22.729684775947067</c:v>
                      </c:pt>
                      <c:pt idx="162">
                        <c:v>22.689399035211263</c:v>
                      </c:pt>
                      <c:pt idx="163">
                        <c:v>22.407776075462266</c:v>
                      </c:pt>
                      <c:pt idx="164">
                        <c:v>22.17650866533149</c:v>
                      </c:pt>
                      <c:pt idx="165">
                        <c:v>22.11287606832008</c:v>
                      </c:pt>
                      <c:pt idx="166">
                        <c:v>21.839129328997291</c:v>
                      </c:pt>
                      <c:pt idx="167">
                        <c:v>21.455029622079504</c:v>
                      </c:pt>
                      <c:pt idx="168">
                        <c:v>21.399905252567816</c:v>
                      </c:pt>
                      <c:pt idx="169">
                        <c:v>21.363340233288774</c:v>
                      </c:pt>
                      <c:pt idx="170">
                        <c:v>21.032231659349591</c:v>
                      </c:pt>
                      <c:pt idx="171">
                        <c:v>20.932670016902033</c:v>
                      </c:pt>
                      <c:pt idx="172">
                        <c:v>20.778607752963193</c:v>
                      </c:pt>
                      <c:pt idx="173">
                        <c:v>20.698669910002906</c:v>
                      </c:pt>
                      <c:pt idx="174">
                        <c:v>20.495691694840367</c:v>
                      </c:pt>
                      <c:pt idx="175">
                        <c:v>20.361137417271323</c:v>
                      </c:pt>
                      <c:pt idx="176">
                        <c:v>20.30091269187167</c:v>
                      </c:pt>
                      <c:pt idx="177">
                        <c:v>19.77044505650289</c:v>
                      </c:pt>
                      <c:pt idx="178">
                        <c:v>19.688414858108107</c:v>
                      </c:pt>
                      <c:pt idx="179">
                        <c:v>19.64942745554859</c:v>
                      </c:pt>
                      <c:pt idx="180">
                        <c:v>19.506268575878593</c:v>
                      </c:pt>
                      <c:pt idx="181">
                        <c:v>19.157345720201238</c:v>
                      </c:pt>
                      <c:pt idx="182">
                        <c:v>19.137573246448166</c:v>
                      </c:pt>
                      <c:pt idx="183">
                        <c:v>19.037315235451505</c:v>
                      </c:pt>
                      <c:pt idx="184">
                        <c:v>19.030394694667432</c:v>
                      </c:pt>
                      <c:pt idx="185">
                        <c:v>18.902863500429596</c:v>
                      </c:pt>
                      <c:pt idx="186">
                        <c:v>18.56477421023871</c:v>
                      </c:pt>
                      <c:pt idx="187">
                        <c:v>17.635341276344086</c:v>
                      </c:pt>
                      <c:pt idx="188">
                        <c:v>17.498934191538911</c:v>
                      </c:pt>
                      <c:pt idx="189">
                        <c:v>17.445755387498252</c:v>
                      </c:pt>
                      <c:pt idx="190">
                        <c:v>17.431806563022743</c:v>
                      </c:pt>
                      <c:pt idx="191">
                        <c:v>17.396665495611181</c:v>
                      </c:pt>
                      <c:pt idx="192">
                        <c:v>17.365538325189551</c:v>
                      </c:pt>
                      <c:pt idx="193">
                        <c:v>17.332494600246253</c:v>
                      </c:pt>
                      <c:pt idx="194">
                        <c:v>17.235178977817217</c:v>
                      </c:pt>
                      <c:pt idx="195">
                        <c:v>17.15162106505932</c:v>
                      </c:pt>
                      <c:pt idx="196">
                        <c:v>17.137979216372887</c:v>
                      </c:pt>
                      <c:pt idx="197">
                        <c:v>16.972267646941223</c:v>
                      </c:pt>
                      <c:pt idx="198">
                        <c:v>16.73829865365353</c:v>
                      </c:pt>
                      <c:pt idx="199">
                        <c:v>16.701355504005701</c:v>
                      </c:pt>
                      <c:pt idx="200">
                        <c:v>16.370302150305307</c:v>
                      </c:pt>
                      <c:pt idx="201">
                        <c:v>16.194215363391844</c:v>
                      </c:pt>
                      <c:pt idx="202">
                        <c:v>16.145440895449809</c:v>
                      </c:pt>
                      <c:pt idx="203">
                        <c:v>16.096950978502836</c:v>
                      </c:pt>
                      <c:pt idx="204">
                        <c:v>16.020868123847468</c:v>
                      </c:pt>
                      <c:pt idx="205">
                        <c:v>16.001832340235627</c:v>
                      </c:pt>
                      <c:pt idx="206">
                        <c:v>15.893539870287626</c:v>
                      </c:pt>
                      <c:pt idx="207">
                        <c:v>15.882852371079299</c:v>
                      </c:pt>
                      <c:pt idx="208">
                        <c:v>15.873725354517612</c:v>
                      </c:pt>
                      <c:pt idx="209">
                        <c:v>15.647432517241377</c:v>
                      </c:pt>
                      <c:pt idx="210">
                        <c:v>15.512665778688524</c:v>
                      </c:pt>
                      <c:pt idx="211">
                        <c:v>15.341906881254667</c:v>
                      </c:pt>
                      <c:pt idx="212">
                        <c:v>15.223875414283111</c:v>
                      </c:pt>
                      <c:pt idx="213">
                        <c:v>15.072050440684873</c:v>
                      </c:pt>
                      <c:pt idx="214">
                        <c:v>14.971891009742041</c:v>
                      </c:pt>
                      <c:pt idx="215">
                        <c:v>14.890880486235595</c:v>
                      </c:pt>
                      <c:pt idx="216">
                        <c:v>14.827840309434421</c:v>
                      </c:pt>
                      <c:pt idx="217">
                        <c:v>14.815280722478494</c:v>
                      </c:pt>
                      <c:pt idx="218">
                        <c:v>14.801522195313524</c:v>
                      </c:pt>
                      <c:pt idx="219">
                        <c:v>14.512456989045081</c:v>
                      </c:pt>
                      <c:pt idx="220">
                        <c:v>14.495440658485641</c:v>
                      </c:pt>
                      <c:pt idx="221">
                        <c:v>14.387138716677832</c:v>
                      </c:pt>
                      <c:pt idx="222">
                        <c:v>14.379503806027822</c:v>
                      </c:pt>
                      <c:pt idx="223">
                        <c:v>14.37044890079688</c:v>
                      </c:pt>
                      <c:pt idx="224">
                        <c:v>14.169651576417849</c:v>
                      </c:pt>
                      <c:pt idx="225">
                        <c:v>13.94716761356565</c:v>
                      </c:pt>
                      <c:pt idx="226">
                        <c:v>13.887823265567766</c:v>
                      </c:pt>
                      <c:pt idx="227">
                        <c:v>13.796140322001035</c:v>
                      </c:pt>
                      <c:pt idx="228">
                        <c:v>13.663829799746917</c:v>
                      </c:pt>
                      <c:pt idx="229">
                        <c:v>13.621923040888889</c:v>
                      </c:pt>
                      <c:pt idx="230">
                        <c:v>13.560793424472818</c:v>
                      </c:pt>
                      <c:pt idx="231">
                        <c:v>13.542938583120547</c:v>
                      </c:pt>
                      <c:pt idx="232">
                        <c:v>13.495436859872614</c:v>
                      </c:pt>
                      <c:pt idx="233">
                        <c:v>13.395684855406104</c:v>
                      </c:pt>
                      <c:pt idx="234">
                        <c:v>13.323498031617776</c:v>
                      </c:pt>
                      <c:pt idx="235">
                        <c:v>13.294966989138395</c:v>
                      </c:pt>
                      <c:pt idx="236">
                        <c:v>13.061186261992621</c:v>
                      </c:pt>
                      <c:pt idx="237">
                        <c:v>13.031002387432675</c:v>
                      </c:pt>
                      <c:pt idx="238">
                        <c:v>13.028555959373341</c:v>
                      </c:pt>
                      <c:pt idx="239">
                        <c:v>12.859133259875261</c:v>
                      </c:pt>
                      <c:pt idx="240">
                        <c:v>12.758135089021616</c:v>
                      </c:pt>
                      <c:pt idx="241">
                        <c:v>12.656455840268457</c:v>
                      </c:pt>
                      <c:pt idx="242">
                        <c:v>12.410858774576273</c:v>
                      </c:pt>
                      <c:pt idx="243">
                        <c:v>12.35711018933177</c:v>
                      </c:pt>
                      <c:pt idx="244">
                        <c:v>12.316333366861031</c:v>
                      </c:pt>
                      <c:pt idx="245">
                        <c:v>12.264409867997426</c:v>
                      </c:pt>
                      <c:pt idx="246">
                        <c:v>12.131400944836432</c:v>
                      </c:pt>
                      <c:pt idx="247">
                        <c:v>11.928459702709183</c:v>
                      </c:pt>
                      <c:pt idx="248">
                        <c:v>11.928339633681553</c:v>
                      </c:pt>
                      <c:pt idx="249">
                        <c:v>11.922539008814104</c:v>
                      </c:pt>
                      <c:pt idx="250">
                        <c:v>11.891437254809484</c:v>
                      </c:pt>
                      <c:pt idx="251">
                        <c:v>11.771212168524871</c:v>
                      </c:pt>
                      <c:pt idx="252">
                        <c:v>11.540690589510694</c:v>
                      </c:pt>
                      <c:pt idx="253">
                        <c:v>11.265213872743548</c:v>
                      </c:pt>
                      <c:pt idx="254">
                        <c:v>11.226256804675323</c:v>
                      </c:pt>
                      <c:pt idx="255">
                        <c:v>11.226154991460925</c:v>
                      </c:pt>
                      <c:pt idx="256">
                        <c:v>11.211031199335812</c:v>
                      </c:pt>
                      <c:pt idx="257">
                        <c:v>10.810032538373051</c:v>
                      </c:pt>
                      <c:pt idx="258">
                        <c:v>10.774192744825406</c:v>
                      </c:pt>
                      <c:pt idx="259">
                        <c:v>10.742300082914571</c:v>
                      </c:pt>
                      <c:pt idx="260">
                        <c:v>10.653715888537908</c:v>
                      </c:pt>
                      <c:pt idx="261">
                        <c:v>10.421652287388259</c:v>
                      </c:pt>
                      <c:pt idx="262">
                        <c:v>10.226675715061729</c:v>
                      </c:pt>
                      <c:pt idx="263">
                        <c:v>10.140638242082533</c:v>
                      </c:pt>
                      <c:pt idx="264">
                        <c:v>10.130250212623414</c:v>
                      </c:pt>
                      <c:pt idx="265">
                        <c:v>10.122453800223632</c:v>
                      </c:pt>
                      <c:pt idx="266">
                        <c:v>10.008776233840535</c:v>
                      </c:pt>
                      <c:pt idx="267">
                        <c:v>9.9050666009298141</c:v>
                      </c:pt>
                      <c:pt idx="268">
                        <c:v>9.8295076219251349</c:v>
                      </c:pt>
                      <c:pt idx="269">
                        <c:v>9.7682429250323128</c:v>
                      </c:pt>
                      <c:pt idx="270">
                        <c:v>9.6856008176330413</c:v>
                      </c:pt>
                      <c:pt idx="271">
                        <c:v>9.6374847587915617</c:v>
                      </c:pt>
                      <c:pt idx="272">
                        <c:v>9.5762925617274313</c:v>
                      </c:pt>
                      <c:pt idx="273">
                        <c:v>9.4685726513581621</c:v>
                      </c:pt>
                      <c:pt idx="274">
                        <c:v>9.3577256515613101</c:v>
                      </c:pt>
                      <c:pt idx="275">
                        <c:v>9.2679489511777327</c:v>
                      </c:pt>
                      <c:pt idx="276">
                        <c:v>9.1561600639348644</c:v>
                      </c:pt>
                      <c:pt idx="277">
                        <c:v>9.1007652733151811</c:v>
                      </c:pt>
                      <c:pt idx="278">
                        <c:v>9.0367623512820519</c:v>
                      </c:pt>
                      <c:pt idx="279">
                        <c:v>8.9396804461643846</c:v>
                      </c:pt>
                      <c:pt idx="280">
                        <c:v>8.8868920295514506</c:v>
                      </c:pt>
                      <c:pt idx="281">
                        <c:v>8.819033194172933</c:v>
                      </c:pt>
                      <c:pt idx="282">
                        <c:v>8.7332177948717966</c:v>
                      </c:pt>
                      <c:pt idx="283">
                        <c:v>8.7150780076894918</c:v>
                      </c:pt>
                      <c:pt idx="284">
                        <c:v>8.6430656706152753</c:v>
                      </c:pt>
                      <c:pt idx="285">
                        <c:v>8.6312205347184854</c:v>
                      </c:pt>
                      <c:pt idx="286">
                        <c:v>8.4800390111473174</c:v>
                      </c:pt>
                      <c:pt idx="287">
                        <c:v>8.4101344009649246</c:v>
                      </c:pt>
                      <c:pt idx="288">
                        <c:v>8.3855418200734384</c:v>
                      </c:pt>
                      <c:pt idx="289">
                        <c:v>8.3636357101791923</c:v>
                      </c:pt>
                      <c:pt idx="290">
                        <c:v>8.085617010080048</c:v>
                      </c:pt>
                      <c:pt idx="291">
                        <c:v>7.9597980033102615</c:v>
                      </c:pt>
                      <c:pt idx="292">
                        <c:v>7.9270413062130167</c:v>
                      </c:pt>
                      <c:pt idx="293">
                        <c:v>7.8462981658972453</c:v>
                      </c:pt>
                      <c:pt idx="294">
                        <c:v>7.6510093688632184</c:v>
                      </c:pt>
                      <c:pt idx="295">
                        <c:v>7.550228852333805</c:v>
                      </c:pt>
                      <c:pt idx="296">
                        <c:v>7.4668960874069281</c:v>
                      </c:pt>
                      <c:pt idx="297">
                        <c:v>7.2729859352353774</c:v>
                      </c:pt>
                      <c:pt idx="298">
                        <c:v>7.1575745192148181</c:v>
                      </c:pt>
                      <c:pt idx="299">
                        <c:v>6.8743735825103238</c:v>
                      </c:pt>
                      <c:pt idx="300">
                        <c:v>6.825893136599424</c:v>
                      </c:pt>
                      <c:pt idx="301">
                        <c:v>6.8152959451925108</c:v>
                      </c:pt>
                      <c:pt idx="302">
                        <c:v>6.7548799146726868</c:v>
                      </c:pt>
                      <c:pt idx="303">
                        <c:v>6.6701228844492437</c:v>
                      </c:pt>
                      <c:pt idx="304">
                        <c:v>6.6524488865061038</c:v>
                      </c:pt>
                      <c:pt idx="305">
                        <c:v>6.6178591089678775</c:v>
                      </c:pt>
                      <c:pt idx="306">
                        <c:v>6.3799498081967227</c:v>
                      </c:pt>
                      <c:pt idx="307">
                        <c:v>5.877341950457093</c:v>
                      </c:pt>
                      <c:pt idx="308">
                        <c:v>5.875993046779878</c:v>
                      </c:pt>
                      <c:pt idx="309">
                        <c:v>5.8219726248088106</c:v>
                      </c:pt>
                      <c:pt idx="310">
                        <c:v>5.4609425698492462</c:v>
                      </c:pt>
                      <c:pt idx="311">
                        <c:v>5.2927841037283132</c:v>
                      </c:pt>
                      <c:pt idx="312">
                        <c:v>5.002636805074971</c:v>
                      </c:pt>
                      <c:pt idx="313">
                        <c:v>4.9718377831449123</c:v>
                      </c:pt>
                      <c:pt idx="314">
                        <c:v>4.8516513946259225</c:v>
                      </c:pt>
                      <c:pt idx="315">
                        <c:v>4.8285589051959894</c:v>
                      </c:pt>
                      <c:pt idx="316">
                        <c:v>4.5241216947093204</c:v>
                      </c:pt>
                      <c:pt idx="317">
                        <c:v>4.4669338881578948</c:v>
                      </c:pt>
                      <c:pt idx="318">
                        <c:v>4.3069910047377329</c:v>
                      </c:pt>
                      <c:pt idx="319">
                        <c:v>4.2649595593965142</c:v>
                      </c:pt>
                      <c:pt idx="320">
                        <c:v>4.2229556155429746</c:v>
                      </c:pt>
                      <c:pt idx="321">
                        <c:v>3.5213027107607955</c:v>
                      </c:pt>
                      <c:pt idx="322">
                        <c:v>3.0690274790672305</c:v>
                      </c:pt>
                    </c:numCache>
                  </c:numRef>
                </c:xVal>
                <c:yVal>
                  <c:numRef>
                    <c:extLst>
                      <c:ext uri="{02D57815-91ED-43cb-92C2-25804820EDAC}">
                        <c15:formulaRef>
                          <c15:sqref>'[1]MSOA all causes COVID deciles'!$BA$10</c15:sqref>
                        </c15:formulaRef>
                      </c:ext>
                    </c:extLst>
                    <c:numCache>
                      <c:formatCode>General</c:formatCode>
                      <c:ptCount val="1"/>
                      <c:pt idx="0">
                        <c:v>0</c:v>
                      </c:pt>
                    </c:numCache>
                  </c:numRef>
                </c:yVal>
                <c:smooth val="0"/>
                <c:extLst>
                  <c:ext xmlns:c16="http://schemas.microsoft.com/office/drawing/2014/chart" uri="{C3380CC4-5D6E-409C-BE32-E72D297353CC}">
                    <c16:uniqueId val="{00000002-A1E1-450D-A77B-9C5F5DB93188}"/>
                  </c:ext>
                </c:extLst>
              </c15:ser>
            </c15:filteredScatterSeries>
            <c15:filteredScatterSeries>
              <c15:ser>
                <c:idx val="2"/>
                <c:order val="2"/>
                <c:spPr>
                  <a:ln w="2540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'[1]MSOA all causes COVID deciles'!$CB$7:$CB$329</c15:sqref>
                        </c15:formulaRef>
                      </c:ext>
                    </c:extLst>
                    <c:numCache>
                      <c:formatCode>General</c:formatCode>
                      <c:ptCount val="323"/>
                      <c:pt idx="0">
                        <c:v>75.836221068896151</c:v>
                      </c:pt>
                      <c:pt idx="1">
                        <c:v>74.337700702209702</c:v>
                      </c:pt>
                      <c:pt idx="2">
                        <c:v>73.587800382545453</c:v>
                      </c:pt>
                      <c:pt idx="3">
                        <c:v>73.180206166166883</c:v>
                      </c:pt>
                      <c:pt idx="4">
                        <c:v>69.267098451608334</c:v>
                      </c:pt>
                      <c:pt idx="5">
                        <c:v>69.184896282118061</c:v>
                      </c:pt>
                      <c:pt idx="6">
                        <c:v>68.93278978748161</c:v>
                      </c:pt>
                      <c:pt idx="7">
                        <c:v>68.567506368742016</c:v>
                      </c:pt>
                      <c:pt idx="8">
                        <c:v>68.485856052910052</c:v>
                      </c:pt>
                      <c:pt idx="9">
                        <c:v>68.327039846805661</c:v>
                      </c:pt>
                      <c:pt idx="10">
                        <c:v>67.582495383428338</c:v>
                      </c:pt>
                      <c:pt idx="11">
                        <c:v>66.340846810944527</c:v>
                      </c:pt>
                      <c:pt idx="12">
                        <c:v>64.930631978011164</c:v>
                      </c:pt>
                      <c:pt idx="13">
                        <c:v>64.437259917017883</c:v>
                      </c:pt>
                      <c:pt idx="14">
                        <c:v>64.287325883113922</c:v>
                      </c:pt>
                      <c:pt idx="15">
                        <c:v>62.756979194458964</c:v>
                      </c:pt>
                      <c:pt idx="16">
                        <c:v>62.287861211475054</c:v>
                      </c:pt>
                      <c:pt idx="17">
                        <c:v>62.222148673476887</c:v>
                      </c:pt>
                      <c:pt idx="18">
                        <c:v>61.159599190012187</c:v>
                      </c:pt>
                      <c:pt idx="19">
                        <c:v>60.651983314066058</c:v>
                      </c:pt>
                      <c:pt idx="20">
                        <c:v>60.631716862303655</c:v>
                      </c:pt>
                      <c:pt idx="21">
                        <c:v>60.607371577181894</c:v>
                      </c:pt>
                      <c:pt idx="22">
                        <c:v>60.534071932057522</c:v>
                      </c:pt>
                      <c:pt idx="23">
                        <c:v>60.207894762199516</c:v>
                      </c:pt>
                      <c:pt idx="24">
                        <c:v>60.14431975934481</c:v>
                      </c:pt>
                      <c:pt idx="25">
                        <c:v>59.466701410425401</c:v>
                      </c:pt>
                      <c:pt idx="26">
                        <c:v>59.096076517726345</c:v>
                      </c:pt>
                      <c:pt idx="27">
                        <c:v>59.003360078388496</c:v>
                      </c:pt>
                      <c:pt idx="28">
                        <c:v>58.049196076536525</c:v>
                      </c:pt>
                      <c:pt idx="29">
                        <c:v>57.455572713526045</c:v>
                      </c:pt>
                      <c:pt idx="30">
                        <c:v>57.371356357554603</c:v>
                      </c:pt>
                      <c:pt idx="31">
                        <c:v>56.949073928076253</c:v>
                      </c:pt>
                      <c:pt idx="32">
                        <c:v>56.388760760295803</c:v>
                      </c:pt>
                      <c:pt idx="33">
                        <c:v>56.198309841346145</c:v>
                      </c:pt>
                      <c:pt idx="34">
                        <c:v>55.149218905774596</c:v>
                      </c:pt>
                      <c:pt idx="35">
                        <c:v>54.770519964994953</c:v>
                      </c:pt>
                      <c:pt idx="36">
                        <c:v>54.642309133084737</c:v>
                      </c:pt>
                      <c:pt idx="37">
                        <c:v>54.138896567294651</c:v>
                      </c:pt>
                      <c:pt idx="38">
                        <c:v>54.075216050462835</c:v>
                      </c:pt>
                      <c:pt idx="39">
                        <c:v>53.877557250187557</c:v>
                      </c:pt>
                      <c:pt idx="40">
                        <c:v>53.769867869474147</c:v>
                      </c:pt>
                      <c:pt idx="41">
                        <c:v>53.711971781572487</c:v>
                      </c:pt>
                      <c:pt idx="42">
                        <c:v>53.674867838699846</c:v>
                      </c:pt>
                      <c:pt idx="43">
                        <c:v>53.162750270985399</c:v>
                      </c:pt>
                      <c:pt idx="44">
                        <c:v>52.886724446368547</c:v>
                      </c:pt>
                      <c:pt idx="45">
                        <c:v>52.699561175611052</c:v>
                      </c:pt>
                      <c:pt idx="46">
                        <c:v>52.527116426569727</c:v>
                      </c:pt>
                      <c:pt idx="47">
                        <c:v>52.502289154841662</c:v>
                      </c:pt>
                      <c:pt idx="48">
                        <c:v>52.22475343824599</c:v>
                      </c:pt>
                      <c:pt idx="49">
                        <c:v>52.208919223244159</c:v>
                      </c:pt>
                      <c:pt idx="50">
                        <c:v>51.627044493155097</c:v>
                      </c:pt>
                      <c:pt idx="51">
                        <c:v>51.536069582694843</c:v>
                      </c:pt>
                      <c:pt idx="52">
                        <c:v>51.030246243337935</c:v>
                      </c:pt>
                      <c:pt idx="53">
                        <c:v>50.534058199269822</c:v>
                      </c:pt>
                      <c:pt idx="54">
                        <c:v>49.752866908045974</c:v>
                      </c:pt>
                      <c:pt idx="55">
                        <c:v>49.45888921813625</c:v>
                      </c:pt>
                      <c:pt idx="56">
                        <c:v>48.96726066127485</c:v>
                      </c:pt>
                      <c:pt idx="57">
                        <c:v>48.566263077749092</c:v>
                      </c:pt>
                      <c:pt idx="58">
                        <c:v>48.234651045301291</c:v>
                      </c:pt>
                      <c:pt idx="59">
                        <c:v>47.682473681321582</c:v>
                      </c:pt>
                      <c:pt idx="60">
                        <c:v>47.259851353039139</c:v>
                      </c:pt>
                      <c:pt idx="61">
                        <c:v>47.224369632270871</c:v>
                      </c:pt>
                      <c:pt idx="62">
                        <c:v>47.129535784329562</c:v>
                      </c:pt>
                      <c:pt idx="63">
                        <c:v>46.950707262084833</c:v>
                      </c:pt>
                      <c:pt idx="64">
                        <c:v>46.795703624673877</c:v>
                      </c:pt>
                      <c:pt idx="65">
                        <c:v>46.172573357385872</c:v>
                      </c:pt>
                      <c:pt idx="66">
                        <c:v>45.986109182235417</c:v>
                      </c:pt>
                      <c:pt idx="67">
                        <c:v>45.521718762023831</c:v>
                      </c:pt>
                      <c:pt idx="68">
                        <c:v>45.440720580660376</c:v>
                      </c:pt>
                      <c:pt idx="69">
                        <c:v>45.152877741672825</c:v>
                      </c:pt>
                      <c:pt idx="70">
                        <c:v>45.008514735879288</c:v>
                      </c:pt>
                      <c:pt idx="71">
                        <c:v>44.94556543236321</c:v>
                      </c:pt>
                      <c:pt idx="72">
                        <c:v>43.653861538949904</c:v>
                      </c:pt>
                      <c:pt idx="73">
                        <c:v>42.793829515650742</c:v>
                      </c:pt>
                      <c:pt idx="74">
                        <c:v>42.10881209370784</c:v>
                      </c:pt>
                      <c:pt idx="75">
                        <c:v>42.039651005315221</c:v>
                      </c:pt>
                      <c:pt idx="76">
                        <c:v>41.921963549744397</c:v>
                      </c:pt>
                      <c:pt idx="77">
                        <c:v>41.560041714246118</c:v>
                      </c:pt>
                      <c:pt idx="78">
                        <c:v>41.376037719829711</c:v>
                      </c:pt>
                      <c:pt idx="79">
                        <c:v>41.32746662630953</c:v>
                      </c:pt>
                      <c:pt idx="80">
                        <c:v>41.282682120421754</c:v>
                      </c:pt>
                      <c:pt idx="81">
                        <c:v>41.034505023222827</c:v>
                      </c:pt>
                      <c:pt idx="82">
                        <c:v>40.840780231329695</c:v>
                      </c:pt>
                      <c:pt idx="83">
                        <c:v>40.457721329069138</c:v>
                      </c:pt>
                      <c:pt idx="84">
                        <c:v>40.221563582648876</c:v>
                      </c:pt>
                      <c:pt idx="85">
                        <c:v>40.11922701659752</c:v>
                      </c:pt>
                      <c:pt idx="86">
                        <c:v>39.61231621827217</c:v>
                      </c:pt>
                      <c:pt idx="87">
                        <c:v>39.399782310381354</c:v>
                      </c:pt>
                      <c:pt idx="88">
                        <c:v>38.293575330967002</c:v>
                      </c:pt>
                      <c:pt idx="89">
                        <c:v>38.254543068115019</c:v>
                      </c:pt>
                      <c:pt idx="90">
                        <c:v>38.106907030758322</c:v>
                      </c:pt>
                      <c:pt idx="91">
                        <c:v>37.948271920869274</c:v>
                      </c:pt>
                      <c:pt idx="92">
                        <c:v>36.931536669032255</c:v>
                      </c:pt>
                      <c:pt idx="93">
                        <c:v>36.835252725815131</c:v>
                      </c:pt>
                      <c:pt idx="94">
                        <c:v>36.36249758726813</c:v>
                      </c:pt>
                      <c:pt idx="95">
                        <c:v>35.91887588701816</c:v>
                      </c:pt>
                      <c:pt idx="96">
                        <c:v>35.854121810914378</c:v>
                      </c:pt>
                      <c:pt idx="97">
                        <c:v>35.292769620710601</c:v>
                      </c:pt>
                      <c:pt idx="98">
                        <c:v>35.280185942653681</c:v>
                      </c:pt>
                      <c:pt idx="99">
                        <c:v>35.152574053436886</c:v>
                      </c:pt>
                      <c:pt idx="100">
                        <c:v>35.039926034042558</c:v>
                      </c:pt>
                      <c:pt idx="101">
                        <c:v>35.028927435779821</c:v>
                      </c:pt>
                      <c:pt idx="102">
                        <c:v>34.970958455785883</c:v>
                      </c:pt>
                      <c:pt idx="103">
                        <c:v>34.38755836777505</c:v>
                      </c:pt>
                      <c:pt idx="104">
                        <c:v>34.101681399689262</c:v>
                      </c:pt>
                      <c:pt idx="105">
                        <c:v>33.768788607227812</c:v>
                      </c:pt>
                      <c:pt idx="106">
                        <c:v>33.320870810213421</c:v>
                      </c:pt>
                      <c:pt idx="107">
                        <c:v>33.302123778789436</c:v>
                      </c:pt>
                      <c:pt idx="108">
                        <c:v>32.951204135615683</c:v>
                      </c:pt>
                      <c:pt idx="109">
                        <c:v>32.893274599775239</c:v>
                      </c:pt>
                      <c:pt idx="110">
                        <c:v>32.789005383101852</c:v>
                      </c:pt>
                      <c:pt idx="111">
                        <c:v>32.78295596168158</c:v>
                      </c:pt>
                      <c:pt idx="112">
                        <c:v>32.766412975200303</c:v>
                      </c:pt>
                      <c:pt idx="113">
                        <c:v>32.607877611428577</c:v>
                      </c:pt>
                      <c:pt idx="114">
                        <c:v>32.288882239991707</c:v>
                      </c:pt>
                      <c:pt idx="115">
                        <c:v>32.164407634188777</c:v>
                      </c:pt>
                      <c:pt idx="116">
                        <c:v>32.144146718854628</c:v>
                      </c:pt>
                      <c:pt idx="117">
                        <c:v>31.572201774413976</c:v>
                      </c:pt>
                      <c:pt idx="118">
                        <c:v>31.425457717253575</c:v>
                      </c:pt>
                      <c:pt idx="119">
                        <c:v>30.875771312570784</c:v>
                      </c:pt>
                      <c:pt idx="120">
                        <c:v>30.674874541607497</c:v>
                      </c:pt>
                      <c:pt idx="121">
                        <c:v>30.379244772104606</c:v>
                      </c:pt>
                      <c:pt idx="122">
                        <c:v>30.296072706418975</c:v>
                      </c:pt>
                      <c:pt idx="123">
                        <c:v>30.21987707059618</c:v>
                      </c:pt>
                      <c:pt idx="124">
                        <c:v>29.815624935109181</c:v>
                      </c:pt>
                      <c:pt idx="125">
                        <c:v>29.375722568370165</c:v>
                      </c:pt>
                      <c:pt idx="126">
                        <c:v>29.241501165635682</c:v>
                      </c:pt>
                      <c:pt idx="127">
                        <c:v>29.169057785282135</c:v>
                      </c:pt>
                      <c:pt idx="128">
                        <c:v>29.119817043170659</c:v>
                      </c:pt>
                      <c:pt idx="129">
                        <c:v>29.078474142082268</c:v>
                      </c:pt>
                      <c:pt idx="130">
                        <c:v>28.819422217899792</c:v>
                      </c:pt>
                      <c:pt idx="131">
                        <c:v>28.704697163367609</c:v>
                      </c:pt>
                      <c:pt idx="132">
                        <c:v>28.481675446246744</c:v>
                      </c:pt>
                      <c:pt idx="133">
                        <c:v>28.382312135760106</c:v>
                      </c:pt>
                      <c:pt idx="134">
                        <c:v>28.296158830849983</c:v>
                      </c:pt>
                      <c:pt idx="135">
                        <c:v>28.164680406537421</c:v>
                      </c:pt>
                      <c:pt idx="136">
                        <c:v>27.957759782774307</c:v>
                      </c:pt>
                      <c:pt idx="137">
                        <c:v>27.663859338647139</c:v>
                      </c:pt>
                      <c:pt idx="138">
                        <c:v>27.522340712626995</c:v>
                      </c:pt>
                      <c:pt idx="139">
                        <c:v>27.357204433474809</c:v>
                      </c:pt>
                      <c:pt idx="140">
                        <c:v>27.317709953589418</c:v>
                      </c:pt>
                      <c:pt idx="141">
                        <c:v>27.138784981231023</c:v>
                      </c:pt>
                      <c:pt idx="142">
                        <c:v>26.959424609792492</c:v>
                      </c:pt>
                      <c:pt idx="143">
                        <c:v>26.89300259246362</c:v>
                      </c:pt>
                      <c:pt idx="144">
                        <c:v>26.862810137637638</c:v>
                      </c:pt>
                      <c:pt idx="145">
                        <c:v>26.831772648092969</c:v>
                      </c:pt>
                      <c:pt idx="146">
                        <c:v>26.655817090729006</c:v>
                      </c:pt>
                      <c:pt idx="147">
                        <c:v>25.6592156570632</c:v>
                      </c:pt>
                      <c:pt idx="148">
                        <c:v>25.496560022016965</c:v>
                      </c:pt>
                      <c:pt idx="149">
                        <c:v>25.452872666022419</c:v>
                      </c:pt>
                      <c:pt idx="150">
                        <c:v>25.4517164725481</c:v>
                      </c:pt>
                      <c:pt idx="151">
                        <c:v>24.479106098587359</c:v>
                      </c:pt>
                      <c:pt idx="152">
                        <c:v>24.361733976997865</c:v>
                      </c:pt>
                      <c:pt idx="153">
                        <c:v>24.357543492906515</c:v>
                      </c:pt>
                      <c:pt idx="154">
                        <c:v>24.192739988522245</c:v>
                      </c:pt>
                      <c:pt idx="155">
                        <c:v>24.14934341562639</c:v>
                      </c:pt>
                      <c:pt idx="156">
                        <c:v>23.861747518037891</c:v>
                      </c:pt>
                      <c:pt idx="157">
                        <c:v>23.564671757812498</c:v>
                      </c:pt>
                      <c:pt idx="158">
                        <c:v>23.532632894670254</c:v>
                      </c:pt>
                      <c:pt idx="159">
                        <c:v>23.474654118241531</c:v>
                      </c:pt>
                      <c:pt idx="160">
                        <c:v>23.429881365936609</c:v>
                      </c:pt>
                      <c:pt idx="161">
                        <c:v>22.729684775947067</c:v>
                      </c:pt>
                      <c:pt idx="162">
                        <c:v>22.689399035211263</c:v>
                      </c:pt>
                      <c:pt idx="163">
                        <c:v>22.407776075462266</c:v>
                      </c:pt>
                      <c:pt idx="164">
                        <c:v>22.17650866533149</c:v>
                      </c:pt>
                      <c:pt idx="165">
                        <c:v>22.11287606832008</c:v>
                      </c:pt>
                      <c:pt idx="166">
                        <c:v>21.839129328997291</c:v>
                      </c:pt>
                      <c:pt idx="167">
                        <c:v>21.455029622079504</c:v>
                      </c:pt>
                      <c:pt idx="168">
                        <c:v>21.399905252567816</c:v>
                      </c:pt>
                      <c:pt idx="169">
                        <c:v>21.363340233288774</c:v>
                      </c:pt>
                      <c:pt idx="170">
                        <c:v>21.032231659349591</c:v>
                      </c:pt>
                      <c:pt idx="171">
                        <c:v>20.932670016902033</c:v>
                      </c:pt>
                      <c:pt idx="172">
                        <c:v>20.778607752963193</c:v>
                      </c:pt>
                      <c:pt idx="173">
                        <c:v>20.698669910002906</c:v>
                      </c:pt>
                      <c:pt idx="174">
                        <c:v>20.495691694840367</c:v>
                      </c:pt>
                      <c:pt idx="175">
                        <c:v>20.361137417271323</c:v>
                      </c:pt>
                      <c:pt idx="176">
                        <c:v>20.30091269187167</c:v>
                      </c:pt>
                      <c:pt idx="177">
                        <c:v>19.77044505650289</c:v>
                      </c:pt>
                      <c:pt idx="178">
                        <c:v>19.688414858108107</c:v>
                      </c:pt>
                      <c:pt idx="179">
                        <c:v>19.64942745554859</c:v>
                      </c:pt>
                      <c:pt idx="180">
                        <c:v>19.506268575878593</c:v>
                      </c:pt>
                      <c:pt idx="181">
                        <c:v>19.157345720201238</c:v>
                      </c:pt>
                      <c:pt idx="182">
                        <c:v>19.137573246448166</c:v>
                      </c:pt>
                      <c:pt idx="183">
                        <c:v>19.037315235451505</c:v>
                      </c:pt>
                      <c:pt idx="184">
                        <c:v>19.030394694667432</c:v>
                      </c:pt>
                      <c:pt idx="185">
                        <c:v>18.902863500429596</c:v>
                      </c:pt>
                      <c:pt idx="186">
                        <c:v>18.56477421023871</c:v>
                      </c:pt>
                      <c:pt idx="187">
                        <c:v>17.635341276344086</c:v>
                      </c:pt>
                      <c:pt idx="188">
                        <c:v>17.498934191538911</c:v>
                      </c:pt>
                      <c:pt idx="189">
                        <c:v>17.445755387498252</c:v>
                      </c:pt>
                      <c:pt idx="190">
                        <c:v>17.431806563022743</c:v>
                      </c:pt>
                      <c:pt idx="191">
                        <c:v>17.396665495611181</c:v>
                      </c:pt>
                      <c:pt idx="192">
                        <c:v>17.365538325189551</c:v>
                      </c:pt>
                      <c:pt idx="193">
                        <c:v>17.332494600246253</c:v>
                      </c:pt>
                      <c:pt idx="194">
                        <c:v>17.235178977817217</c:v>
                      </c:pt>
                      <c:pt idx="195">
                        <c:v>17.15162106505932</c:v>
                      </c:pt>
                      <c:pt idx="196">
                        <c:v>17.137979216372887</c:v>
                      </c:pt>
                      <c:pt idx="197">
                        <c:v>16.972267646941223</c:v>
                      </c:pt>
                      <c:pt idx="198">
                        <c:v>16.73829865365353</c:v>
                      </c:pt>
                      <c:pt idx="199">
                        <c:v>16.701355504005701</c:v>
                      </c:pt>
                      <c:pt idx="200">
                        <c:v>16.370302150305307</c:v>
                      </c:pt>
                      <c:pt idx="201">
                        <c:v>16.194215363391844</c:v>
                      </c:pt>
                      <c:pt idx="202">
                        <c:v>16.145440895449809</c:v>
                      </c:pt>
                      <c:pt idx="203">
                        <c:v>16.096950978502836</c:v>
                      </c:pt>
                      <c:pt idx="204">
                        <c:v>16.020868123847468</c:v>
                      </c:pt>
                      <c:pt idx="205">
                        <c:v>16.001832340235627</c:v>
                      </c:pt>
                      <c:pt idx="206">
                        <c:v>15.893539870287626</c:v>
                      </c:pt>
                      <c:pt idx="207">
                        <c:v>15.882852371079299</c:v>
                      </c:pt>
                      <c:pt idx="208">
                        <c:v>15.873725354517612</c:v>
                      </c:pt>
                      <c:pt idx="209">
                        <c:v>15.647432517241377</c:v>
                      </c:pt>
                      <c:pt idx="210">
                        <c:v>15.512665778688524</c:v>
                      </c:pt>
                      <c:pt idx="211">
                        <c:v>15.341906881254667</c:v>
                      </c:pt>
                      <c:pt idx="212">
                        <c:v>15.223875414283111</c:v>
                      </c:pt>
                      <c:pt idx="213">
                        <c:v>15.072050440684873</c:v>
                      </c:pt>
                      <c:pt idx="214">
                        <c:v>14.971891009742041</c:v>
                      </c:pt>
                      <c:pt idx="215">
                        <c:v>14.890880486235595</c:v>
                      </c:pt>
                      <c:pt idx="216">
                        <c:v>14.827840309434421</c:v>
                      </c:pt>
                      <c:pt idx="217">
                        <c:v>14.815280722478494</c:v>
                      </c:pt>
                      <c:pt idx="218">
                        <c:v>14.801522195313524</c:v>
                      </c:pt>
                      <c:pt idx="219">
                        <c:v>14.512456989045081</c:v>
                      </c:pt>
                      <c:pt idx="220">
                        <c:v>14.495440658485641</c:v>
                      </c:pt>
                      <c:pt idx="221">
                        <c:v>14.387138716677832</c:v>
                      </c:pt>
                      <c:pt idx="222">
                        <c:v>14.379503806027822</c:v>
                      </c:pt>
                      <c:pt idx="223">
                        <c:v>14.37044890079688</c:v>
                      </c:pt>
                      <c:pt idx="224">
                        <c:v>14.169651576417849</c:v>
                      </c:pt>
                      <c:pt idx="225">
                        <c:v>13.94716761356565</c:v>
                      </c:pt>
                      <c:pt idx="226">
                        <c:v>13.887823265567766</c:v>
                      </c:pt>
                      <c:pt idx="227">
                        <c:v>13.796140322001035</c:v>
                      </c:pt>
                      <c:pt idx="228">
                        <c:v>13.663829799746917</c:v>
                      </c:pt>
                      <c:pt idx="229">
                        <c:v>13.621923040888889</c:v>
                      </c:pt>
                      <c:pt idx="230">
                        <c:v>13.560793424472818</c:v>
                      </c:pt>
                      <c:pt idx="231">
                        <c:v>13.542938583120547</c:v>
                      </c:pt>
                      <c:pt idx="232">
                        <c:v>13.495436859872614</c:v>
                      </c:pt>
                      <c:pt idx="233">
                        <c:v>13.395684855406104</c:v>
                      </c:pt>
                      <c:pt idx="234">
                        <c:v>13.323498031617776</c:v>
                      </c:pt>
                      <c:pt idx="235">
                        <c:v>13.294966989138395</c:v>
                      </c:pt>
                      <c:pt idx="236">
                        <c:v>13.061186261992621</c:v>
                      </c:pt>
                      <c:pt idx="237">
                        <c:v>13.031002387432675</c:v>
                      </c:pt>
                      <c:pt idx="238">
                        <c:v>13.028555959373341</c:v>
                      </c:pt>
                      <c:pt idx="239">
                        <c:v>12.859133259875261</c:v>
                      </c:pt>
                      <c:pt idx="240">
                        <c:v>12.758135089021616</c:v>
                      </c:pt>
                      <c:pt idx="241">
                        <c:v>12.656455840268457</c:v>
                      </c:pt>
                      <c:pt idx="242">
                        <c:v>12.410858774576273</c:v>
                      </c:pt>
                      <c:pt idx="243">
                        <c:v>12.35711018933177</c:v>
                      </c:pt>
                      <c:pt idx="244">
                        <c:v>12.316333366861031</c:v>
                      </c:pt>
                      <c:pt idx="245">
                        <c:v>12.264409867997426</c:v>
                      </c:pt>
                      <c:pt idx="246">
                        <c:v>12.131400944836432</c:v>
                      </c:pt>
                      <c:pt idx="247">
                        <c:v>11.928459702709183</c:v>
                      </c:pt>
                      <c:pt idx="248">
                        <c:v>11.928339633681553</c:v>
                      </c:pt>
                      <c:pt idx="249">
                        <c:v>11.922539008814104</c:v>
                      </c:pt>
                      <c:pt idx="250">
                        <c:v>11.891437254809484</c:v>
                      </c:pt>
                      <c:pt idx="251">
                        <c:v>11.771212168524871</c:v>
                      </c:pt>
                      <c:pt idx="252">
                        <c:v>11.540690589510694</c:v>
                      </c:pt>
                      <c:pt idx="253">
                        <c:v>11.265213872743548</c:v>
                      </c:pt>
                      <c:pt idx="254">
                        <c:v>11.226256804675323</c:v>
                      </c:pt>
                      <c:pt idx="255">
                        <c:v>11.226154991460925</c:v>
                      </c:pt>
                      <c:pt idx="256">
                        <c:v>11.211031199335812</c:v>
                      </c:pt>
                      <c:pt idx="257">
                        <c:v>10.810032538373051</c:v>
                      </c:pt>
                      <c:pt idx="258">
                        <c:v>10.774192744825406</c:v>
                      </c:pt>
                      <c:pt idx="259">
                        <c:v>10.742300082914571</c:v>
                      </c:pt>
                      <c:pt idx="260">
                        <c:v>10.653715888537908</c:v>
                      </c:pt>
                      <c:pt idx="261">
                        <c:v>10.421652287388259</c:v>
                      </c:pt>
                      <c:pt idx="262">
                        <c:v>10.226675715061729</c:v>
                      </c:pt>
                      <c:pt idx="263">
                        <c:v>10.140638242082533</c:v>
                      </c:pt>
                      <c:pt idx="264">
                        <c:v>10.130250212623414</c:v>
                      </c:pt>
                      <c:pt idx="265">
                        <c:v>10.122453800223632</c:v>
                      </c:pt>
                      <c:pt idx="266">
                        <c:v>10.008776233840535</c:v>
                      </c:pt>
                      <c:pt idx="267">
                        <c:v>9.9050666009298141</c:v>
                      </c:pt>
                      <c:pt idx="268">
                        <c:v>9.8295076219251349</c:v>
                      </c:pt>
                      <c:pt idx="269">
                        <c:v>9.7682429250323128</c:v>
                      </c:pt>
                      <c:pt idx="270">
                        <c:v>9.6856008176330413</c:v>
                      </c:pt>
                      <c:pt idx="271">
                        <c:v>9.6374847587915617</c:v>
                      </c:pt>
                      <c:pt idx="272">
                        <c:v>9.5762925617274313</c:v>
                      </c:pt>
                      <c:pt idx="273">
                        <c:v>9.4685726513581621</c:v>
                      </c:pt>
                      <c:pt idx="274">
                        <c:v>9.3577256515613101</c:v>
                      </c:pt>
                      <c:pt idx="275">
                        <c:v>9.2679489511777327</c:v>
                      </c:pt>
                      <c:pt idx="276">
                        <c:v>9.1561600639348644</c:v>
                      </c:pt>
                      <c:pt idx="277">
                        <c:v>9.1007652733151811</c:v>
                      </c:pt>
                      <c:pt idx="278">
                        <c:v>9.0367623512820519</c:v>
                      </c:pt>
                      <c:pt idx="279">
                        <c:v>8.9396804461643846</c:v>
                      </c:pt>
                      <c:pt idx="280">
                        <c:v>8.8868920295514506</c:v>
                      </c:pt>
                      <c:pt idx="281">
                        <c:v>8.819033194172933</c:v>
                      </c:pt>
                      <c:pt idx="282">
                        <c:v>8.7332177948717966</c:v>
                      </c:pt>
                      <c:pt idx="283">
                        <c:v>8.7150780076894918</c:v>
                      </c:pt>
                      <c:pt idx="284">
                        <c:v>8.6430656706152753</c:v>
                      </c:pt>
                      <c:pt idx="285">
                        <c:v>8.6312205347184854</c:v>
                      </c:pt>
                      <c:pt idx="286">
                        <c:v>8.4800390111473174</c:v>
                      </c:pt>
                      <c:pt idx="287">
                        <c:v>8.4101344009649246</c:v>
                      </c:pt>
                      <c:pt idx="288">
                        <c:v>8.3855418200734384</c:v>
                      </c:pt>
                      <c:pt idx="289">
                        <c:v>8.3636357101791923</c:v>
                      </c:pt>
                      <c:pt idx="290">
                        <c:v>8.085617010080048</c:v>
                      </c:pt>
                      <c:pt idx="291">
                        <c:v>7.9597980033102615</c:v>
                      </c:pt>
                      <c:pt idx="292">
                        <c:v>7.9270413062130167</c:v>
                      </c:pt>
                      <c:pt idx="293">
                        <c:v>7.8462981658972453</c:v>
                      </c:pt>
                      <c:pt idx="294">
                        <c:v>7.6510093688632184</c:v>
                      </c:pt>
                      <c:pt idx="295">
                        <c:v>7.550228852333805</c:v>
                      </c:pt>
                      <c:pt idx="296">
                        <c:v>7.4668960874069281</c:v>
                      </c:pt>
                      <c:pt idx="297">
                        <c:v>7.2729859352353774</c:v>
                      </c:pt>
                      <c:pt idx="298">
                        <c:v>7.1575745192148181</c:v>
                      </c:pt>
                      <c:pt idx="299">
                        <c:v>6.8743735825103238</c:v>
                      </c:pt>
                      <c:pt idx="300">
                        <c:v>6.825893136599424</c:v>
                      </c:pt>
                      <c:pt idx="301">
                        <c:v>6.8152959451925108</c:v>
                      </c:pt>
                      <c:pt idx="302">
                        <c:v>6.7548799146726868</c:v>
                      </c:pt>
                      <c:pt idx="303">
                        <c:v>6.6701228844492437</c:v>
                      </c:pt>
                      <c:pt idx="304">
                        <c:v>6.6524488865061038</c:v>
                      </c:pt>
                      <c:pt idx="305">
                        <c:v>6.6178591089678775</c:v>
                      </c:pt>
                      <c:pt idx="306">
                        <c:v>6.3799498081967227</c:v>
                      </c:pt>
                      <c:pt idx="307">
                        <c:v>5.877341950457093</c:v>
                      </c:pt>
                      <c:pt idx="308">
                        <c:v>5.875993046779878</c:v>
                      </c:pt>
                      <c:pt idx="309">
                        <c:v>5.8219726248088106</c:v>
                      </c:pt>
                      <c:pt idx="310">
                        <c:v>5.4609425698492462</c:v>
                      </c:pt>
                      <c:pt idx="311">
                        <c:v>5.2927841037283132</c:v>
                      </c:pt>
                      <c:pt idx="312">
                        <c:v>5.002636805074971</c:v>
                      </c:pt>
                      <c:pt idx="313">
                        <c:v>4.9718377831449123</c:v>
                      </c:pt>
                      <c:pt idx="314">
                        <c:v>4.8516513946259225</c:v>
                      </c:pt>
                      <c:pt idx="315">
                        <c:v>4.8285589051959894</c:v>
                      </c:pt>
                      <c:pt idx="316">
                        <c:v>4.5241216947093204</c:v>
                      </c:pt>
                      <c:pt idx="317">
                        <c:v>4.4669338881578948</c:v>
                      </c:pt>
                      <c:pt idx="318">
                        <c:v>4.3069910047377329</c:v>
                      </c:pt>
                      <c:pt idx="319">
                        <c:v>4.2649595593965142</c:v>
                      </c:pt>
                      <c:pt idx="320">
                        <c:v>4.2229556155429746</c:v>
                      </c:pt>
                      <c:pt idx="321">
                        <c:v>3.5213027107607955</c:v>
                      </c:pt>
                      <c:pt idx="322">
                        <c:v>3.0690274790672305</c:v>
                      </c:pt>
                    </c:numCache>
                  </c:numRef>
                </c:xVal>
                <c:yVal>
                  <c:numRef>
                    <c:extLst xmlns:c15="http://schemas.microsoft.com/office/drawing/2012/chart">
                      <c:ext xmlns:c15="http://schemas.microsoft.com/office/drawing/2012/chart" uri="{02D57815-91ED-43cb-92C2-25804820EDAC}">
                        <c15:formulaRef>
                          <c15:sqref>'[1]MSOA all causes COVID deciles'!$BA$10</c15:sqref>
                        </c15:formulaRef>
                      </c:ext>
                    </c:extLst>
                    <c:numCache>
                      <c:formatCode>General</c:formatCode>
                      <c:ptCount val="1"/>
                      <c:pt idx="0">
                        <c:v>0</c:v>
                      </c:pt>
                    </c:numCache>
                  </c:numRef>
                </c:yVal>
                <c:smooth val="0"/>
                <c:extLst xmlns:c15="http://schemas.microsoft.com/office/drawing/2012/chart">
                  <c:ext xmlns:c16="http://schemas.microsoft.com/office/drawing/2014/chart" uri="{C3380CC4-5D6E-409C-BE32-E72D297353CC}">
                    <c16:uniqueId val="{00000003-A1E1-450D-A77B-9C5F5DB93188}"/>
                  </c:ext>
                </c:extLst>
              </c15:ser>
            </c15:filteredScatterSeries>
          </c:ext>
        </c:extLst>
      </c:scatterChart>
      <c:valAx>
        <c:axId val="2009163423"/>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GB" sz="1400" b="1">
                    <a:solidFill>
                      <a:sysClr val="windowText" lastClr="000000"/>
                    </a:solidFill>
                  </a:rPr>
                  <a:t>IMD 2019 score</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1759"/>
        <c:crosses val="autoZero"/>
        <c:crossBetween val="midCat"/>
      </c:valAx>
      <c:valAx>
        <c:axId val="2009161759"/>
        <c:scaling>
          <c:orientation val="minMax"/>
          <c:max val="4"/>
        </c:scaling>
        <c:delete val="0"/>
        <c:axPos val="l"/>
        <c:majorGridlines>
          <c:spPr>
            <a:ln w="9525" cap="flat" cmpd="sng" algn="ctr">
              <a:no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09163423"/>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lgn="ctr" rtl="0">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GB" sz="2000" dirty="0">
                <a:latin typeface="+mn-lt"/>
              </a:rPr>
              <a:t>Female</a:t>
            </a:r>
          </a:p>
        </c:rich>
      </c:tx>
      <c:layout>
        <c:manualLayout>
          <c:xMode val="edge"/>
          <c:yMode val="edge"/>
          <c:x val="0.45864928315412179"/>
          <c:y val="0"/>
        </c:manualLayout>
      </c:layout>
      <c:overlay val="0"/>
      <c:spPr>
        <a:noFill/>
        <a:ln>
          <a:noFill/>
        </a:ln>
        <a:effectLst/>
      </c:spPr>
      <c:txPr>
        <a:bodyPr rot="0" spcFirstLastPara="1" vertOverflow="ellipsis" vert="horz" wrap="square" anchor="ctr" anchorCtr="1"/>
        <a:lstStyle/>
        <a:p>
          <a:pPr algn="ctr" rtl="0">
            <a:defRPr sz="20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'Female LE_IMD_19-20'!$B$2</c:f>
              <c:strCache>
                <c:ptCount val="1"/>
                <c:pt idx="0">
                  <c:v>2019</c:v>
                </c:pt>
              </c:strCache>
            </c:strRef>
          </c:tx>
          <c:spPr>
            <a:solidFill>
              <a:schemeClr val="accent6">
                <a:shade val="76000"/>
              </a:schemeClr>
            </a:solidFill>
            <a:ln>
              <a:noFill/>
            </a:ln>
            <a:effectLst/>
          </c:spPr>
          <c:invertIfNegative val="0"/>
          <c:cat>
            <c:strRef>
              <c:f>'Female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'Female LE_IMD_19-20'!$B$3:$B$12</c:f>
              <c:numCache>
                <c:formatCode>General</c:formatCode>
                <c:ptCount val="10"/>
                <c:pt idx="0">
                  <c:v>78.900000000000006</c:v>
                </c:pt>
                <c:pt idx="1">
                  <c:v>80.7</c:v>
                </c:pt>
                <c:pt idx="2">
                  <c:v>82.1</c:v>
                </c:pt>
                <c:pt idx="3">
                  <c:v>82.9</c:v>
                </c:pt>
                <c:pt idx="4">
                  <c:v>83.6</c:v>
                </c:pt>
                <c:pt idx="5">
                  <c:v>84.2</c:v>
                </c:pt>
                <c:pt idx="6">
                  <c:v>84.9</c:v>
                </c:pt>
                <c:pt idx="7">
                  <c:v>85.2</c:v>
                </c:pt>
                <c:pt idx="8">
                  <c:v>85.8</c:v>
                </c:pt>
                <c:pt idx="9">
                  <c:v>86.8</c:v>
                </c:pt>
              </c:numCache>
            </c:numRef>
          </c:val>
          <c:extLst>
            <c:ext xmlns:c16="http://schemas.microsoft.com/office/drawing/2014/chart" uri="{C3380CC4-5D6E-409C-BE32-E72D297353CC}">
              <c16:uniqueId val="{00000000-49EE-4165-903E-C77790E96B0C}"/>
            </c:ext>
          </c:extLst>
        </c:ser>
        <c:ser>
          <c:idx val="1"/>
          <c:order val="1"/>
          <c:tx>
            <c:strRef>
              <c:f>'Female LE_IMD_19-20'!$C$2</c:f>
              <c:strCache>
                <c:ptCount val="1"/>
                <c:pt idx="0">
                  <c:v>2020</c:v>
                </c:pt>
              </c:strCache>
            </c:strRef>
          </c:tx>
          <c:spPr>
            <a:solidFill>
              <a:schemeClr val="accent6">
                <a:tint val="77000"/>
              </a:schemeClr>
            </a:solidFill>
            <a:ln>
              <a:noFill/>
            </a:ln>
            <a:effectLst/>
          </c:spPr>
          <c:invertIfNegative val="0"/>
          <c:cat>
            <c:strRef>
              <c:f>'Female LE_IMD_19-20'!$A$3:$A$12</c:f>
              <c:strCache>
                <c:ptCount val="10"/>
                <c:pt idx="0">
                  <c:v>1</c:v>
                </c:pt>
                <c:pt idx="1">
                  <c:v>2</c:v>
                </c:pt>
                <c:pt idx="2">
                  <c:v>3</c:v>
                </c:pt>
                <c:pt idx="3">
                  <c:v>4</c:v>
                </c:pt>
                <c:pt idx="4">
                  <c:v>5</c:v>
                </c:pt>
                <c:pt idx="5">
                  <c:v>6</c:v>
                </c:pt>
                <c:pt idx="6">
                  <c:v>7</c:v>
                </c:pt>
                <c:pt idx="7">
                  <c:v>8</c:v>
                </c:pt>
                <c:pt idx="8">
                  <c:v>9</c:v>
                </c:pt>
                <c:pt idx="9">
                  <c:v>10 (least deprived)</c:v>
                </c:pt>
              </c:strCache>
            </c:strRef>
          </c:cat>
          <c:val>
            <c:numRef>
              <c:f>'Female LE_IMD_19-20'!$C$3:$C$12</c:f>
              <c:numCache>
                <c:formatCode>General</c:formatCode>
                <c:ptCount val="10"/>
                <c:pt idx="0">
                  <c:v>77.3</c:v>
                </c:pt>
                <c:pt idx="1">
                  <c:v>79.3</c:v>
                </c:pt>
                <c:pt idx="2">
                  <c:v>80.8</c:v>
                </c:pt>
                <c:pt idx="3">
                  <c:v>81.900000000000006</c:v>
                </c:pt>
                <c:pt idx="4">
                  <c:v>82.8</c:v>
                </c:pt>
                <c:pt idx="5">
                  <c:v>83.4</c:v>
                </c:pt>
                <c:pt idx="6">
                  <c:v>83.9</c:v>
                </c:pt>
                <c:pt idx="7">
                  <c:v>84.2</c:v>
                </c:pt>
                <c:pt idx="8">
                  <c:v>84.9</c:v>
                </c:pt>
                <c:pt idx="9">
                  <c:v>85.8</c:v>
                </c:pt>
              </c:numCache>
            </c:numRef>
          </c:val>
          <c:extLst>
            <c:ext xmlns:c16="http://schemas.microsoft.com/office/drawing/2014/chart" uri="{C3380CC4-5D6E-409C-BE32-E72D297353CC}">
              <c16:uniqueId val="{00000001-49EE-4165-903E-C77790E96B0C}"/>
            </c:ext>
          </c:extLst>
        </c:ser>
        <c:dLbls>
          <c:showLegendKey val="0"/>
          <c:showVal val="0"/>
          <c:showCatName val="0"/>
          <c:showSerName val="0"/>
          <c:showPercent val="0"/>
          <c:showBubbleSize val="0"/>
        </c:dLbls>
        <c:gapWidth val="219"/>
        <c:overlap val="-27"/>
        <c:axId val="1055461727"/>
        <c:axId val="1055462143"/>
      </c:barChart>
      <c:catAx>
        <c:axId val="105546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62143"/>
        <c:crosses val="autoZero"/>
        <c:auto val="1"/>
        <c:lblAlgn val="ctr"/>
        <c:lblOffset val="100"/>
        <c:noMultiLvlLbl val="0"/>
      </c:catAx>
      <c:valAx>
        <c:axId val="1055462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crossAx val="1055461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900">
          <a:latin typeface="Cambria" panose="02040503050406030204" pitchFamily="18" charset="0"/>
          <a:ea typeface="Cambria" panose="02040503050406030204" pitchFamily="18"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'Covid Mortality'!$D$19</c:f>
              <c:strCache>
                <c:ptCount val="1"/>
                <c:pt idx="0">
                  <c:v>Area</c:v>
                </c:pt>
              </c:strCache>
            </c:strRef>
          </c:tx>
          <c:spPr>
            <a:solidFill>
              <a:schemeClr val="accent6">
                <a:shade val="76000"/>
              </a:schemeClr>
            </a:solidFill>
            <a:ln>
              <a:noFill/>
            </a:ln>
            <a:effectLst/>
          </c:spPr>
          <c:invertIfNegative val="0"/>
          <c:cat>
            <c:strRef>
              <c:f>'Covid Mortality'!$C$20:$C$25</c:f>
              <c:strCache>
                <c:ptCount val="6"/>
                <c:pt idx="0">
                  <c:v>Blackburn with Darwen</c:v>
                </c:pt>
                <c:pt idx="1">
                  <c:v>Burnley</c:v>
                </c:pt>
                <c:pt idx="2">
                  <c:v>Pendle</c:v>
                </c:pt>
                <c:pt idx="3">
                  <c:v>Hyndburn</c:v>
                </c:pt>
                <c:pt idx="4">
                  <c:v>Rossendale</c:v>
                </c:pt>
                <c:pt idx="5">
                  <c:v>Ribble Valley</c:v>
                </c:pt>
              </c:strCache>
            </c:strRef>
          </c:cat>
          <c:val>
            <c:numRef>
              <c:f>'Covid Mortality'!$D$20:$D$25</c:f>
              <c:numCache>
                <c:formatCode>#,##0.0</c:formatCode>
                <c:ptCount val="6"/>
                <c:pt idx="0">
                  <c:v>326.89999999999998</c:v>
                </c:pt>
                <c:pt idx="1">
                  <c:v>295.8</c:v>
                </c:pt>
                <c:pt idx="2">
                  <c:v>256.8</c:v>
                </c:pt>
                <c:pt idx="3">
                  <c:v>244.3</c:v>
                </c:pt>
                <c:pt idx="4">
                  <c:v>215.6</c:v>
                </c:pt>
                <c:pt idx="5">
                  <c:v>161.1</c:v>
                </c:pt>
              </c:numCache>
            </c:numRef>
          </c:val>
          <c:extLst>
            <c:ext xmlns:c16="http://schemas.microsoft.com/office/drawing/2014/chart" uri="{C3380CC4-5D6E-409C-BE32-E72D297353CC}">
              <c16:uniqueId val="{00000000-A8A9-4CA8-9C7E-09593EF74DC6}"/>
            </c:ext>
          </c:extLst>
        </c:ser>
        <c:dLbls>
          <c:showLegendKey val="0"/>
          <c:showVal val="0"/>
          <c:showCatName val="0"/>
          <c:showSerName val="0"/>
          <c:showPercent val="0"/>
          <c:showBubbleSize val="0"/>
        </c:dLbls>
        <c:gapWidth val="219"/>
        <c:overlap val="-27"/>
        <c:axId val="943542159"/>
        <c:axId val="943537999"/>
      </c:barChart>
      <c:lineChart>
        <c:grouping val="standard"/>
        <c:varyColors val="0"/>
        <c:ser>
          <c:idx val="1"/>
          <c:order val="1"/>
          <c:tx>
            <c:strRef>
              <c:f>'Covid Mortality'!$E$19</c:f>
              <c:strCache>
                <c:ptCount val="1"/>
                <c:pt idx="0">
                  <c:v>England Average</c:v>
                </c:pt>
              </c:strCache>
            </c:strRef>
          </c:tx>
          <c:spPr>
            <a:ln w="38100" cap="rnd">
              <a:solidFill>
                <a:schemeClr val="accent1"/>
              </a:solidFill>
              <a:round/>
            </a:ln>
            <a:effectLst/>
          </c:spPr>
          <c:marker>
            <c:symbol val="none"/>
          </c:marker>
          <c:cat>
            <c:strRef>
              <c:f>'Covid Mortality'!$C$20:$C$25</c:f>
              <c:strCache>
                <c:ptCount val="6"/>
                <c:pt idx="0">
                  <c:v>Blackburn with Darwen</c:v>
                </c:pt>
                <c:pt idx="1">
                  <c:v>Burnley</c:v>
                </c:pt>
                <c:pt idx="2">
                  <c:v>Pendle</c:v>
                </c:pt>
                <c:pt idx="3">
                  <c:v>Hyndburn</c:v>
                </c:pt>
                <c:pt idx="4">
                  <c:v>Rossendale</c:v>
                </c:pt>
                <c:pt idx="5">
                  <c:v>Ribble Valley</c:v>
                </c:pt>
              </c:strCache>
            </c:strRef>
          </c:cat>
          <c:val>
            <c:numRef>
              <c:f>'Covid Mortality'!$E$20:$E$25</c:f>
              <c:numCache>
                <c:formatCode>0.00</c:formatCode>
                <c:ptCount val="6"/>
                <c:pt idx="0">
                  <c:v>181.7</c:v>
                </c:pt>
                <c:pt idx="1">
                  <c:v>181.7</c:v>
                </c:pt>
                <c:pt idx="2">
                  <c:v>181.7</c:v>
                </c:pt>
                <c:pt idx="3">
                  <c:v>181.7</c:v>
                </c:pt>
                <c:pt idx="4">
                  <c:v>181.7</c:v>
                </c:pt>
                <c:pt idx="5">
                  <c:v>181.7</c:v>
                </c:pt>
              </c:numCache>
            </c:numRef>
          </c:val>
          <c:smooth val="0"/>
          <c:extLst>
            <c:ext xmlns:c16="http://schemas.microsoft.com/office/drawing/2014/chart" uri="{C3380CC4-5D6E-409C-BE32-E72D297353CC}">
              <c16:uniqueId val="{00000001-A8A9-4CA8-9C7E-09593EF74DC6}"/>
            </c:ext>
          </c:extLst>
        </c:ser>
        <c:dLbls>
          <c:showLegendKey val="0"/>
          <c:showVal val="0"/>
          <c:showCatName val="0"/>
          <c:showSerName val="0"/>
          <c:showPercent val="0"/>
          <c:showBubbleSize val="0"/>
        </c:dLbls>
        <c:marker val="1"/>
        <c:smooth val="0"/>
        <c:axId val="943542159"/>
        <c:axId val="943537999"/>
      </c:lineChart>
      <c:catAx>
        <c:axId val="943542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3537999"/>
        <c:crosses val="autoZero"/>
        <c:auto val="1"/>
        <c:lblAlgn val="ctr"/>
        <c:lblOffset val="100"/>
        <c:noMultiLvlLbl val="0"/>
      </c:catAx>
      <c:valAx>
        <c:axId val="943537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354215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'HLE Male Fem'!$B$5</c:f>
              <c:strCache>
                <c:ptCount val="1"/>
                <c:pt idx="0">
                  <c:v>Male</c:v>
                </c:pt>
              </c:strCache>
            </c:strRef>
          </c:tx>
          <c:spPr>
            <a:solidFill>
              <a:schemeClr val="accent6">
                <a:shade val="76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3-9836-4A50-9593-4E3A559349A0}"/>
              </c:ext>
            </c:extLst>
          </c:dPt>
          <c:cat>
            <c:strRef>
              <c:f>'HLE Male Fem'!$A$6:$A$10</c:f>
              <c:strCache>
                <c:ptCount val="5"/>
                <c:pt idx="0">
                  <c:v>Blackpool</c:v>
                </c:pt>
                <c:pt idx="1">
                  <c:v>Blackburn with Darwen</c:v>
                </c:pt>
                <c:pt idx="2">
                  <c:v>Lancashire</c:v>
                </c:pt>
                <c:pt idx="3">
                  <c:v>North West region</c:v>
                </c:pt>
                <c:pt idx="4">
                  <c:v>Cumbria</c:v>
                </c:pt>
              </c:strCache>
            </c:strRef>
          </c:cat>
          <c:val>
            <c:numRef>
              <c:f>'HLE Male Fem'!$B$6:$B$10</c:f>
              <c:numCache>
                <c:formatCode>General</c:formatCode>
                <c:ptCount val="5"/>
                <c:pt idx="0">
                  <c:v>53.7</c:v>
                </c:pt>
                <c:pt idx="1">
                  <c:v>59.6</c:v>
                </c:pt>
                <c:pt idx="2">
                  <c:v>60.6</c:v>
                </c:pt>
                <c:pt idx="3">
                  <c:v>61.7</c:v>
                </c:pt>
                <c:pt idx="4">
                  <c:v>62.9</c:v>
                </c:pt>
              </c:numCache>
            </c:numRef>
          </c:val>
          <c:extLst>
            <c:ext xmlns:c16="http://schemas.microsoft.com/office/drawing/2014/chart" uri="{C3380CC4-5D6E-409C-BE32-E72D297353CC}">
              <c16:uniqueId val="{00000000-9836-4A50-9593-4E3A559349A0}"/>
            </c:ext>
          </c:extLst>
        </c:ser>
        <c:dLbls>
          <c:showLegendKey val="0"/>
          <c:showVal val="0"/>
          <c:showCatName val="0"/>
          <c:showSerName val="0"/>
          <c:showPercent val="0"/>
          <c:showBubbleSize val="0"/>
        </c:dLbls>
        <c:gapWidth val="219"/>
        <c:axId val="615145784"/>
        <c:axId val="615146104"/>
      </c:barChart>
      <c:lineChart>
        <c:grouping val="standard"/>
        <c:varyColors val="0"/>
        <c:ser>
          <c:idx val="1"/>
          <c:order val="1"/>
          <c:tx>
            <c:strRef>
              <c:f>'HLE Male Fem'!$C$5</c:f>
              <c:strCache>
                <c:ptCount val="1"/>
                <c:pt idx="0">
                  <c:v>England average</c:v>
                </c:pt>
              </c:strCache>
            </c:strRef>
          </c:tx>
          <c:spPr>
            <a:ln w="38100" cap="rnd">
              <a:solidFill>
                <a:schemeClr val="accent1"/>
              </a:solidFill>
              <a:round/>
            </a:ln>
            <a:effectLst/>
          </c:spPr>
          <c:marker>
            <c:symbol val="none"/>
          </c:marker>
          <c:cat>
            <c:strRef>
              <c:f>'HLE Male Fem'!$A$6:$A$10</c:f>
              <c:strCache>
                <c:ptCount val="5"/>
                <c:pt idx="0">
                  <c:v>Blackpool</c:v>
                </c:pt>
                <c:pt idx="1">
                  <c:v>Blackburn with Darwen</c:v>
                </c:pt>
                <c:pt idx="2">
                  <c:v>Lancashire</c:v>
                </c:pt>
                <c:pt idx="3">
                  <c:v>North West region</c:v>
                </c:pt>
                <c:pt idx="4">
                  <c:v>Cumbria</c:v>
                </c:pt>
              </c:strCache>
            </c:strRef>
          </c:cat>
          <c:val>
            <c:numRef>
              <c:f>'HLE Male Fem'!$C$6:$C$10</c:f>
              <c:numCache>
                <c:formatCode>General</c:formatCode>
                <c:ptCount val="5"/>
                <c:pt idx="0">
                  <c:v>63.2</c:v>
                </c:pt>
                <c:pt idx="1">
                  <c:v>63.2</c:v>
                </c:pt>
                <c:pt idx="2">
                  <c:v>63.2</c:v>
                </c:pt>
                <c:pt idx="3">
                  <c:v>63.2</c:v>
                </c:pt>
                <c:pt idx="4">
                  <c:v>63.2</c:v>
                </c:pt>
              </c:numCache>
            </c:numRef>
          </c:val>
          <c:smooth val="0"/>
          <c:extLst>
            <c:ext xmlns:c16="http://schemas.microsoft.com/office/drawing/2014/chart" uri="{C3380CC4-5D6E-409C-BE32-E72D297353CC}">
              <c16:uniqueId val="{00000001-9836-4A50-9593-4E3A559349A0}"/>
            </c:ext>
          </c:extLst>
        </c:ser>
        <c:dLbls>
          <c:showLegendKey val="0"/>
          <c:showVal val="0"/>
          <c:showCatName val="0"/>
          <c:showSerName val="0"/>
          <c:showPercent val="0"/>
          <c:showBubbleSize val="0"/>
        </c:dLbls>
        <c:marker val="1"/>
        <c:smooth val="0"/>
        <c:axId val="615145784"/>
        <c:axId val="615146104"/>
      </c:lineChart>
      <c:catAx>
        <c:axId val="61514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146104"/>
        <c:crosses val="autoZero"/>
        <c:auto val="1"/>
        <c:lblAlgn val="ctr"/>
        <c:lblOffset val="100"/>
        <c:noMultiLvlLbl val="0"/>
      </c:catAx>
      <c:valAx>
        <c:axId val="615146104"/>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14578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FEMALES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'HLE Male Fem'!$E$5</c:f>
              <c:strCache>
                <c:ptCount val="1"/>
                <c:pt idx="0">
                  <c:v>Female</c:v>
                </c:pt>
              </c:strCache>
            </c:strRef>
          </c:tx>
          <c:spPr>
            <a:solidFill>
              <a:schemeClr val="accent6">
                <a:shade val="76000"/>
              </a:schemeClr>
            </a:solidFill>
            <a:ln>
              <a:noFill/>
            </a:ln>
            <a:effectLst/>
          </c:spPr>
          <c:invertIfNegative val="0"/>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3-EDA9-4647-BC79-19F4AC8027B8}"/>
              </c:ext>
            </c:extLst>
          </c:dPt>
          <c:cat>
            <c:strRef>
              <c:f>'HLE Male Fem'!$D$6:$D$10</c:f>
              <c:strCache>
                <c:ptCount val="5"/>
                <c:pt idx="0">
                  <c:v>Blackpool</c:v>
                </c:pt>
                <c:pt idx="1">
                  <c:v>Blackburn with Darwen</c:v>
                </c:pt>
                <c:pt idx="2">
                  <c:v>Lancashire</c:v>
                </c:pt>
                <c:pt idx="3">
                  <c:v>North West region</c:v>
                </c:pt>
                <c:pt idx="4">
                  <c:v>Cumbria</c:v>
                </c:pt>
              </c:strCache>
            </c:strRef>
          </c:cat>
          <c:val>
            <c:numRef>
              <c:f>'HLE Male Fem'!$E$6:$E$10</c:f>
              <c:numCache>
                <c:formatCode>General</c:formatCode>
                <c:ptCount val="5"/>
                <c:pt idx="0">
                  <c:v>55.3</c:v>
                </c:pt>
                <c:pt idx="1">
                  <c:v>59.7</c:v>
                </c:pt>
                <c:pt idx="2">
                  <c:v>62</c:v>
                </c:pt>
                <c:pt idx="3">
                  <c:v>62.2</c:v>
                </c:pt>
                <c:pt idx="4">
                  <c:v>66</c:v>
                </c:pt>
              </c:numCache>
            </c:numRef>
          </c:val>
          <c:extLst>
            <c:ext xmlns:c16="http://schemas.microsoft.com/office/drawing/2014/chart" uri="{C3380CC4-5D6E-409C-BE32-E72D297353CC}">
              <c16:uniqueId val="{00000000-EDA9-4647-BC79-19F4AC8027B8}"/>
            </c:ext>
          </c:extLst>
        </c:ser>
        <c:dLbls>
          <c:showLegendKey val="0"/>
          <c:showVal val="0"/>
          <c:showCatName val="0"/>
          <c:showSerName val="0"/>
          <c:showPercent val="0"/>
          <c:showBubbleSize val="0"/>
        </c:dLbls>
        <c:gapWidth val="219"/>
        <c:overlap val="-27"/>
        <c:axId val="493975504"/>
        <c:axId val="493978064"/>
      </c:barChart>
      <c:lineChart>
        <c:grouping val="standard"/>
        <c:varyColors val="0"/>
        <c:ser>
          <c:idx val="1"/>
          <c:order val="1"/>
          <c:tx>
            <c:strRef>
              <c:f>'HLE Male Fem'!$F$5</c:f>
              <c:strCache>
                <c:ptCount val="1"/>
                <c:pt idx="0">
                  <c:v>England average</c:v>
                </c:pt>
              </c:strCache>
            </c:strRef>
          </c:tx>
          <c:spPr>
            <a:ln w="38100" cap="rnd">
              <a:solidFill>
                <a:schemeClr val="accent1"/>
              </a:solidFill>
              <a:round/>
            </a:ln>
            <a:effectLst/>
          </c:spPr>
          <c:marker>
            <c:symbol val="none"/>
          </c:marker>
          <c:cat>
            <c:strRef>
              <c:f>'HLE Male Fem'!$D$6:$D$10</c:f>
              <c:strCache>
                <c:ptCount val="5"/>
                <c:pt idx="0">
                  <c:v>Blackpool</c:v>
                </c:pt>
                <c:pt idx="1">
                  <c:v>Blackburn with Darwen</c:v>
                </c:pt>
                <c:pt idx="2">
                  <c:v>Lancashire</c:v>
                </c:pt>
                <c:pt idx="3">
                  <c:v>North West region</c:v>
                </c:pt>
                <c:pt idx="4">
                  <c:v>Cumbria</c:v>
                </c:pt>
              </c:strCache>
            </c:strRef>
          </c:cat>
          <c:val>
            <c:numRef>
              <c:f>'HLE Male Fem'!$F$6:$F$10</c:f>
              <c:numCache>
                <c:formatCode>General</c:formatCode>
                <c:ptCount val="5"/>
                <c:pt idx="0">
                  <c:v>63.5</c:v>
                </c:pt>
                <c:pt idx="1">
                  <c:v>63.5</c:v>
                </c:pt>
                <c:pt idx="2">
                  <c:v>63.5</c:v>
                </c:pt>
                <c:pt idx="3">
                  <c:v>63.5</c:v>
                </c:pt>
                <c:pt idx="4">
                  <c:v>63.5</c:v>
                </c:pt>
              </c:numCache>
            </c:numRef>
          </c:val>
          <c:smooth val="0"/>
          <c:extLst>
            <c:ext xmlns:c16="http://schemas.microsoft.com/office/drawing/2014/chart" uri="{C3380CC4-5D6E-409C-BE32-E72D297353CC}">
              <c16:uniqueId val="{00000001-EDA9-4647-BC79-19F4AC8027B8}"/>
            </c:ext>
          </c:extLst>
        </c:ser>
        <c:dLbls>
          <c:showLegendKey val="0"/>
          <c:showVal val="0"/>
          <c:showCatName val="0"/>
          <c:showSerName val="0"/>
          <c:showPercent val="0"/>
          <c:showBubbleSize val="0"/>
        </c:dLbls>
        <c:marker val="1"/>
        <c:smooth val="0"/>
        <c:axId val="493975504"/>
        <c:axId val="493978064"/>
      </c:lineChart>
      <c:catAx>
        <c:axId val="49397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978064"/>
        <c:crosses val="autoZero"/>
        <c:auto val="1"/>
        <c:lblAlgn val="ctr"/>
        <c:lblOffset val="100"/>
        <c:noMultiLvlLbl val="0"/>
      </c:catAx>
      <c:valAx>
        <c:axId val="493978064"/>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397550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Mortality!$O$3</c:f>
              <c:strCache>
                <c:ptCount val="1"/>
                <c:pt idx="0">
                  <c:v>Area</c:v>
                </c:pt>
              </c:strCache>
            </c:strRef>
          </c:tx>
          <c:spPr>
            <a:solidFill>
              <a:schemeClr val="accent6">
                <a:shade val="76000"/>
              </a:schemeClr>
            </a:solidFill>
            <a:ln>
              <a:noFill/>
            </a:ln>
            <a:effectLst/>
          </c:spPr>
          <c:invertIfNegative val="0"/>
          <c:cat>
            <c:strRef>
              <c:f>Mortality!$N$4:$N$9</c:f>
              <c:strCache>
                <c:ptCount val="6"/>
                <c:pt idx="0">
                  <c:v>Blackburn with Darwen</c:v>
                </c:pt>
                <c:pt idx="1">
                  <c:v>Hyndburn</c:v>
                </c:pt>
                <c:pt idx="2">
                  <c:v>Burnley</c:v>
                </c:pt>
                <c:pt idx="3">
                  <c:v>Pendle</c:v>
                </c:pt>
                <c:pt idx="4">
                  <c:v>Rossendale</c:v>
                </c:pt>
                <c:pt idx="5">
                  <c:v>Ribble Valley</c:v>
                </c:pt>
              </c:strCache>
            </c:strRef>
          </c:cat>
          <c:val>
            <c:numRef>
              <c:f>Mortality!$O$4:$O$9</c:f>
              <c:numCache>
                <c:formatCode>0</c:formatCode>
                <c:ptCount val="6"/>
                <c:pt idx="0">
                  <c:v>260</c:v>
                </c:pt>
                <c:pt idx="1">
                  <c:v>253.1</c:v>
                </c:pt>
                <c:pt idx="2">
                  <c:v>253</c:v>
                </c:pt>
                <c:pt idx="3">
                  <c:v>226.1</c:v>
                </c:pt>
                <c:pt idx="4">
                  <c:v>207.1</c:v>
                </c:pt>
                <c:pt idx="5">
                  <c:v>169.1</c:v>
                </c:pt>
              </c:numCache>
            </c:numRef>
          </c:val>
          <c:extLst>
            <c:ext xmlns:c16="http://schemas.microsoft.com/office/drawing/2014/chart" uri="{C3380CC4-5D6E-409C-BE32-E72D297353CC}">
              <c16:uniqueId val="{00000000-C209-4343-B917-135079CB5EE7}"/>
            </c:ext>
          </c:extLst>
        </c:ser>
        <c:dLbls>
          <c:showLegendKey val="0"/>
          <c:showVal val="0"/>
          <c:showCatName val="0"/>
          <c:showSerName val="0"/>
          <c:showPercent val="0"/>
          <c:showBubbleSize val="0"/>
        </c:dLbls>
        <c:gapWidth val="219"/>
        <c:overlap val="-27"/>
        <c:axId val="1762214768"/>
        <c:axId val="1762201040"/>
      </c:barChart>
      <c:lineChart>
        <c:grouping val="standard"/>
        <c:varyColors val="0"/>
        <c:ser>
          <c:idx val="1"/>
          <c:order val="1"/>
          <c:tx>
            <c:strRef>
              <c:f>Mortality!$P$3</c:f>
              <c:strCache>
                <c:ptCount val="1"/>
                <c:pt idx="0">
                  <c:v>England Average</c:v>
                </c:pt>
              </c:strCache>
            </c:strRef>
          </c:tx>
          <c:spPr>
            <a:ln w="38100" cap="rnd">
              <a:solidFill>
                <a:schemeClr val="accent1"/>
              </a:solidFill>
              <a:round/>
            </a:ln>
            <a:effectLst/>
          </c:spPr>
          <c:marker>
            <c:symbol val="none"/>
          </c:marker>
          <c:cat>
            <c:strRef>
              <c:f>Mortality!$N$4:$N$9</c:f>
              <c:strCache>
                <c:ptCount val="6"/>
                <c:pt idx="0">
                  <c:v>Blackburn with Darwen</c:v>
                </c:pt>
                <c:pt idx="1">
                  <c:v>Hyndburn</c:v>
                </c:pt>
                <c:pt idx="2">
                  <c:v>Burnley</c:v>
                </c:pt>
                <c:pt idx="3">
                  <c:v>Pendle</c:v>
                </c:pt>
                <c:pt idx="4">
                  <c:v>Rossendale</c:v>
                </c:pt>
                <c:pt idx="5">
                  <c:v>Ribble Valley</c:v>
                </c:pt>
              </c:strCache>
            </c:strRef>
          </c:cat>
          <c:val>
            <c:numRef>
              <c:f>Mortality!$P$4:$P$9</c:f>
              <c:numCache>
                <c:formatCode>0</c:formatCode>
                <c:ptCount val="6"/>
                <c:pt idx="0">
                  <c:v>180.8</c:v>
                </c:pt>
                <c:pt idx="1">
                  <c:v>180.8</c:v>
                </c:pt>
                <c:pt idx="2">
                  <c:v>180.8</c:v>
                </c:pt>
                <c:pt idx="3">
                  <c:v>180.8</c:v>
                </c:pt>
                <c:pt idx="4">
                  <c:v>180.8</c:v>
                </c:pt>
                <c:pt idx="5">
                  <c:v>180.8</c:v>
                </c:pt>
              </c:numCache>
            </c:numRef>
          </c:val>
          <c:smooth val="0"/>
          <c:extLst>
            <c:ext xmlns:c16="http://schemas.microsoft.com/office/drawing/2014/chart" uri="{C3380CC4-5D6E-409C-BE32-E72D297353CC}">
              <c16:uniqueId val="{00000001-C209-4343-B917-135079CB5EE7}"/>
            </c:ext>
          </c:extLst>
        </c:ser>
        <c:dLbls>
          <c:showLegendKey val="0"/>
          <c:showVal val="0"/>
          <c:showCatName val="0"/>
          <c:showSerName val="0"/>
          <c:showPercent val="0"/>
          <c:showBubbleSize val="0"/>
        </c:dLbls>
        <c:marker val="1"/>
        <c:smooth val="0"/>
        <c:axId val="1762214768"/>
        <c:axId val="1762201040"/>
      </c:lineChart>
      <c:catAx>
        <c:axId val="176221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2201040"/>
        <c:crosses val="autoZero"/>
        <c:auto val="1"/>
        <c:lblAlgn val="ctr"/>
        <c:lblOffset val="100"/>
        <c:noMultiLvlLbl val="0"/>
      </c:catAx>
      <c:valAx>
        <c:axId val="176220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221476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'Physical act.'!$O$1</c:f>
              <c:strCache>
                <c:ptCount val="1"/>
                <c:pt idx="0">
                  <c:v>Area</c:v>
                </c:pt>
              </c:strCache>
            </c:strRef>
          </c:tx>
          <c:spPr>
            <a:solidFill>
              <a:schemeClr val="accent6">
                <a:shade val="76000"/>
              </a:schemeClr>
            </a:solidFill>
            <a:ln>
              <a:noFill/>
            </a:ln>
            <a:effectLst/>
          </c:spPr>
          <c:invertIfNegative val="0"/>
          <c:cat>
            <c:strRef>
              <c:f>'Physical act.'!$N$2:$N$7</c:f>
              <c:strCache>
                <c:ptCount val="6"/>
                <c:pt idx="0">
                  <c:v>Blackburn with Darwen</c:v>
                </c:pt>
                <c:pt idx="1">
                  <c:v>Hyndburn</c:v>
                </c:pt>
                <c:pt idx="2">
                  <c:v>Burnley</c:v>
                </c:pt>
                <c:pt idx="3">
                  <c:v>Pendle</c:v>
                </c:pt>
                <c:pt idx="4">
                  <c:v>Rossendale</c:v>
                </c:pt>
                <c:pt idx="5">
                  <c:v>Ribble Valley</c:v>
                </c:pt>
              </c:strCache>
            </c:strRef>
          </c:cat>
          <c:val>
            <c:numRef>
              <c:f>'Physical act.'!$O$2:$O$7</c:f>
              <c:numCache>
                <c:formatCode>0</c:formatCode>
                <c:ptCount val="6"/>
                <c:pt idx="0">
                  <c:v>30.581</c:v>
                </c:pt>
                <c:pt idx="1">
                  <c:v>30.505600000000001</c:v>
                </c:pt>
                <c:pt idx="2">
                  <c:v>30.066199999999998</c:v>
                </c:pt>
                <c:pt idx="3">
                  <c:v>29.334499999999998</c:v>
                </c:pt>
                <c:pt idx="4">
                  <c:v>23.6797</c:v>
                </c:pt>
                <c:pt idx="5">
                  <c:v>19.766500000000001</c:v>
                </c:pt>
              </c:numCache>
            </c:numRef>
          </c:val>
          <c:extLst>
            <c:ext xmlns:c16="http://schemas.microsoft.com/office/drawing/2014/chart" uri="{C3380CC4-5D6E-409C-BE32-E72D297353CC}">
              <c16:uniqueId val="{00000000-FBC0-40D2-9EC3-EE496DBFBFD5}"/>
            </c:ext>
          </c:extLst>
        </c:ser>
        <c:dLbls>
          <c:showLegendKey val="0"/>
          <c:showVal val="0"/>
          <c:showCatName val="0"/>
          <c:showSerName val="0"/>
          <c:showPercent val="0"/>
          <c:showBubbleSize val="0"/>
        </c:dLbls>
        <c:gapWidth val="219"/>
        <c:overlap val="-27"/>
        <c:axId val="1832907936"/>
        <c:axId val="1832899616"/>
      </c:barChart>
      <c:lineChart>
        <c:grouping val="standard"/>
        <c:varyColors val="0"/>
        <c:ser>
          <c:idx val="1"/>
          <c:order val="1"/>
          <c:tx>
            <c:strRef>
              <c:f>'Physical act.'!$P$1</c:f>
              <c:strCache>
                <c:ptCount val="1"/>
                <c:pt idx="0">
                  <c:v>England Average</c:v>
                </c:pt>
              </c:strCache>
            </c:strRef>
          </c:tx>
          <c:spPr>
            <a:ln w="38100" cap="rnd">
              <a:solidFill>
                <a:schemeClr val="accent1"/>
              </a:solidFill>
              <a:round/>
            </a:ln>
            <a:effectLst/>
          </c:spPr>
          <c:marker>
            <c:symbol val="none"/>
          </c:marker>
          <c:cat>
            <c:strRef>
              <c:f>'Physical act.'!$N$2:$N$7</c:f>
              <c:strCache>
                <c:ptCount val="6"/>
                <c:pt idx="0">
                  <c:v>Blackburn with Darwen</c:v>
                </c:pt>
                <c:pt idx="1">
                  <c:v>Hyndburn</c:v>
                </c:pt>
                <c:pt idx="2">
                  <c:v>Burnley</c:v>
                </c:pt>
                <c:pt idx="3">
                  <c:v>Pendle</c:v>
                </c:pt>
                <c:pt idx="4">
                  <c:v>Rossendale</c:v>
                </c:pt>
                <c:pt idx="5">
                  <c:v>Ribble Valley</c:v>
                </c:pt>
              </c:strCache>
            </c:strRef>
          </c:cat>
          <c:val>
            <c:numRef>
              <c:f>'Physical act.'!$P$2:$P$7</c:f>
              <c:numCache>
                <c:formatCode>0</c:formatCode>
                <c:ptCount val="6"/>
                <c:pt idx="0">
                  <c:v>22.902331885474101</c:v>
                </c:pt>
                <c:pt idx="1">
                  <c:v>22.902331885474101</c:v>
                </c:pt>
                <c:pt idx="2">
                  <c:v>22.902331885474101</c:v>
                </c:pt>
                <c:pt idx="3">
                  <c:v>22.902331885474101</c:v>
                </c:pt>
                <c:pt idx="4">
                  <c:v>22.902331885474101</c:v>
                </c:pt>
                <c:pt idx="5">
                  <c:v>22.902331885474101</c:v>
                </c:pt>
              </c:numCache>
            </c:numRef>
          </c:val>
          <c:smooth val="0"/>
          <c:extLst>
            <c:ext xmlns:c16="http://schemas.microsoft.com/office/drawing/2014/chart" uri="{C3380CC4-5D6E-409C-BE32-E72D297353CC}">
              <c16:uniqueId val="{00000001-FBC0-40D2-9EC3-EE496DBFBFD5}"/>
            </c:ext>
          </c:extLst>
        </c:ser>
        <c:dLbls>
          <c:showLegendKey val="0"/>
          <c:showVal val="0"/>
          <c:showCatName val="0"/>
          <c:showSerName val="0"/>
          <c:showPercent val="0"/>
          <c:showBubbleSize val="0"/>
        </c:dLbls>
        <c:marker val="1"/>
        <c:smooth val="0"/>
        <c:axId val="1832907936"/>
        <c:axId val="1832899616"/>
      </c:lineChart>
      <c:catAx>
        <c:axId val="183290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2899616"/>
        <c:crosses val="autoZero"/>
        <c:auto val="1"/>
        <c:lblAlgn val="ctr"/>
        <c:lblOffset val="100"/>
        <c:noMultiLvlLbl val="0"/>
      </c:catAx>
      <c:valAx>
        <c:axId val="1832899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3290793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'Preterm bi'!$AA$6</c:f>
              <c:strCache>
                <c:ptCount val="1"/>
                <c:pt idx="0">
                  <c:v>area</c:v>
                </c:pt>
              </c:strCache>
            </c:strRef>
          </c:tx>
          <c:spPr>
            <a:solidFill>
              <a:schemeClr val="accent6">
                <a:shade val="76000"/>
              </a:schemeClr>
            </a:solidFill>
            <a:ln>
              <a:noFill/>
            </a:ln>
            <a:effectLst/>
          </c:spPr>
          <c:invertIfNegative val="0"/>
          <c:cat>
            <c:strRef>
              <c:f>'Preterm bi'!$Z$7:$Z$12</c:f>
              <c:strCache>
                <c:ptCount val="6"/>
                <c:pt idx="0">
                  <c:v>Burnley</c:v>
                </c:pt>
                <c:pt idx="1">
                  <c:v>Pendle</c:v>
                </c:pt>
                <c:pt idx="2">
                  <c:v>Rossendale</c:v>
                </c:pt>
                <c:pt idx="3">
                  <c:v>Blackburn with Darwen</c:v>
                </c:pt>
                <c:pt idx="4">
                  <c:v>Hyndburn</c:v>
                </c:pt>
                <c:pt idx="5">
                  <c:v>Ribble Valley</c:v>
                </c:pt>
              </c:strCache>
            </c:strRef>
          </c:cat>
          <c:val>
            <c:numRef>
              <c:f>'Preterm bi'!$AA$7:$AA$12</c:f>
              <c:numCache>
                <c:formatCode>General</c:formatCode>
                <c:ptCount val="6"/>
                <c:pt idx="0">
                  <c:v>9.4</c:v>
                </c:pt>
                <c:pt idx="1">
                  <c:v>9.3000000000000007</c:v>
                </c:pt>
                <c:pt idx="2">
                  <c:v>8.6</c:v>
                </c:pt>
                <c:pt idx="3" formatCode="0.0">
                  <c:v>8.3000000000000007</c:v>
                </c:pt>
                <c:pt idx="4">
                  <c:v>8.1999999999999993</c:v>
                </c:pt>
                <c:pt idx="5">
                  <c:v>7</c:v>
                </c:pt>
              </c:numCache>
            </c:numRef>
          </c:val>
          <c:extLst>
            <c:ext xmlns:c16="http://schemas.microsoft.com/office/drawing/2014/chart" uri="{C3380CC4-5D6E-409C-BE32-E72D297353CC}">
              <c16:uniqueId val="{00000000-3AD4-4D60-BA8C-10A14F086603}"/>
            </c:ext>
          </c:extLst>
        </c:ser>
        <c:dLbls>
          <c:showLegendKey val="0"/>
          <c:showVal val="0"/>
          <c:showCatName val="0"/>
          <c:showSerName val="0"/>
          <c:showPercent val="0"/>
          <c:showBubbleSize val="0"/>
        </c:dLbls>
        <c:gapWidth val="219"/>
        <c:overlap val="-27"/>
        <c:axId val="405702200"/>
        <c:axId val="405698680"/>
      </c:barChart>
      <c:lineChart>
        <c:grouping val="standard"/>
        <c:varyColors val="0"/>
        <c:ser>
          <c:idx val="1"/>
          <c:order val="1"/>
          <c:tx>
            <c:strRef>
              <c:f>'Preterm bi'!$AB$6</c:f>
              <c:strCache>
                <c:ptCount val="1"/>
                <c:pt idx="0">
                  <c:v>England average</c:v>
                </c:pt>
              </c:strCache>
            </c:strRef>
          </c:tx>
          <c:spPr>
            <a:ln w="38100" cap="rnd">
              <a:solidFill>
                <a:schemeClr val="accent1"/>
              </a:solidFill>
              <a:round/>
            </a:ln>
            <a:effectLst/>
          </c:spPr>
          <c:marker>
            <c:symbol val="none"/>
          </c:marker>
          <c:cat>
            <c:strRef>
              <c:f>'Preterm bi'!$Z$7:$Z$12</c:f>
              <c:strCache>
                <c:ptCount val="6"/>
                <c:pt idx="0">
                  <c:v>Burnley</c:v>
                </c:pt>
                <c:pt idx="1">
                  <c:v>Pendle</c:v>
                </c:pt>
                <c:pt idx="2">
                  <c:v>Rossendale</c:v>
                </c:pt>
                <c:pt idx="3">
                  <c:v>Blackburn with Darwen</c:v>
                </c:pt>
                <c:pt idx="4">
                  <c:v>Hyndburn</c:v>
                </c:pt>
                <c:pt idx="5">
                  <c:v>Ribble Valley</c:v>
                </c:pt>
              </c:strCache>
            </c:strRef>
          </c:cat>
          <c:val>
            <c:numRef>
              <c:f>'Preterm bi'!$AB$7:$AB$12</c:f>
              <c:numCache>
                <c:formatCode>General</c:formatCode>
                <c:ptCount val="6"/>
                <c:pt idx="0">
                  <c:v>8.1</c:v>
                </c:pt>
                <c:pt idx="1">
                  <c:v>8.1</c:v>
                </c:pt>
                <c:pt idx="2">
                  <c:v>8.1</c:v>
                </c:pt>
                <c:pt idx="3">
                  <c:v>8.1</c:v>
                </c:pt>
                <c:pt idx="4">
                  <c:v>8.1</c:v>
                </c:pt>
                <c:pt idx="5">
                  <c:v>8.1</c:v>
                </c:pt>
              </c:numCache>
            </c:numRef>
          </c:val>
          <c:smooth val="0"/>
          <c:extLst>
            <c:ext xmlns:c16="http://schemas.microsoft.com/office/drawing/2014/chart" uri="{C3380CC4-5D6E-409C-BE32-E72D297353CC}">
              <c16:uniqueId val="{00000001-3AD4-4D60-BA8C-10A14F086603}"/>
            </c:ext>
          </c:extLst>
        </c:ser>
        <c:dLbls>
          <c:showLegendKey val="0"/>
          <c:showVal val="0"/>
          <c:showCatName val="0"/>
          <c:showSerName val="0"/>
          <c:showPercent val="0"/>
          <c:showBubbleSize val="0"/>
        </c:dLbls>
        <c:marker val="1"/>
        <c:smooth val="0"/>
        <c:axId val="405702200"/>
        <c:axId val="405698680"/>
      </c:lineChart>
      <c:catAx>
        <c:axId val="40570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5698680"/>
        <c:crosses val="autoZero"/>
        <c:auto val="1"/>
        <c:lblAlgn val="ctr"/>
        <c:lblOffset val="100"/>
        <c:noMultiLvlLbl val="0"/>
      </c:catAx>
      <c:valAx>
        <c:axId val="405698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570220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'Birth weight'!$O$1</c:f>
              <c:strCache>
                <c:ptCount val="1"/>
                <c:pt idx="0">
                  <c:v>Area</c:v>
                </c:pt>
              </c:strCache>
            </c:strRef>
          </c:tx>
          <c:spPr>
            <a:solidFill>
              <a:schemeClr val="accent6">
                <a:shade val="76000"/>
              </a:schemeClr>
            </a:solidFill>
            <a:ln>
              <a:noFill/>
            </a:ln>
            <a:effectLst/>
          </c:spPr>
          <c:invertIfNegative val="0"/>
          <c:cat>
            <c:strRef>
              <c:f>'Birth weight'!$N$2:$N$7</c:f>
              <c:strCache>
                <c:ptCount val="6"/>
                <c:pt idx="0">
                  <c:v>Hyndburn</c:v>
                </c:pt>
                <c:pt idx="1">
                  <c:v>Blackburn with Darwen</c:v>
                </c:pt>
                <c:pt idx="2">
                  <c:v>Burnley</c:v>
                </c:pt>
                <c:pt idx="3">
                  <c:v>Pendle</c:v>
                </c:pt>
                <c:pt idx="4">
                  <c:v>Rossendale</c:v>
                </c:pt>
                <c:pt idx="5">
                  <c:v>Ribble Valley</c:v>
                </c:pt>
              </c:strCache>
            </c:strRef>
          </c:cat>
          <c:val>
            <c:numRef>
              <c:f>'Birth weight'!$O$2:$O$7</c:f>
              <c:numCache>
                <c:formatCode>0</c:formatCode>
                <c:ptCount val="6"/>
                <c:pt idx="0">
                  <c:v>5.3022</c:v>
                </c:pt>
                <c:pt idx="1">
                  <c:v>5.1802000000000001</c:v>
                </c:pt>
                <c:pt idx="2">
                  <c:v>4.649</c:v>
                </c:pt>
                <c:pt idx="3">
                  <c:v>3.5055000000000001</c:v>
                </c:pt>
                <c:pt idx="4">
                  <c:v>2.4691000000000001</c:v>
                </c:pt>
                <c:pt idx="5">
                  <c:v>1.0989</c:v>
                </c:pt>
              </c:numCache>
            </c:numRef>
          </c:val>
          <c:extLst>
            <c:ext xmlns:c16="http://schemas.microsoft.com/office/drawing/2014/chart" uri="{C3380CC4-5D6E-409C-BE32-E72D297353CC}">
              <c16:uniqueId val="{00000000-99F2-4DA4-B82F-AC9A742247E3}"/>
            </c:ext>
          </c:extLst>
        </c:ser>
        <c:dLbls>
          <c:showLegendKey val="0"/>
          <c:showVal val="0"/>
          <c:showCatName val="0"/>
          <c:showSerName val="0"/>
          <c:showPercent val="0"/>
          <c:showBubbleSize val="0"/>
        </c:dLbls>
        <c:gapWidth val="219"/>
        <c:overlap val="-27"/>
        <c:axId val="1843012480"/>
        <c:axId val="1843013728"/>
      </c:barChart>
      <c:lineChart>
        <c:grouping val="standard"/>
        <c:varyColors val="0"/>
        <c:ser>
          <c:idx val="1"/>
          <c:order val="1"/>
          <c:tx>
            <c:strRef>
              <c:f>'Birth weight'!$P$1</c:f>
              <c:strCache>
                <c:ptCount val="1"/>
                <c:pt idx="0">
                  <c:v>England Average</c:v>
                </c:pt>
              </c:strCache>
            </c:strRef>
          </c:tx>
          <c:spPr>
            <a:ln w="38100" cap="rnd">
              <a:solidFill>
                <a:schemeClr val="accent1"/>
              </a:solidFill>
              <a:round/>
            </a:ln>
            <a:effectLst/>
          </c:spPr>
          <c:marker>
            <c:symbol val="none"/>
          </c:marker>
          <c:cat>
            <c:strRef>
              <c:f>'Birth weight'!$N$2:$N$7</c:f>
              <c:strCache>
                <c:ptCount val="6"/>
                <c:pt idx="0">
                  <c:v>Hyndburn</c:v>
                </c:pt>
                <c:pt idx="1">
                  <c:v>Blackburn with Darwen</c:v>
                </c:pt>
                <c:pt idx="2">
                  <c:v>Burnley</c:v>
                </c:pt>
                <c:pt idx="3">
                  <c:v>Pendle</c:v>
                </c:pt>
                <c:pt idx="4">
                  <c:v>Rossendale</c:v>
                </c:pt>
                <c:pt idx="5">
                  <c:v>Ribble Valley</c:v>
                </c:pt>
              </c:strCache>
            </c:strRef>
          </c:cat>
          <c:val>
            <c:numRef>
              <c:f>'Birth weight'!$P$2:$P$7</c:f>
              <c:numCache>
                <c:formatCode>0</c:formatCode>
                <c:ptCount val="6"/>
                <c:pt idx="0">
                  <c:v>2.9029182939204698</c:v>
                </c:pt>
                <c:pt idx="1">
                  <c:v>2.9029182939204698</c:v>
                </c:pt>
                <c:pt idx="2">
                  <c:v>2.9029182939204698</c:v>
                </c:pt>
                <c:pt idx="3">
                  <c:v>2.9029182939204698</c:v>
                </c:pt>
                <c:pt idx="4">
                  <c:v>2.9029182939204698</c:v>
                </c:pt>
                <c:pt idx="5">
                  <c:v>2.9029182939204698</c:v>
                </c:pt>
              </c:numCache>
            </c:numRef>
          </c:val>
          <c:smooth val="0"/>
          <c:extLst>
            <c:ext xmlns:c16="http://schemas.microsoft.com/office/drawing/2014/chart" uri="{C3380CC4-5D6E-409C-BE32-E72D297353CC}">
              <c16:uniqueId val="{00000001-99F2-4DA4-B82F-AC9A742247E3}"/>
            </c:ext>
          </c:extLst>
        </c:ser>
        <c:dLbls>
          <c:showLegendKey val="0"/>
          <c:showVal val="0"/>
          <c:showCatName val="0"/>
          <c:showSerName val="0"/>
          <c:showPercent val="0"/>
          <c:showBubbleSize val="0"/>
        </c:dLbls>
        <c:marker val="1"/>
        <c:smooth val="0"/>
        <c:axId val="1843012480"/>
        <c:axId val="1843013728"/>
      </c:lineChart>
      <c:catAx>
        <c:axId val="184301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3013728"/>
        <c:crosses val="autoZero"/>
        <c:auto val="1"/>
        <c:lblAlgn val="ctr"/>
        <c:lblOffset val="100"/>
        <c:noMultiLvlLbl val="0"/>
      </c:catAx>
      <c:valAx>
        <c:axId val="1843013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301248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Blackburn with Darwen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'Black w D LB'!$B$1</c:f>
              <c:strCache>
                <c:ptCount val="1"/>
                <c:pt idx="0">
                  <c:v>Area</c:v>
                </c:pt>
              </c:strCache>
            </c:strRef>
          </c:tx>
          <c:spPr>
            <a:solidFill>
              <a:schemeClr val="accent6">
                <a:shade val="76000"/>
              </a:schemeClr>
            </a:solidFill>
            <a:ln>
              <a:noFill/>
            </a:ln>
            <a:effectLst/>
          </c:spPr>
          <c:invertIfNegative val="0"/>
          <c:cat>
            <c:strRef>
              <c:f>'Black w D LB'!$A$2:$A$19</c:f>
              <c:strCache>
                <c:ptCount val="18"/>
                <c:pt idx="0">
                  <c:v>Little Harwood &amp; Whitebirk</c:v>
                </c:pt>
                <c:pt idx="1">
                  <c:v>Blackburn Central</c:v>
                </c:pt>
                <c:pt idx="2">
                  <c:v>Bastwell &amp; Daisyfield</c:v>
                </c:pt>
                <c:pt idx="3">
                  <c:v>Shear Brow &amp; Corporation Park</c:v>
                </c:pt>
                <c:pt idx="4">
                  <c:v>Mill Hill &amp; Moorgate</c:v>
                </c:pt>
                <c:pt idx="5">
                  <c:v>Audley &amp; Queen's Park</c:v>
                </c:pt>
                <c:pt idx="6">
                  <c:v>Ewood</c:v>
                </c:pt>
                <c:pt idx="7">
                  <c:v>Blackburn South East</c:v>
                </c:pt>
                <c:pt idx="8">
                  <c:v>Billinge &amp; Beardwood</c:v>
                </c:pt>
                <c:pt idx="9">
                  <c:v>Roe Lee</c:v>
                </c:pt>
                <c:pt idx="10">
                  <c:v>Blackburn with Darwen</c:v>
                </c:pt>
                <c:pt idx="11">
                  <c:v>Darwen East</c:v>
                </c:pt>
                <c:pt idx="12">
                  <c:v>Wensley Fold</c:v>
                </c:pt>
                <c:pt idx="13">
                  <c:v>West Pennine</c:v>
                </c:pt>
                <c:pt idx="14">
                  <c:v>Blackburn South &amp; Lower Darwen</c:v>
                </c:pt>
                <c:pt idx="15">
                  <c:v>Darwen West</c:v>
                </c:pt>
                <c:pt idx="16">
                  <c:v>Livesey with Pleasington</c:v>
                </c:pt>
                <c:pt idx="17">
                  <c:v>Darwen South</c:v>
                </c:pt>
              </c:strCache>
            </c:strRef>
          </c:cat>
          <c:val>
            <c:numRef>
              <c:f>'Black w D LB'!$B$2:$B$19</c:f>
              <c:numCache>
                <c:formatCode>General</c:formatCode>
                <c:ptCount val="18"/>
                <c:pt idx="0">
                  <c:v>12.650600000000001</c:v>
                </c:pt>
                <c:pt idx="1">
                  <c:v>12.252000000000001</c:v>
                </c:pt>
                <c:pt idx="2">
                  <c:v>12.178599999999999</c:v>
                </c:pt>
                <c:pt idx="3">
                  <c:v>12.1523</c:v>
                </c:pt>
                <c:pt idx="4">
                  <c:v>12</c:v>
                </c:pt>
                <c:pt idx="5">
                  <c:v>11.3553</c:v>
                </c:pt>
                <c:pt idx="6">
                  <c:v>11.077400000000001</c:v>
                </c:pt>
                <c:pt idx="7">
                  <c:v>10.526300000000001</c:v>
                </c:pt>
                <c:pt idx="8">
                  <c:v>10.3636</c:v>
                </c:pt>
                <c:pt idx="9">
                  <c:v>10.3348</c:v>
                </c:pt>
                <c:pt idx="10">
                  <c:v>10.149021135677399</c:v>
                </c:pt>
                <c:pt idx="11">
                  <c:v>9.0403000000000002</c:v>
                </c:pt>
                <c:pt idx="12">
                  <c:v>8.8689</c:v>
                </c:pt>
                <c:pt idx="13">
                  <c:v>8.0769000000000002</c:v>
                </c:pt>
                <c:pt idx="14">
                  <c:v>6.6097999999999999</c:v>
                </c:pt>
                <c:pt idx="15">
                  <c:v>5.9809000000000001</c:v>
                </c:pt>
                <c:pt idx="16">
                  <c:v>4.7969999999999997</c:v>
                </c:pt>
                <c:pt idx="17">
                  <c:v>4.6708999999999996</c:v>
                </c:pt>
              </c:numCache>
            </c:numRef>
          </c:val>
          <c:extLst>
            <c:ext xmlns:c16="http://schemas.microsoft.com/office/drawing/2014/chart" uri="{C3380CC4-5D6E-409C-BE32-E72D297353CC}">
              <c16:uniqueId val="{00000000-7588-459E-89B2-1455392A30F1}"/>
            </c:ext>
          </c:extLst>
        </c:ser>
        <c:dLbls>
          <c:showLegendKey val="0"/>
          <c:showVal val="0"/>
          <c:showCatName val="0"/>
          <c:showSerName val="0"/>
          <c:showPercent val="0"/>
          <c:showBubbleSize val="0"/>
        </c:dLbls>
        <c:gapWidth val="219"/>
        <c:overlap val="-27"/>
        <c:axId val="2094934191"/>
        <c:axId val="2094936687"/>
      </c:barChart>
      <c:lineChart>
        <c:grouping val="standard"/>
        <c:varyColors val="0"/>
        <c:ser>
          <c:idx val="1"/>
          <c:order val="1"/>
          <c:tx>
            <c:strRef>
              <c:f>'Black w D LB'!$C$1</c:f>
              <c:strCache>
                <c:ptCount val="1"/>
                <c:pt idx="0">
                  <c:v>England</c:v>
                </c:pt>
              </c:strCache>
            </c:strRef>
          </c:tx>
          <c:spPr>
            <a:ln w="38100" cap="rnd">
              <a:solidFill>
                <a:schemeClr val="accent1"/>
              </a:solidFill>
              <a:round/>
            </a:ln>
            <a:effectLst/>
          </c:spPr>
          <c:marker>
            <c:symbol val="none"/>
          </c:marker>
          <c:cat>
            <c:strRef>
              <c:f>'Black w D LB'!$A$2:$A$19</c:f>
              <c:strCache>
                <c:ptCount val="18"/>
                <c:pt idx="0">
                  <c:v>Little Harwood &amp; Whitebirk</c:v>
                </c:pt>
                <c:pt idx="1">
                  <c:v>Blackburn Central</c:v>
                </c:pt>
                <c:pt idx="2">
                  <c:v>Bastwell &amp; Daisyfield</c:v>
                </c:pt>
                <c:pt idx="3">
                  <c:v>Shear Brow &amp; Corporation Park</c:v>
                </c:pt>
                <c:pt idx="4">
                  <c:v>Mill Hill &amp; Moorgate</c:v>
                </c:pt>
                <c:pt idx="5">
                  <c:v>Audley &amp; Queen's Park</c:v>
                </c:pt>
                <c:pt idx="6">
                  <c:v>Ewood</c:v>
                </c:pt>
                <c:pt idx="7">
                  <c:v>Blackburn South East</c:v>
                </c:pt>
                <c:pt idx="8">
                  <c:v>Billinge &amp; Beardwood</c:v>
                </c:pt>
                <c:pt idx="9">
                  <c:v>Roe Lee</c:v>
                </c:pt>
                <c:pt idx="10">
                  <c:v>Blackburn with Darwen</c:v>
                </c:pt>
                <c:pt idx="11">
                  <c:v>Darwen East</c:v>
                </c:pt>
                <c:pt idx="12">
                  <c:v>Wensley Fold</c:v>
                </c:pt>
                <c:pt idx="13">
                  <c:v>West Pennine</c:v>
                </c:pt>
                <c:pt idx="14">
                  <c:v>Blackburn South &amp; Lower Darwen</c:v>
                </c:pt>
                <c:pt idx="15">
                  <c:v>Darwen West</c:v>
                </c:pt>
                <c:pt idx="16">
                  <c:v>Livesey with Pleasington</c:v>
                </c:pt>
                <c:pt idx="17">
                  <c:v>Darwen South</c:v>
                </c:pt>
              </c:strCache>
            </c:strRef>
          </c:cat>
          <c:val>
            <c:numRef>
              <c:f>'Black w D LB'!$C$2:$C$19</c:f>
              <c:numCache>
                <c:formatCode>General</c:formatCode>
                <c:ptCount val="18"/>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pt idx="17">
                  <c:v>6.9291301303471302</c:v>
                </c:pt>
              </c:numCache>
            </c:numRef>
          </c:val>
          <c:smooth val="0"/>
          <c:extLst>
            <c:ext xmlns:c16="http://schemas.microsoft.com/office/drawing/2014/chart" uri="{C3380CC4-5D6E-409C-BE32-E72D297353CC}">
              <c16:uniqueId val="{00000001-7588-459E-89B2-1455392A30F1}"/>
            </c:ext>
          </c:extLst>
        </c:ser>
        <c:dLbls>
          <c:showLegendKey val="0"/>
          <c:showVal val="0"/>
          <c:showCatName val="0"/>
          <c:showSerName val="0"/>
          <c:showPercent val="0"/>
          <c:showBubbleSize val="0"/>
        </c:dLbls>
        <c:marker val="1"/>
        <c:smooth val="0"/>
        <c:axId val="2094934191"/>
        <c:axId val="2094936687"/>
      </c:lineChart>
      <c:catAx>
        <c:axId val="209493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4936687"/>
        <c:crosses val="autoZero"/>
        <c:auto val="1"/>
        <c:lblAlgn val="ctr"/>
        <c:lblOffset val="100"/>
        <c:noMultiLvlLbl val="0"/>
      </c:catAx>
      <c:valAx>
        <c:axId val="20949366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9493419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Burnley</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'Burn LB'!$B$1</c:f>
              <c:strCache>
                <c:ptCount val="1"/>
                <c:pt idx="0">
                  <c:v>Area</c:v>
                </c:pt>
              </c:strCache>
            </c:strRef>
          </c:tx>
          <c:spPr>
            <a:solidFill>
              <a:schemeClr val="accent6">
                <a:shade val="76000"/>
              </a:schemeClr>
            </a:solidFill>
            <a:ln>
              <a:noFill/>
            </a:ln>
            <a:effectLst/>
          </c:spPr>
          <c:invertIfNegative val="0"/>
          <c:cat>
            <c:strRef>
              <c:f>'Burn LB'!$A$2:$A$17</c:f>
              <c:strCache>
                <c:ptCount val="16"/>
                <c:pt idx="0">
                  <c:v>Bank Hall</c:v>
                </c:pt>
                <c:pt idx="1">
                  <c:v>Trinity</c:v>
                </c:pt>
                <c:pt idx="2">
                  <c:v>Queensgate</c:v>
                </c:pt>
                <c:pt idx="3">
                  <c:v>Coal Clough with Deerplay</c:v>
                </c:pt>
                <c:pt idx="4">
                  <c:v>Rosegrove with Lowerhouse</c:v>
                </c:pt>
                <c:pt idx="5">
                  <c:v>Briercliffe</c:v>
                </c:pt>
                <c:pt idx="6">
                  <c:v>Gawthorpe</c:v>
                </c:pt>
                <c:pt idx="7">
                  <c:v>Burnley</c:v>
                </c:pt>
                <c:pt idx="8">
                  <c:v>Lanehead</c:v>
                </c:pt>
                <c:pt idx="9">
                  <c:v>Rosehill with Burnley Wood</c:v>
                </c:pt>
                <c:pt idx="10">
                  <c:v>Daneshouse with Stoneyholme</c:v>
                </c:pt>
                <c:pt idx="11">
                  <c:v>Hapton with Park</c:v>
                </c:pt>
                <c:pt idx="12">
                  <c:v>Brunshaw</c:v>
                </c:pt>
                <c:pt idx="13">
                  <c:v>Cliviger with Worsthorne</c:v>
                </c:pt>
                <c:pt idx="14">
                  <c:v>Gannow</c:v>
                </c:pt>
                <c:pt idx="15">
                  <c:v>Whittlefield with Ightenhill</c:v>
                </c:pt>
              </c:strCache>
            </c:strRef>
          </c:cat>
          <c:val>
            <c:numRef>
              <c:f>'Burn LB'!$B$2:$B$17</c:f>
              <c:numCache>
                <c:formatCode>General</c:formatCode>
                <c:ptCount val="16"/>
                <c:pt idx="0">
                  <c:v>12.820499999999999</c:v>
                </c:pt>
                <c:pt idx="1">
                  <c:v>11.7761</c:v>
                </c:pt>
                <c:pt idx="2">
                  <c:v>11.087400000000001</c:v>
                </c:pt>
                <c:pt idx="3">
                  <c:v>10.671900000000001</c:v>
                </c:pt>
                <c:pt idx="4">
                  <c:v>9.9585000000000008</c:v>
                </c:pt>
                <c:pt idx="5">
                  <c:v>9.6667000000000005</c:v>
                </c:pt>
                <c:pt idx="6">
                  <c:v>9.6059000000000001</c:v>
                </c:pt>
                <c:pt idx="7">
                  <c:v>9.4920472036942005</c:v>
                </c:pt>
                <c:pt idx="8">
                  <c:v>9.2783999999999995</c:v>
                </c:pt>
                <c:pt idx="9">
                  <c:v>8.8371999999999993</c:v>
                </c:pt>
                <c:pt idx="10">
                  <c:v>8.8146000000000004</c:v>
                </c:pt>
                <c:pt idx="11">
                  <c:v>8.4084000000000003</c:v>
                </c:pt>
                <c:pt idx="12">
                  <c:v>7.2327000000000004</c:v>
                </c:pt>
                <c:pt idx="13">
                  <c:v>7.0922000000000001</c:v>
                </c:pt>
                <c:pt idx="14">
                  <c:v>6.6092000000000004</c:v>
                </c:pt>
                <c:pt idx="15">
                  <c:v>5.0583999999999998</c:v>
                </c:pt>
              </c:numCache>
            </c:numRef>
          </c:val>
          <c:extLst>
            <c:ext xmlns:c16="http://schemas.microsoft.com/office/drawing/2014/chart" uri="{C3380CC4-5D6E-409C-BE32-E72D297353CC}">
              <c16:uniqueId val="{00000000-F97A-437D-867E-20A1ADCBA45D}"/>
            </c:ext>
          </c:extLst>
        </c:ser>
        <c:dLbls>
          <c:showLegendKey val="0"/>
          <c:showVal val="0"/>
          <c:showCatName val="0"/>
          <c:showSerName val="0"/>
          <c:showPercent val="0"/>
          <c:showBubbleSize val="0"/>
        </c:dLbls>
        <c:gapWidth val="219"/>
        <c:overlap val="-27"/>
        <c:axId val="1786182143"/>
        <c:axId val="1786176735"/>
      </c:barChart>
      <c:lineChart>
        <c:grouping val="standard"/>
        <c:varyColors val="0"/>
        <c:ser>
          <c:idx val="1"/>
          <c:order val="1"/>
          <c:tx>
            <c:strRef>
              <c:f>'Burn LB'!$C$1</c:f>
              <c:strCache>
                <c:ptCount val="1"/>
                <c:pt idx="0">
                  <c:v>England</c:v>
                </c:pt>
              </c:strCache>
            </c:strRef>
          </c:tx>
          <c:spPr>
            <a:ln w="38100" cap="rnd">
              <a:solidFill>
                <a:schemeClr val="accent1"/>
              </a:solidFill>
              <a:round/>
            </a:ln>
            <a:effectLst/>
          </c:spPr>
          <c:marker>
            <c:symbol val="none"/>
          </c:marker>
          <c:cat>
            <c:strRef>
              <c:f>'Burn LB'!$A$2:$A$17</c:f>
              <c:strCache>
                <c:ptCount val="16"/>
                <c:pt idx="0">
                  <c:v>Bank Hall</c:v>
                </c:pt>
                <c:pt idx="1">
                  <c:v>Trinity</c:v>
                </c:pt>
                <c:pt idx="2">
                  <c:v>Queensgate</c:v>
                </c:pt>
                <c:pt idx="3">
                  <c:v>Coal Clough with Deerplay</c:v>
                </c:pt>
                <c:pt idx="4">
                  <c:v>Rosegrove with Lowerhouse</c:v>
                </c:pt>
                <c:pt idx="5">
                  <c:v>Briercliffe</c:v>
                </c:pt>
                <c:pt idx="6">
                  <c:v>Gawthorpe</c:v>
                </c:pt>
                <c:pt idx="7">
                  <c:v>Burnley</c:v>
                </c:pt>
                <c:pt idx="8">
                  <c:v>Lanehead</c:v>
                </c:pt>
                <c:pt idx="9">
                  <c:v>Rosehill with Burnley Wood</c:v>
                </c:pt>
                <c:pt idx="10">
                  <c:v>Daneshouse with Stoneyholme</c:v>
                </c:pt>
                <c:pt idx="11">
                  <c:v>Hapton with Park</c:v>
                </c:pt>
                <c:pt idx="12">
                  <c:v>Brunshaw</c:v>
                </c:pt>
                <c:pt idx="13">
                  <c:v>Cliviger with Worsthorne</c:v>
                </c:pt>
                <c:pt idx="14">
                  <c:v>Gannow</c:v>
                </c:pt>
                <c:pt idx="15">
                  <c:v>Whittlefield with Ightenhill</c:v>
                </c:pt>
              </c:strCache>
            </c:strRef>
          </c:cat>
          <c:val>
            <c:numRef>
              <c:f>'Burn LB'!$C$2:$C$17</c:f>
              <c:numCache>
                <c:formatCode>General</c:formatCode>
                <c:ptCount val="16"/>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numCache>
            </c:numRef>
          </c:val>
          <c:smooth val="0"/>
          <c:extLst>
            <c:ext xmlns:c16="http://schemas.microsoft.com/office/drawing/2014/chart" uri="{C3380CC4-5D6E-409C-BE32-E72D297353CC}">
              <c16:uniqueId val="{00000001-F97A-437D-867E-20A1ADCBA45D}"/>
            </c:ext>
          </c:extLst>
        </c:ser>
        <c:dLbls>
          <c:showLegendKey val="0"/>
          <c:showVal val="0"/>
          <c:showCatName val="0"/>
          <c:showSerName val="0"/>
          <c:showPercent val="0"/>
          <c:showBubbleSize val="0"/>
        </c:dLbls>
        <c:marker val="1"/>
        <c:smooth val="0"/>
        <c:axId val="1786182143"/>
        <c:axId val="1786176735"/>
      </c:lineChart>
      <c:catAx>
        <c:axId val="178618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6176735"/>
        <c:crosses val="autoZero"/>
        <c:auto val="1"/>
        <c:lblAlgn val="ctr"/>
        <c:lblOffset val="100"/>
        <c:noMultiLvlLbl val="0"/>
      </c:catAx>
      <c:valAx>
        <c:axId val="1786176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61821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Hyndburn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'Hynd LB'!$B$1</c:f>
              <c:strCache>
                <c:ptCount val="1"/>
                <c:pt idx="0">
                  <c:v>Value</c:v>
                </c:pt>
              </c:strCache>
            </c:strRef>
          </c:tx>
          <c:spPr>
            <a:solidFill>
              <a:schemeClr val="accent6">
                <a:shade val="76000"/>
              </a:schemeClr>
            </a:solidFill>
            <a:ln>
              <a:noFill/>
            </a:ln>
            <a:effectLst/>
          </c:spPr>
          <c:invertIfNegative val="0"/>
          <c:cat>
            <c:strRef>
              <c:f>'Hynd LB'!$A$2:$A$18</c:f>
              <c:strCache>
                <c:ptCount val="17"/>
                <c:pt idx="0">
                  <c:v>Spring Hill</c:v>
                </c:pt>
                <c:pt idx="1">
                  <c:v>Church</c:v>
                </c:pt>
                <c:pt idx="2">
                  <c:v>Netherton</c:v>
                </c:pt>
                <c:pt idx="3">
                  <c:v>Central</c:v>
                </c:pt>
                <c:pt idx="4">
                  <c:v>Huncoat</c:v>
                </c:pt>
                <c:pt idx="5">
                  <c:v>Altham</c:v>
                </c:pt>
                <c:pt idx="6">
                  <c:v>Clayton-le-Moors</c:v>
                </c:pt>
                <c:pt idx="7">
                  <c:v>St Andrew's</c:v>
                </c:pt>
                <c:pt idx="8">
                  <c:v>Hyndburn</c:v>
                </c:pt>
                <c:pt idx="9">
                  <c:v>Overton</c:v>
                </c:pt>
                <c:pt idx="10">
                  <c:v>Peel</c:v>
                </c:pt>
                <c:pt idx="11">
                  <c:v>Barnfield</c:v>
                </c:pt>
                <c:pt idx="12">
                  <c:v>Immanuel</c:v>
                </c:pt>
                <c:pt idx="13">
                  <c:v>Rishton</c:v>
                </c:pt>
                <c:pt idx="14">
                  <c:v>Milnshaw</c:v>
                </c:pt>
                <c:pt idx="15">
                  <c:v>St Oswald's</c:v>
                </c:pt>
                <c:pt idx="16">
                  <c:v>Baxenden</c:v>
                </c:pt>
              </c:strCache>
            </c:strRef>
          </c:cat>
          <c:val>
            <c:numRef>
              <c:f>'Hynd LB'!$B$2:$B$18</c:f>
              <c:numCache>
                <c:formatCode>General</c:formatCode>
                <c:ptCount val="17"/>
                <c:pt idx="0">
                  <c:v>11.3725</c:v>
                </c:pt>
                <c:pt idx="1">
                  <c:v>10.791399999999999</c:v>
                </c:pt>
                <c:pt idx="2">
                  <c:v>10.397600000000001</c:v>
                </c:pt>
                <c:pt idx="3">
                  <c:v>10.331099999999999</c:v>
                </c:pt>
                <c:pt idx="4">
                  <c:v>10.0962</c:v>
                </c:pt>
                <c:pt idx="5">
                  <c:v>9.6418999999999997</c:v>
                </c:pt>
                <c:pt idx="6">
                  <c:v>9.3384999999999998</c:v>
                </c:pt>
                <c:pt idx="7">
                  <c:v>8.8803000000000001</c:v>
                </c:pt>
                <c:pt idx="8">
                  <c:v>8.87483227908759</c:v>
                </c:pt>
                <c:pt idx="9">
                  <c:v>8.7248000000000001</c:v>
                </c:pt>
                <c:pt idx="10">
                  <c:v>8.4033999999999995</c:v>
                </c:pt>
                <c:pt idx="11">
                  <c:v>7.8864000000000001</c:v>
                </c:pt>
                <c:pt idx="12">
                  <c:v>7.7586000000000004</c:v>
                </c:pt>
                <c:pt idx="13">
                  <c:v>6.7039</c:v>
                </c:pt>
                <c:pt idx="14">
                  <c:v>6.4885000000000002</c:v>
                </c:pt>
                <c:pt idx="15">
                  <c:v>4.6098999999999997</c:v>
                </c:pt>
                <c:pt idx="16">
                  <c:v>4.5454999999999997</c:v>
                </c:pt>
              </c:numCache>
            </c:numRef>
          </c:val>
          <c:extLst>
            <c:ext xmlns:c16="http://schemas.microsoft.com/office/drawing/2014/chart" uri="{C3380CC4-5D6E-409C-BE32-E72D297353CC}">
              <c16:uniqueId val="{00000000-C62E-4EDB-965A-D444C5092487}"/>
            </c:ext>
          </c:extLst>
        </c:ser>
        <c:dLbls>
          <c:showLegendKey val="0"/>
          <c:showVal val="0"/>
          <c:showCatName val="0"/>
          <c:showSerName val="0"/>
          <c:showPercent val="0"/>
          <c:showBubbleSize val="0"/>
        </c:dLbls>
        <c:gapWidth val="219"/>
        <c:overlap val="-27"/>
        <c:axId val="2089500735"/>
        <c:axId val="2089501983"/>
      </c:barChart>
      <c:lineChart>
        <c:grouping val="standard"/>
        <c:varyColors val="0"/>
        <c:ser>
          <c:idx val="1"/>
          <c:order val="1"/>
          <c:tx>
            <c:strRef>
              <c:f>'Hynd LB'!$C$1</c:f>
              <c:strCache>
                <c:ptCount val="1"/>
                <c:pt idx="0">
                  <c:v>England</c:v>
                </c:pt>
              </c:strCache>
            </c:strRef>
          </c:tx>
          <c:spPr>
            <a:ln w="38100" cap="rnd">
              <a:solidFill>
                <a:schemeClr val="accent1"/>
              </a:solidFill>
              <a:round/>
            </a:ln>
            <a:effectLst/>
          </c:spPr>
          <c:marker>
            <c:symbol val="none"/>
          </c:marker>
          <c:cat>
            <c:strRef>
              <c:f>'Hynd LB'!$A$2:$A$18</c:f>
              <c:strCache>
                <c:ptCount val="17"/>
                <c:pt idx="0">
                  <c:v>Spring Hill</c:v>
                </c:pt>
                <c:pt idx="1">
                  <c:v>Church</c:v>
                </c:pt>
                <c:pt idx="2">
                  <c:v>Netherton</c:v>
                </c:pt>
                <c:pt idx="3">
                  <c:v>Central</c:v>
                </c:pt>
                <c:pt idx="4">
                  <c:v>Huncoat</c:v>
                </c:pt>
                <c:pt idx="5">
                  <c:v>Altham</c:v>
                </c:pt>
                <c:pt idx="6">
                  <c:v>Clayton-le-Moors</c:v>
                </c:pt>
                <c:pt idx="7">
                  <c:v>St Andrew's</c:v>
                </c:pt>
                <c:pt idx="8">
                  <c:v>Hyndburn</c:v>
                </c:pt>
                <c:pt idx="9">
                  <c:v>Overton</c:v>
                </c:pt>
                <c:pt idx="10">
                  <c:v>Peel</c:v>
                </c:pt>
                <c:pt idx="11">
                  <c:v>Barnfield</c:v>
                </c:pt>
                <c:pt idx="12">
                  <c:v>Immanuel</c:v>
                </c:pt>
                <c:pt idx="13">
                  <c:v>Rishton</c:v>
                </c:pt>
                <c:pt idx="14">
                  <c:v>Milnshaw</c:v>
                </c:pt>
                <c:pt idx="15">
                  <c:v>St Oswald's</c:v>
                </c:pt>
                <c:pt idx="16">
                  <c:v>Baxenden</c:v>
                </c:pt>
              </c:strCache>
            </c:strRef>
          </c:cat>
          <c:val>
            <c:numRef>
              <c:f>'Hynd LB'!$C$2:$C$18</c:f>
              <c:numCache>
                <c:formatCode>General</c:formatCode>
                <c:ptCount val="17"/>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numCache>
            </c:numRef>
          </c:val>
          <c:smooth val="0"/>
          <c:extLst>
            <c:ext xmlns:c16="http://schemas.microsoft.com/office/drawing/2014/chart" uri="{C3380CC4-5D6E-409C-BE32-E72D297353CC}">
              <c16:uniqueId val="{00000001-C62E-4EDB-965A-D444C5092487}"/>
            </c:ext>
          </c:extLst>
        </c:ser>
        <c:dLbls>
          <c:showLegendKey val="0"/>
          <c:showVal val="0"/>
          <c:showCatName val="0"/>
          <c:showSerName val="0"/>
          <c:showPercent val="0"/>
          <c:showBubbleSize val="0"/>
        </c:dLbls>
        <c:marker val="1"/>
        <c:smooth val="0"/>
        <c:axId val="2089500735"/>
        <c:axId val="2089501983"/>
      </c:lineChart>
      <c:catAx>
        <c:axId val="208950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89501983"/>
        <c:crosses val="autoZero"/>
        <c:auto val="1"/>
        <c:lblAlgn val="ctr"/>
        <c:lblOffset val="100"/>
        <c:noMultiLvlLbl val="0"/>
      </c:catAx>
      <c:valAx>
        <c:axId val="2089501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89500735"/>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Male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 Male'!$P$5</c:f>
              <c:strCache>
                <c:ptCount val="1"/>
              </c:strCache>
            </c:strRef>
          </c:tx>
          <c:spPr>
            <a:solidFill>
              <a:schemeClr val="accent6">
                <a:shade val="76000"/>
              </a:schemeClr>
            </a:solidFill>
            <a:ln>
              <a:noFill/>
            </a:ln>
            <a:effectLst/>
          </c:spPr>
          <c:invertIfNegative val="0"/>
          <c:cat>
            <c:strRef>
              <c:f>'LE Male'!$O$6:$O$11</c:f>
              <c:strCache>
                <c:ptCount val="6"/>
                <c:pt idx="0">
                  <c:v>Ribble Valley</c:v>
                </c:pt>
                <c:pt idx="1">
                  <c:v>Pendle</c:v>
                </c:pt>
                <c:pt idx="2">
                  <c:v>Rossendale</c:v>
                </c:pt>
                <c:pt idx="3">
                  <c:v>Blackburn with Darwen</c:v>
                </c:pt>
                <c:pt idx="4">
                  <c:v>Hyndburn</c:v>
                </c:pt>
                <c:pt idx="5">
                  <c:v>Burnley</c:v>
                </c:pt>
              </c:strCache>
            </c:strRef>
          </c:cat>
          <c:val>
            <c:numRef>
              <c:f>'LE Male'!$P$6:$P$11</c:f>
              <c:numCache>
                <c:formatCode>0</c:formatCode>
                <c:ptCount val="6"/>
                <c:pt idx="0">
                  <c:v>81</c:v>
                </c:pt>
                <c:pt idx="1">
                  <c:v>78</c:v>
                </c:pt>
                <c:pt idx="2">
                  <c:v>78</c:v>
                </c:pt>
                <c:pt idx="3">
                  <c:v>77</c:v>
                </c:pt>
                <c:pt idx="4">
                  <c:v>77</c:v>
                </c:pt>
                <c:pt idx="5">
                  <c:v>76</c:v>
                </c:pt>
              </c:numCache>
            </c:numRef>
          </c:val>
          <c:extLst>
            <c:ext xmlns:c16="http://schemas.microsoft.com/office/drawing/2014/chart" uri="{C3380CC4-5D6E-409C-BE32-E72D297353CC}">
              <c16:uniqueId val="{00000000-AA46-400C-BA24-0DC55F4C7443}"/>
            </c:ext>
          </c:extLst>
        </c:ser>
        <c:dLbls>
          <c:showLegendKey val="0"/>
          <c:showVal val="0"/>
          <c:showCatName val="0"/>
          <c:showSerName val="0"/>
          <c:showPercent val="0"/>
          <c:showBubbleSize val="0"/>
        </c:dLbls>
        <c:gapWidth val="219"/>
        <c:overlap val="-27"/>
        <c:axId val="546679096"/>
        <c:axId val="546678456"/>
      </c:barChart>
      <c:lineChart>
        <c:grouping val="standard"/>
        <c:varyColors val="0"/>
        <c:ser>
          <c:idx val="1"/>
          <c:order val="1"/>
          <c:tx>
            <c:strRef>
              <c:f>'LE Male'!$Q$5</c:f>
              <c:strCache>
                <c:ptCount val="1"/>
                <c:pt idx="0">
                  <c:v>England average</c:v>
                </c:pt>
              </c:strCache>
            </c:strRef>
          </c:tx>
          <c:spPr>
            <a:ln w="38100" cap="rnd">
              <a:solidFill>
                <a:schemeClr val="accent1"/>
              </a:solidFill>
              <a:round/>
            </a:ln>
            <a:effectLst/>
          </c:spPr>
          <c:marker>
            <c:symbol val="none"/>
          </c:marker>
          <c:cat>
            <c:strRef>
              <c:f>'LE Male'!$O$6:$O$11</c:f>
              <c:strCache>
                <c:ptCount val="6"/>
                <c:pt idx="0">
                  <c:v>Ribble Valley</c:v>
                </c:pt>
                <c:pt idx="1">
                  <c:v>Pendle</c:v>
                </c:pt>
                <c:pt idx="2">
                  <c:v>Rossendale</c:v>
                </c:pt>
                <c:pt idx="3">
                  <c:v>Blackburn with Darwen</c:v>
                </c:pt>
                <c:pt idx="4">
                  <c:v>Hyndburn</c:v>
                </c:pt>
                <c:pt idx="5">
                  <c:v>Burnley</c:v>
                </c:pt>
              </c:strCache>
            </c:strRef>
          </c:cat>
          <c:val>
            <c:numRef>
              <c:f>'LE Male'!$Q$6:$Q$11</c:f>
              <c:numCache>
                <c:formatCode>0</c:formatCode>
                <c:ptCount val="6"/>
                <c:pt idx="0">
                  <c:v>80</c:v>
                </c:pt>
                <c:pt idx="1">
                  <c:v>80</c:v>
                </c:pt>
                <c:pt idx="2">
                  <c:v>80</c:v>
                </c:pt>
                <c:pt idx="3">
                  <c:v>80</c:v>
                </c:pt>
                <c:pt idx="4">
                  <c:v>80</c:v>
                </c:pt>
                <c:pt idx="5">
                  <c:v>80</c:v>
                </c:pt>
              </c:numCache>
            </c:numRef>
          </c:val>
          <c:smooth val="0"/>
          <c:extLst>
            <c:ext xmlns:c16="http://schemas.microsoft.com/office/drawing/2014/chart" uri="{C3380CC4-5D6E-409C-BE32-E72D297353CC}">
              <c16:uniqueId val="{00000001-AA46-400C-BA24-0DC55F4C7443}"/>
            </c:ext>
          </c:extLst>
        </c:ser>
        <c:dLbls>
          <c:showLegendKey val="0"/>
          <c:showVal val="0"/>
          <c:showCatName val="0"/>
          <c:showSerName val="0"/>
          <c:showPercent val="0"/>
          <c:showBubbleSize val="0"/>
        </c:dLbls>
        <c:marker val="1"/>
        <c:smooth val="0"/>
        <c:axId val="546679096"/>
        <c:axId val="546678456"/>
      </c:lineChart>
      <c:catAx>
        <c:axId val="54667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6678456"/>
        <c:crosses val="autoZero"/>
        <c:auto val="1"/>
        <c:lblAlgn val="ctr"/>
        <c:lblOffset val="100"/>
        <c:noMultiLvlLbl val="0"/>
      </c:catAx>
      <c:valAx>
        <c:axId val="546678456"/>
        <c:scaling>
          <c:orientation val="minMax"/>
          <c:min val="7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667909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Pendle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'Pend LB'!$B$1</c:f>
              <c:strCache>
                <c:ptCount val="1"/>
                <c:pt idx="0">
                  <c:v>Value</c:v>
                </c:pt>
              </c:strCache>
            </c:strRef>
          </c:tx>
          <c:spPr>
            <a:solidFill>
              <a:schemeClr val="accent6">
                <a:shade val="76000"/>
              </a:schemeClr>
            </a:solidFill>
            <a:ln>
              <a:noFill/>
            </a:ln>
            <a:effectLst/>
          </c:spPr>
          <c:invertIfNegative val="0"/>
          <c:cat>
            <c:strRef>
              <c:f>'Pend LB'!$A$2:$A$22</c:f>
              <c:strCache>
                <c:ptCount val="21"/>
                <c:pt idx="0">
                  <c:v>Waterside</c:v>
                </c:pt>
                <c:pt idx="1">
                  <c:v>Marsden</c:v>
                </c:pt>
                <c:pt idx="2">
                  <c:v>Old Laund Booth</c:v>
                </c:pt>
                <c:pt idx="3">
                  <c:v>Whitefield</c:v>
                </c:pt>
                <c:pt idx="4">
                  <c:v>Higham and Pendleside</c:v>
                </c:pt>
                <c:pt idx="5">
                  <c:v>Southfield</c:v>
                </c:pt>
                <c:pt idx="6">
                  <c:v>Craven</c:v>
                </c:pt>
                <c:pt idx="7">
                  <c:v>Bradley</c:v>
                </c:pt>
                <c:pt idx="8">
                  <c:v>Clover Hill</c:v>
                </c:pt>
                <c:pt idx="9">
                  <c:v>Walverden</c:v>
                </c:pt>
                <c:pt idx="10">
                  <c:v>Pendle</c:v>
                </c:pt>
                <c:pt idx="11">
                  <c:v>Horsfield</c:v>
                </c:pt>
                <c:pt idx="12">
                  <c:v>Coates</c:v>
                </c:pt>
                <c:pt idx="13">
                  <c:v>Earby</c:v>
                </c:pt>
                <c:pt idx="14">
                  <c:v>Vivary Bridge</c:v>
                </c:pt>
                <c:pt idx="15">
                  <c:v>Brierfield</c:v>
                </c:pt>
                <c:pt idx="16">
                  <c:v>Boulsworth</c:v>
                </c:pt>
                <c:pt idx="17">
                  <c:v>Reedley</c:v>
                </c:pt>
                <c:pt idx="18">
                  <c:v>Barrowford</c:v>
                </c:pt>
                <c:pt idx="19">
                  <c:v>Blacko and Higherford*</c:v>
                </c:pt>
                <c:pt idx="20">
                  <c:v>Foulridge*</c:v>
                </c:pt>
              </c:strCache>
            </c:strRef>
          </c:cat>
          <c:val>
            <c:numRef>
              <c:f>'Pend LB'!$B$2:$B$22</c:f>
              <c:numCache>
                <c:formatCode>General</c:formatCode>
                <c:ptCount val="21"/>
                <c:pt idx="0">
                  <c:v>11.1111</c:v>
                </c:pt>
                <c:pt idx="1">
                  <c:v>10.970499999999999</c:v>
                </c:pt>
                <c:pt idx="2">
                  <c:v>10.9091</c:v>
                </c:pt>
                <c:pt idx="3">
                  <c:v>10.335900000000001</c:v>
                </c:pt>
                <c:pt idx="4">
                  <c:v>10.2941</c:v>
                </c:pt>
                <c:pt idx="5">
                  <c:v>10.256399999999999</c:v>
                </c:pt>
                <c:pt idx="6">
                  <c:v>9.2783999999999995</c:v>
                </c:pt>
                <c:pt idx="7">
                  <c:v>9.1483000000000008</c:v>
                </c:pt>
                <c:pt idx="8">
                  <c:v>9.0292999999999992</c:v>
                </c:pt>
                <c:pt idx="9">
                  <c:v>8.4506999999999994</c:v>
                </c:pt>
                <c:pt idx="10">
                  <c:v>8.3000665335994608</c:v>
                </c:pt>
                <c:pt idx="11">
                  <c:v>8.1480999999999995</c:v>
                </c:pt>
                <c:pt idx="12">
                  <c:v>7.1856</c:v>
                </c:pt>
                <c:pt idx="13">
                  <c:v>7.1684999999999999</c:v>
                </c:pt>
                <c:pt idx="14">
                  <c:v>7.1006</c:v>
                </c:pt>
                <c:pt idx="15">
                  <c:v>6.5853999999999999</c:v>
                </c:pt>
                <c:pt idx="16">
                  <c:v>6.4935</c:v>
                </c:pt>
                <c:pt idx="17">
                  <c:v>6.4103000000000003</c:v>
                </c:pt>
                <c:pt idx="18">
                  <c:v>3.9710999999999999</c:v>
                </c:pt>
              </c:numCache>
            </c:numRef>
          </c:val>
          <c:extLst>
            <c:ext xmlns:c16="http://schemas.microsoft.com/office/drawing/2014/chart" uri="{C3380CC4-5D6E-409C-BE32-E72D297353CC}">
              <c16:uniqueId val="{00000000-2112-4B65-97CE-295D22EF7BE1}"/>
            </c:ext>
          </c:extLst>
        </c:ser>
        <c:dLbls>
          <c:showLegendKey val="0"/>
          <c:showVal val="0"/>
          <c:showCatName val="0"/>
          <c:showSerName val="0"/>
          <c:showPercent val="0"/>
          <c:showBubbleSize val="0"/>
        </c:dLbls>
        <c:gapWidth val="219"/>
        <c:overlap val="-27"/>
        <c:axId val="2049676191"/>
        <c:axId val="2049675775"/>
      </c:barChart>
      <c:lineChart>
        <c:grouping val="standard"/>
        <c:varyColors val="0"/>
        <c:ser>
          <c:idx val="1"/>
          <c:order val="1"/>
          <c:tx>
            <c:strRef>
              <c:f>'Pend LB'!$C$1</c:f>
              <c:strCache>
                <c:ptCount val="1"/>
                <c:pt idx="0">
                  <c:v>England</c:v>
                </c:pt>
              </c:strCache>
            </c:strRef>
          </c:tx>
          <c:spPr>
            <a:ln w="38100" cap="rnd">
              <a:solidFill>
                <a:schemeClr val="accent1"/>
              </a:solidFill>
              <a:round/>
            </a:ln>
            <a:effectLst/>
          </c:spPr>
          <c:marker>
            <c:symbol val="none"/>
          </c:marker>
          <c:cat>
            <c:strRef>
              <c:f>'Pend LB'!$A$2:$A$22</c:f>
              <c:strCache>
                <c:ptCount val="21"/>
                <c:pt idx="0">
                  <c:v>Waterside</c:v>
                </c:pt>
                <c:pt idx="1">
                  <c:v>Marsden</c:v>
                </c:pt>
                <c:pt idx="2">
                  <c:v>Old Laund Booth</c:v>
                </c:pt>
                <c:pt idx="3">
                  <c:v>Whitefield</c:v>
                </c:pt>
                <c:pt idx="4">
                  <c:v>Higham and Pendleside</c:v>
                </c:pt>
                <c:pt idx="5">
                  <c:v>Southfield</c:v>
                </c:pt>
                <c:pt idx="6">
                  <c:v>Craven</c:v>
                </c:pt>
                <c:pt idx="7">
                  <c:v>Bradley</c:v>
                </c:pt>
                <c:pt idx="8">
                  <c:v>Clover Hill</c:v>
                </c:pt>
                <c:pt idx="9">
                  <c:v>Walverden</c:v>
                </c:pt>
                <c:pt idx="10">
                  <c:v>Pendle</c:v>
                </c:pt>
                <c:pt idx="11">
                  <c:v>Horsfield</c:v>
                </c:pt>
                <c:pt idx="12">
                  <c:v>Coates</c:v>
                </c:pt>
                <c:pt idx="13">
                  <c:v>Earby</c:v>
                </c:pt>
                <c:pt idx="14">
                  <c:v>Vivary Bridge</c:v>
                </c:pt>
                <c:pt idx="15">
                  <c:v>Brierfield</c:v>
                </c:pt>
                <c:pt idx="16">
                  <c:v>Boulsworth</c:v>
                </c:pt>
                <c:pt idx="17">
                  <c:v>Reedley</c:v>
                </c:pt>
                <c:pt idx="18">
                  <c:v>Barrowford</c:v>
                </c:pt>
                <c:pt idx="19">
                  <c:v>Blacko and Higherford*</c:v>
                </c:pt>
                <c:pt idx="20">
                  <c:v>Foulridge*</c:v>
                </c:pt>
              </c:strCache>
            </c:strRef>
          </c:cat>
          <c:val>
            <c:numRef>
              <c:f>'Pend LB'!$C$2:$C$22</c:f>
              <c:numCache>
                <c:formatCode>General</c:formatCode>
                <c:ptCount val="21"/>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pt idx="17">
                  <c:v>6.9291301303471302</c:v>
                </c:pt>
                <c:pt idx="18">
                  <c:v>6.9291301303471302</c:v>
                </c:pt>
                <c:pt idx="19">
                  <c:v>6.9291301303471302</c:v>
                </c:pt>
                <c:pt idx="20">
                  <c:v>6.9291301303471302</c:v>
                </c:pt>
              </c:numCache>
            </c:numRef>
          </c:val>
          <c:smooth val="0"/>
          <c:extLst>
            <c:ext xmlns:c16="http://schemas.microsoft.com/office/drawing/2014/chart" uri="{C3380CC4-5D6E-409C-BE32-E72D297353CC}">
              <c16:uniqueId val="{00000001-2112-4B65-97CE-295D22EF7BE1}"/>
            </c:ext>
          </c:extLst>
        </c:ser>
        <c:dLbls>
          <c:showLegendKey val="0"/>
          <c:showVal val="0"/>
          <c:showCatName val="0"/>
          <c:showSerName val="0"/>
          <c:showPercent val="0"/>
          <c:showBubbleSize val="0"/>
        </c:dLbls>
        <c:marker val="1"/>
        <c:smooth val="0"/>
        <c:axId val="2049676191"/>
        <c:axId val="2049675775"/>
      </c:lineChart>
      <c:catAx>
        <c:axId val="2049676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49675775"/>
        <c:crosses val="autoZero"/>
        <c:auto val="1"/>
        <c:lblAlgn val="ctr"/>
        <c:lblOffset val="100"/>
        <c:noMultiLvlLbl val="0"/>
      </c:catAx>
      <c:valAx>
        <c:axId val="20496757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4967619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err="1"/>
              <a:t>Ribble</a:t>
            </a:r>
            <a:r>
              <a:rPr lang="en-GB" sz="2000" dirty="0"/>
              <a:t> Valley</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'Ribb LB'!$B$1</c:f>
              <c:strCache>
                <c:ptCount val="1"/>
                <c:pt idx="0">
                  <c:v>Area</c:v>
                </c:pt>
              </c:strCache>
            </c:strRef>
          </c:tx>
          <c:spPr>
            <a:solidFill>
              <a:schemeClr val="accent6">
                <a:shade val="76000"/>
              </a:schemeClr>
            </a:solidFill>
            <a:ln>
              <a:noFill/>
            </a:ln>
            <a:effectLst/>
          </c:spPr>
          <c:invertIfNegative val="0"/>
          <c:cat>
            <c:strRef>
              <c:f>'Ribb LB'!$A$2:$A$28</c:f>
              <c:strCache>
                <c:ptCount val="27"/>
                <c:pt idx="0">
                  <c:v>Littlemoor</c:v>
                </c:pt>
                <c:pt idx="1">
                  <c:v>Chipping</c:v>
                </c:pt>
                <c:pt idx="2">
                  <c:v>Bowland</c:v>
                </c:pt>
                <c:pt idx="3">
                  <c:v>West Bradford &amp; Grindleton</c:v>
                </c:pt>
                <c:pt idx="4">
                  <c:v>Billington &amp; Langho</c:v>
                </c:pt>
                <c:pt idx="5">
                  <c:v>Derby &amp; Thornley</c:v>
                </c:pt>
                <c:pt idx="6">
                  <c:v>Chatburn</c:v>
                </c:pt>
                <c:pt idx="7">
                  <c:v>Gisburn &amp; Rimington</c:v>
                </c:pt>
                <c:pt idx="8">
                  <c:v>Wiswell &amp; Barrow</c:v>
                </c:pt>
                <c:pt idx="9">
                  <c:v>Wilpshire &amp; Ramsgreave</c:v>
                </c:pt>
                <c:pt idx="10">
                  <c:v>Ribchester</c:v>
                </c:pt>
                <c:pt idx="11">
                  <c:v>Ribble Valley</c:v>
                </c:pt>
                <c:pt idx="12">
                  <c:v>Salthill</c:v>
                </c:pt>
                <c:pt idx="13">
                  <c:v>Primrose</c:v>
                </c:pt>
                <c:pt idx="14">
                  <c:v>Dilworth</c:v>
                </c:pt>
                <c:pt idx="15">
                  <c:v>St Mary's</c:v>
                </c:pt>
                <c:pt idx="16">
                  <c:v>Alston &amp; Hothersall</c:v>
                </c:pt>
                <c:pt idx="17">
                  <c:v>East Whalley, Read &amp; Simonstone</c:v>
                </c:pt>
                <c:pt idx="18">
                  <c:v>Edisford &amp; Low Moor</c:v>
                </c:pt>
                <c:pt idx="19">
                  <c:v>Brockhall &amp; Dinckley</c:v>
                </c:pt>
                <c:pt idx="20">
                  <c:v>Clayton-le-Dale &amp; Salesbury</c:v>
                </c:pt>
                <c:pt idx="21">
                  <c:v>Hurst Green &amp; Whitewell</c:v>
                </c:pt>
                <c:pt idx="22">
                  <c:v>Mellor*</c:v>
                </c:pt>
                <c:pt idx="23">
                  <c:v>Sabden*</c:v>
                </c:pt>
                <c:pt idx="24">
                  <c:v>Waddington, Bashall Eaves &amp; Mitton*</c:v>
                </c:pt>
                <c:pt idx="25">
                  <c:v>Whalley &amp; Painter Wood*</c:v>
                </c:pt>
                <c:pt idx="26">
                  <c:v>Whalley Nethertown*</c:v>
                </c:pt>
              </c:strCache>
            </c:strRef>
          </c:cat>
          <c:val>
            <c:numRef>
              <c:f>'Ribb LB'!$B$2:$B$28</c:f>
              <c:numCache>
                <c:formatCode>General</c:formatCode>
                <c:ptCount val="27"/>
                <c:pt idx="0">
                  <c:v>10.738300000000001</c:v>
                </c:pt>
                <c:pt idx="1">
                  <c:v>9.7561</c:v>
                </c:pt>
                <c:pt idx="2">
                  <c:v>9.6774000000000004</c:v>
                </c:pt>
                <c:pt idx="3">
                  <c:v>8.8234999999999992</c:v>
                </c:pt>
                <c:pt idx="4">
                  <c:v>8.8000000000000007</c:v>
                </c:pt>
                <c:pt idx="5">
                  <c:v>8.5890000000000004</c:v>
                </c:pt>
                <c:pt idx="6">
                  <c:v>8.5106000000000002</c:v>
                </c:pt>
                <c:pt idx="7">
                  <c:v>7.6923000000000004</c:v>
                </c:pt>
                <c:pt idx="8">
                  <c:v>6.5789</c:v>
                </c:pt>
                <c:pt idx="9">
                  <c:v>5.9701000000000004</c:v>
                </c:pt>
                <c:pt idx="10">
                  <c:v>5.6337999999999999</c:v>
                </c:pt>
                <c:pt idx="11">
                  <c:v>5.5006446067898498</c:v>
                </c:pt>
                <c:pt idx="12">
                  <c:v>5.2632000000000003</c:v>
                </c:pt>
                <c:pt idx="13">
                  <c:v>5.0505000000000004</c:v>
                </c:pt>
                <c:pt idx="14">
                  <c:v>4.9587000000000003</c:v>
                </c:pt>
                <c:pt idx="15">
                  <c:v>4.2104999999999997</c:v>
                </c:pt>
                <c:pt idx="16">
                  <c:v>3.2519999999999998</c:v>
                </c:pt>
                <c:pt idx="17">
                  <c:v>3.1579000000000002</c:v>
                </c:pt>
                <c:pt idx="18">
                  <c:v>2.6177999999999999</c:v>
                </c:pt>
              </c:numCache>
            </c:numRef>
          </c:val>
          <c:extLst>
            <c:ext xmlns:c16="http://schemas.microsoft.com/office/drawing/2014/chart" uri="{C3380CC4-5D6E-409C-BE32-E72D297353CC}">
              <c16:uniqueId val="{00000000-FC0B-45EB-9B65-29DD6A2C7E8C}"/>
            </c:ext>
          </c:extLst>
        </c:ser>
        <c:dLbls>
          <c:showLegendKey val="0"/>
          <c:showVal val="0"/>
          <c:showCatName val="0"/>
          <c:showSerName val="0"/>
          <c:showPercent val="0"/>
          <c:showBubbleSize val="0"/>
        </c:dLbls>
        <c:gapWidth val="219"/>
        <c:overlap val="-27"/>
        <c:axId val="1786177983"/>
        <c:axId val="1786180479"/>
      </c:barChart>
      <c:lineChart>
        <c:grouping val="standard"/>
        <c:varyColors val="0"/>
        <c:ser>
          <c:idx val="1"/>
          <c:order val="1"/>
          <c:tx>
            <c:strRef>
              <c:f>'Ribb LB'!$C$1</c:f>
              <c:strCache>
                <c:ptCount val="1"/>
                <c:pt idx="0">
                  <c:v>England</c:v>
                </c:pt>
              </c:strCache>
            </c:strRef>
          </c:tx>
          <c:spPr>
            <a:ln w="38100" cap="rnd">
              <a:solidFill>
                <a:schemeClr val="accent1"/>
              </a:solidFill>
              <a:round/>
            </a:ln>
            <a:effectLst/>
          </c:spPr>
          <c:marker>
            <c:symbol val="none"/>
          </c:marker>
          <c:cat>
            <c:strRef>
              <c:f>'Ribb LB'!$A$2:$A$28</c:f>
              <c:strCache>
                <c:ptCount val="27"/>
                <c:pt idx="0">
                  <c:v>Littlemoor</c:v>
                </c:pt>
                <c:pt idx="1">
                  <c:v>Chipping</c:v>
                </c:pt>
                <c:pt idx="2">
                  <c:v>Bowland</c:v>
                </c:pt>
                <c:pt idx="3">
                  <c:v>West Bradford &amp; Grindleton</c:v>
                </c:pt>
                <c:pt idx="4">
                  <c:v>Billington &amp; Langho</c:v>
                </c:pt>
                <c:pt idx="5">
                  <c:v>Derby &amp; Thornley</c:v>
                </c:pt>
                <c:pt idx="6">
                  <c:v>Chatburn</c:v>
                </c:pt>
                <c:pt idx="7">
                  <c:v>Gisburn &amp; Rimington</c:v>
                </c:pt>
                <c:pt idx="8">
                  <c:v>Wiswell &amp; Barrow</c:v>
                </c:pt>
                <c:pt idx="9">
                  <c:v>Wilpshire &amp; Ramsgreave</c:v>
                </c:pt>
                <c:pt idx="10">
                  <c:v>Ribchester</c:v>
                </c:pt>
                <c:pt idx="11">
                  <c:v>Ribble Valley</c:v>
                </c:pt>
                <c:pt idx="12">
                  <c:v>Salthill</c:v>
                </c:pt>
                <c:pt idx="13">
                  <c:v>Primrose</c:v>
                </c:pt>
                <c:pt idx="14">
                  <c:v>Dilworth</c:v>
                </c:pt>
                <c:pt idx="15">
                  <c:v>St Mary's</c:v>
                </c:pt>
                <c:pt idx="16">
                  <c:v>Alston &amp; Hothersall</c:v>
                </c:pt>
                <c:pt idx="17">
                  <c:v>East Whalley, Read &amp; Simonstone</c:v>
                </c:pt>
                <c:pt idx="18">
                  <c:v>Edisford &amp; Low Moor</c:v>
                </c:pt>
                <c:pt idx="19">
                  <c:v>Brockhall &amp; Dinckley</c:v>
                </c:pt>
                <c:pt idx="20">
                  <c:v>Clayton-le-Dale &amp; Salesbury</c:v>
                </c:pt>
                <c:pt idx="21">
                  <c:v>Hurst Green &amp; Whitewell</c:v>
                </c:pt>
                <c:pt idx="22">
                  <c:v>Mellor*</c:v>
                </c:pt>
                <c:pt idx="23">
                  <c:v>Sabden*</c:v>
                </c:pt>
                <c:pt idx="24">
                  <c:v>Waddington, Bashall Eaves &amp; Mitton*</c:v>
                </c:pt>
                <c:pt idx="25">
                  <c:v>Whalley &amp; Painter Wood*</c:v>
                </c:pt>
                <c:pt idx="26">
                  <c:v>Whalley Nethertown*</c:v>
                </c:pt>
              </c:strCache>
            </c:strRef>
          </c:cat>
          <c:val>
            <c:numRef>
              <c:f>'Ribb LB'!$C$2:$C$28</c:f>
              <c:numCache>
                <c:formatCode>General</c:formatCode>
                <c:ptCount val="27"/>
                <c:pt idx="0">
                  <c:v>6.9291301303471302</c:v>
                </c:pt>
                <c:pt idx="1">
                  <c:v>6.9291301303471302</c:v>
                </c:pt>
                <c:pt idx="2">
                  <c:v>6.9291301303471302</c:v>
                </c:pt>
                <c:pt idx="3">
                  <c:v>6.9291301303471302</c:v>
                </c:pt>
                <c:pt idx="4">
                  <c:v>6.9291301303471302</c:v>
                </c:pt>
                <c:pt idx="5">
                  <c:v>6.9291301303471302</c:v>
                </c:pt>
                <c:pt idx="6">
                  <c:v>6.9291301303471302</c:v>
                </c:pt>
                <c:pt idx="7">
                  <c:v>6.9291301303471302</c:v>
                </c:pt>
                <c:pt idx="8">
                  <c:v>6.9291301303471302</c:v>
                </c:pt>
                <c:pt idx="9">
                  <c:v>6.9291301303471302</c:v>
                </c:pt>
                <c:pt idx="10">
                  <c:v>6.9291301303471302</c:v>
                </c:pt>
                <c:pt idx="11">
                  <c:v>6.9291301303471302</c:v>
                </c:pt>
                <c:pt idx="12">
                  <c:v>6.9291301303471302</c:v>
                </c:pt>
                <c:pt idx="13">
                  <c:v>6.9291301303471302</c:v>
                </c:pt>
                <c:pt idx="14">
                  <c:v>6.9291301303471302</c:v>
                </c:pt>
                <c:pt idx="15">
                  <c:v>6.9291301303471302</c:v>
                </c:pt>
                <c:pt idx="16">
                  <c:v>6.9291301303471302</c:v>
                </c:pt>
                <c:pt idx="17">
                  <c:v>6.9291301303471302</c:v>
                </c:pt>
                <c:pt idx="18">
                  <c:v>6.9291301303471302</c:v>
                </c:pt>
                <c:pt idx="19">
                  <c:v>6.9291301303471302</c:v>
                </c:pt>
                <c:pt idx="20">
                  <c:v>6.9291301303471302</c:v>
                </c:pt>
                <c:pt idx="21">
                  <c:v>6.9291301303471302</c:v>
                </c:pt>
                <c:pt idx="22">
                  <c:v>6.9291301303471302</c:v>
                </c:pt>
                <c:pt idx="23">
                  <c:v>6.9291301303471302</c:v>
                </c:pt>
                <c:pt idx="24">
                  <c:v>6.9291301303471302</c:v>
                </c:pt>
                <c:pt idx="25">
                  <c:v>6.9291301303471302</c:v>
                </c:pt>
                <c:pt idx="26">
                  <c:v>6.9291301303471302</c:v>
                </c:pt>
              </c:numCache>
            </c:numRef>
          </c:val>
          <c:smooth val="0"/>
          <c:extLst>
            <c:ext xmlns:c16="http://schemas.microsoft.com/office/drawing/2014/chart" uri="{C3380CC4-5D6E-409C-BE32-E72D297353CC}">
              <c16:uniqueId val="{00000001-FC0B-45EB-9B65-29DD6A2C7E8C}"/>
            </c:ext>
          </c:extLst>
        </c:ser>
        <c:dLbls>
          <c:showLegendKey val="0"/>
          <c:showVal val="0"/>
          <c:showCatName val="0"/>
          <c:showSerName val="0"/>
          <c:showPercent val="0"/>
          <c:showBubbleSize val="0"/>
        </c:dLbls>
        <c:marker val="1"/>
        <c:smooth val="0"/>
        <c:axId val="1786177983"/>
        <c:axId val="1786180479"/>
      </c:lineChart>
      <c:catAx>
        <c:axId val="178617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6180479"/>
        <c:crosses val="autoZero"/>
        <c:auto val="1"/>
        <c:lblAlgn val="ctr"/>
        <c:lblOffset val="100"/>
        <c:noMultiLvlLbl val="0"/>
      </c:catAx>
      <c:valAx>
        <c:axId val="1786180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617798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Rossendale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'Ross LB'!$B$1:$B$2</c:f>
              <c:strCache>
                <c:ptCount val="2"/>
                <c:pt idx="0">
                  <c:v>Value</c:v>
                </c:pt>
              </c:strCache>
            </c:strRef>
          </c:tx>
          <c:spPr>
            <a:solidFill>
              <a:schemeClr val="accent6">
                <a:shade val="76000"/>
              </a:schemeClr>
            </a:solidFill>
            <a:ln>
              <a:noFill/>
            </a:ln>
            <a:effectLst/>
          </c:spPr>
          <c:invertIfNegative val="0"/>
          <c:cat>
            <c:strRef>
              <c:f>'Ross LB'!$A$3:$A$17</c:f>
              <c:strCache>
                <c:ptCount val="15"/>
                <c:pt idx="0">
                  <c:v>Goodshaw</c:v>
                </c:pt>
                <c:pt idx="1">
                  <c:v>Worsley</c:v>
                </c:pt>
                <c:pt idx="2">
                  <c:v>Greensclough</c:v>
                </c:pt>
                <c:pt idx="3">
                  <c:v>Irwell</c:v>
                </c:pt>
                <c:pt idx="4">
                  <c:v>Whitewell</c:v>
                </c:pt>
                <c:pt idx="5">
                  <c:v>Rossendale</c:v>
                </c:pt>
                <c:pt idx="6">
                  <c:v>Longholme</c:v>
                </c:pt>
                <c:pt idx="7">
                  <c:v>Healey and Whitworth</c:v>
                </c:pt>
                <c:pt idx="8">
                  <c:v>Facit and Shawforth</c:v>
                </c:pt>
                <c:pt idx="9">
                  <c:v>Cribden</c:v>
                </c:pt>
                <c:pt idx="10">
                  <c:v>Eden</c:v>
                </c:pt>
                <c:pt idx="11">
                  <c:v>Hareholme</c:v>
                </c:pt>
                <c:pt idx="12">
                  <c:v>Stacksteads</c:v>
                </c:pt>
                <c:pt idx="13">
                  <c:v>Helmshore</c:v>
                </c:pt>
                <c:pt idx="14">
                  <c:v>Greenfield</c:v>
                </c:pt>
              </c:strCache>
            </c:strRef>
          </c:cat>
          <c:val>
            <c:numRef>
              <c:f>'Ross LB'!$B$3:$B$17</c:f>
              <c:numCache>
                <c:formatCode>General</c:formatCode>
                <c:ptCount val="15"/>
                <c:pt idx="0">
                  <c:v>12.077299999999999</c:v>
                </c:pt>
                <c:pt idx="1">
                  <c:v>11.188800000000001</c:v>
                </c:pt>
                <c:pt idx="2">
                  <c:v>9.2408999999999999</c:v>
                </c:pt>
                <c:pt idx="3">
                  <c:v>9.1623000000000001</c:v>
                </c:pt>
                <c:pt idx="4">
                  <c:v>8.7096999999999998</c:v>
                </c:pt>
                <c:pt idx="5">
                  <c:v>7.8549060539999997</c:v>
                </c:pt>
                <c:pt idx="6">
                  <c:v>7.7465000000000002</c:v>
                </c:pt>
                <c:pt idx="7">
                  <c:v>7.6596000000000002</c:v>
                </c:pt>
                <c:pt idx="8">
                  <c:v>7.2727000000000004</c:v>
                </c:pt>
                <c:pt idx="9">
                  <c:v>7.0092999999999996</c:v>
                </c:pt>
                <c:pt idx="10">
                  <c:v>6.0606</c:v>
                </c:pt>
                <c:pt idx="11">
                  <c:v>5.5319000000000003</c:v>
                </c:pt>
                <c:pt idx="12">
                  <c:v>5.3333000000000004</c:v>
                </c:pt>
                <c:pt idx="13">
                  <c:v>5.1586999999999996</c:v>
                </c:pt>
                <c:pt idx="14">
                  <c:v>4.2253999999999996</c:v>
                </c:pt>
              </c:numCache>
            </c:numRef>
          </c:val>
          <c:extLst>
            <c:ext xmlns:c16="http://schemas.microsoft.com/office/drawing/2014/chart" uri="{C3380CC4-5D6E-409C-BE32-E72D297353CC}">
              <c16:uniqueId val="{00000000-6E9D-4D8A-9D87-08F76D501C26}"/>
            </c:ext>
          </c:extLst>
        </c:ser>
        <c:dLbls>
          <c:showLegendKey val="0"/>
          <c:showVal val="0"/>
          <c:showCatName val="0"/>
          <c:showSerName val="0"/>
          <c:showPercent val="0"/>
          <c:showBubbleSize val="0"/>
        </c:dLbls>
        <c:gapWidth val="219"/>
        <c:overlap val="-27"/>
        <c:axId val="207737663"/>
        <c:axId val="207738495"/>
      </c:barChart>
      <c:lineChart>
        <c:grouping val="standard"/>
        <c:varyColors val="0"/>
        <c:ser>
          <c:idx val="1"/>
          <c:order val="1"/>
          <c:tx>
            <c:strRef>
              <c:f>'Ross LB'!$C$1:$C$2</c:f>
              <c:strCache>
                <c:ptCount val="2"/>
                <c:pt idx="0">
                  <c:v>England</c:v>
                </c:pt>
              </c:strCache>
            </c:strRef>
          </c:tx>
          <c:spPr>
            <a:ln w="38100" cap="rnd">
              <a:solidFill>
                <a:schemeClr val="accent1"/>
              </a:solidFill>
              <a:round/>
            </a:ln>
            <a:effectLst/>
          </c:spPr>
          <c:marker>
            <c:symbol val="none"/>
          </c:marker>
          <c:cat>
            <c:strRef>
              <c:f>'Ross LB'!$A$3:$A$17</c:f>
              <c:strCache>
                <c:ptCount val="15"/>
                <c:pt idx="0">
                  <c:v>Goodshaw</c:v>
                </c:pt>
                <c:pt idx="1">
                  <c:v>Worsley</c:v>
                </c:pt>
                <c:pt idx="2">
                  <c:v>Greensclough</c:v>
                </c:pt>
                <c:pt idx="3">
                  <c:v>Irwell</c:v>
                </c:pt>
                <c:pt idx="4">
                  <c:v>Whitewell</c:v>
                </c:pt>
                <c:pt idx="5">
                  <c:v>Rossendale</c:v>
                </c:pt>
                <c:pt idx="6">
                  <c:v>Longholme</c:v>
                </c:pt>
                <c:pt idx="7">
                  <c:v>Healey and Whitworth</c:v>
                </c:pt>
                <c:pt idx="8">
                  <c:v>Facit and Shawforth</c:v>
                </c:pt>
                <c:pt idx="9">
                  <c:v>Cribden</c:v>
                </c:pt>
                <c:pt idx="10">
                  <c:v>Eden</c:v>
                </c:pt>
                <c:pt idx="11">
                  <c:v>Hareholme</c:v>
                </c:pt>
                <c:pt idx="12">
                  <c:v>Stacksteads</c:v>
                </c:pt>
                <c:pt idx="13">
                  <c:v>Helmshore</c:v>
                </c:pt>
                <c:pt idx="14">
                  <c:v>Greenfield</c:v>
                </c:pt>
              </c:strCache>
            </c:strRef>
          </c:cat>
          <c:val>
            <c:numRef>
              <c:f>'Ross LB'!$C$3:$C$17</c:f>
              <c:numCache>
                <c:formatCode>General</c:formatCode>
                <c:ptCount val="15"/>
                <c:pt idx="0">
                  <c:v>6.9291301299999999</c:v>
                </c:pt>
                <c:pt idx="1">
                  <c:v>6.9291301299999999</c:v>
                </c:pt>
                <c:pt idx="2">
                  <c:v>6.9291301299999999</c:v>
                </c:pt>
                <c:pt idx="3">
                  <c:v>6.9291301299999999</c:v>
                </c:pt>
                <c:pt idx="4">
                  <c:v>6.9291301299999999</c:v>
                </c:pt>
                <c:pt idx="5">
                  <c:v>6.9291301299999999</c:v>
                </c:pt>
                <c:pt idx="6">
                  <c:v>6.9291301299999999</c:v>
                </c:pt>
                <c:pt idx="7">
                  <c:v>6.9291301299999999</c:v>
                </c:pt>
                <c:pt idx="8">
                  <c:v>6.9291301299999999</c:v>
                </c:pt>
                <c:pt idx="9">
                  <c:v>6.9291301299999999</c:v>
                </c:pt>
                <c:pt idx="10">
                  <c:v>6.9291301299999999</c:v>
                </c:pt>
                <c:pt idx="11">
                  <c:v>6.9291301299999999</c:v>
                </c:pt>
                <c:pt idx="12">
                  <c:v>6.9291301299999999</c:v>
                </c:pt>
                <c:pt idx="13">
                  <c:v>6.9291301299999999</c:v>
                </c:pt>
                <c:pt idx="14">
                  <c:v>6.9291301299999999</c:v>
                </c:pt>
              </c:numCache>
            </c:numRef>
          </c:val>
          <c:smooth val="0"/>
          <c:extLst>
            <c:ext xmlns:c16="http://schemas.microsoft.com/office/drawing/2014/chart" uri="{C3380CC4-5D6E-409C-BE32-E72D297353CC}">
              <c16:uniqueId val="{00000001-6E9D-4D8A-9D87-08F76D501C26}"/>
            </c:ext>
          </c:extLst>
        </c:ser>
        <c:dLbls>
          <c:showLegendKey val="0"/>
          <c:showVal val="0"/>
          <c:showCatName val="0"/>
          <c:showSerName val="0"/>
          <c:showPercent val="0"/>
          <c:showBubbleSize val="0"/>
        </c:dLbls>
        <c:marker val="1"/>
        <c:smooth val="0"/>
        <c:axId val="207737663"/>
        <c:axId val="207738495"/>
      </c:lineChart>
      <c:catAx>
        <c:axId val="207737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738495"/>
        <c:crosses val="autoZero"/>
        <c:auto val="1"/>
        <c:lblAlgn val="ctr"/>
        <c:lblOffset val="100"/>
        <c:noMultiLvlLbl val="0"/>
      </c:catAx>
      <c:valAx>
        <c:axId val="207738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73766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'Smoke Birth'!$O$1</c:f>
              <c:strCache>
                <c:ptCount val="1"/>
                <c:pt idx="0">
                  <c:v>Area</c:v>
                </c:pt>
              </c:strCache>
            </c:strRef>
          </c:tx>
          <c:spPr>
            <a:solidFill>
              <a:schemeClr val="accent6">
                <a:shade val="76000"/>
              </a:schemeClr>
            </a:solidFill>
            <a:ln>
              <a:noFill/>
            </a:ln>
            <a:effectLst/>
          </c:spPr>
          <c:invertIfNegative val="0"/>
          <c:cat>
            <c:strRef>
              <c:f>'Smoke Birth'!$N$2:$N$7</c:f>
              <c:strCache>
                <c:ptCount val="6"/>
                <c:pt idx="0">
                  <c:v>Burnley</c:v>
                </c:pt>
                <c:pt idx="1">
                  <c:v>Hyndburn</c:v>
                </c:pt>
                <c:pt idx="2">
                  <c:v>Pendle</c:v>
                </c:pt>
                <c:pt idx="3">
                  <c:v>Rossendale</c:v>
                </c:pt>
                <c:pt idx="4">
                  <c:v>Ribble Valley</c:v>
                </c:pt>
                <c:pt idx="5">
                  <c:v>Blackburn with Darwen</c:v>
                </c:pt>
              </c:strCache>
            </c:strRef>
          </c:cat>
          <c:val>
            <c:numRef>
              <c:f>'Smoke Birth'!$O$2:$O$7</c:f>
              <c:numCache>
                <c:formatCode>0</c:formatCode>
                <c:ptCount val="6"/>
                <c:pt idx="0">
                  <c:v>15.4885</c:v>
                </c:pt>
                <c:pt idx="1">
                  <c:v>15.4885</c:v>
                </c:pt>
                <c:pt idx="2">
                  <c:v>15.4885</c:v>
                </c:pt>
                <c:pt idx="3">
                  <c:v>15.4885</c:v>
                </c:pt>
                <c:pt idx="4">
                  <c:v>14.645300000000001</c:v>
                </c:pt>
                <c:pt idx="5">
                  <c:v>12.156700000000001</c:v>
                </c:pt>
              </c:numCache>
            </c:numRef>
          </c:val>
          <c:extLst>
            <c:ext xmlns:c16="http://schemas.microsoft.com/office/drawing/2014/chart" uri="{C3380CC4-5D6E-409C-BE32-E72D297353CC}">
              <c16:uniqueId val="{00000000-C5DC-4265-84AD-A8FCC4198FBD}"/>
            </c:ext>
          </c:extLst>
        </c:ser>
        <c:dLbls>
          <c:showLegendKey val="0"/>
          <c:showVal val="0"/>
          <c:showCatName val="0"/>
          <c:showSerName val="0"/>
          <c:showPercent val="0"/>
          <c:showBubbleSize val="0"/>
        </c:dLbls>
        <c:gapWidth val="219"/>
        <c:overlap val="-27"/>
        <c:axId val="2016081456"/>
        <c:axId val="2016081040"/>
      </c:barChart>
      <c:lineChart>
        <c:grouping val="standard"/>
        <c:varyColors val="0"/>
        <c:ser>
          <c:idx val="1"/>
          <c:order val="1"/>
          <c:tx>
            <c:strRef>
              <c:f>'Smoke Birth'!$P$1</c:f>
              <c:strCache>
                <c:ptCount val="1"/>
                <c:pt idx="0">
                  <c:v>England Average</c:v>
                </c:pt>
              </c:strCache>
            </c:strRef>
          </c:tx>
          <c:spPr>
            <a:ln w="38100" cap="rnd">
              <a:solidFill>
                <a:schemeClr val="accent1"/>
              </a:solidFill>
              <a:round/>
            </a:ln>
            <a:effectLst/>
          </c:spPr>
          <c:marker>
            <c:symbol val="none"/>
          </c:marker>
          <c:cat>
            <c:strRef>
              <c:f>'Smoke Birth'!$N$2:$N$7</c:f>
              <c:strCache>
                <c:ptCount val="6"/>
                <c:pt idx="0">
                  <c:v>Burnley</c:v>
                </c:pt>
                <c:pt idx="1">
                  <c:v>Hyndburn</c:v>
                </c:pt>
                <c:pt idx="2">
                  <c:v>Pendle</c:v>
                </c:pt>
                <c:pt idx="3">
                  <c:v>Rossendale</c:v>
                </c:pt>
                <c:pt idx="4">
                  <c:v>Ribble Valley</c:v>
                </c:pt>
                <c:pt idx="5">
                  <c:v>Blackburn with Darwen</c:v>
                </c:pt>
              </c:strCache>
            </c:strRef>
          </c:cat>
          <c:val>
            <c:numRef>
              <c:f>'Smoke Birth'!$P$2:$P$7</c:f>
              <c:numCache>
                <c:formatCode>0</c:formatCode>
                <c:ptCount val="6"/>
                <c:pt idx="0">
                  <c:v>10.418094342596101</c:v>
                </c:pt>
                <c:pt idx="1">
                  <c:v>10.418094342596101</c:v>
                </c:pt>
                <c:pt idx="2">
                  <c:v>10.418094342596101</c:v>
                </c:pt>
                <c:pt idx="3">
                  <c:v>10.418094342596101</c:v>
                </c:pt>
                <c:pt idx="4">
                  <c:v>10.418094342596101</c:v>
                </c:pt>
                <c:pt idx="5">
                  <c:v>10.418094342596101</c:v>
                </c:pt>
              </c:numCache>
            </c:numRef>
          </c:val>
          <c:smooth val="0"/>
          <c:extLst>
            <c:ext xmlns:c16="http://schemas.microsoft.com/office/drawing/2014/chart" uri="{C3380CC4-5D6E-409C-BE32-E72D297353CC}">
              <c16:uniqueId val="{00000001-C5DC-4265-84AD-A8FCC4198FBD}"/>
            </c:ext>
          </c:extLst>
        </c:ser>
        <c:dLbls>
          <c:showLegendKey val="0"/>
          <c:showVal val="0"/>
          <c:showCatName val="0"/>
          <c:showSerName val="0"/>
          <c:showPercent val="0"/>
          <c:showBubbleSize val="0"/>
        </c:dLbls>
        <c:marker val="1"/>
        <c:smooth val="0"/>
        <c:axId val="2016081456"/>
        <c:axId val="2016081040"/>
      </c:lineChart>
      <c:catAx>
        <c:axId val="20160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16081040"/>
        <c:crosses val="autoZero"/>
        <c:auto val="1"/>
        <c:lblAlgn val="ctr"/>
        <c:lblOffset val="100"/>
        <c:noMultiLvlLbl val="0"/>
      </c:catAx>
      <c:valAx>
        <c:axId val="2016081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1608145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 Hosp. Ad'!$O$1</c:f>
              <c:strCache>
                <c:ptCount val="1"/>
                <c:pt idx="0">
                  <c:v>Area</c:v>
                </c:pt>
              </c:strCache>
            </c:strRef>
          </c:tx>
          <c:spPr>
            <a:solidFill>
              <a:schemeClr val="accent6">
                <a:shade val="76000"/>
              </a:schemeClr>
            </a:solidFill>
            <a:ln>
              <a:noFill/>
            </a:ln>
            <a:effectLst/>
          </c:spPr>
          <c:invertIfNegative val="0"/>
          <c:cat>
            <c:strRef>
              <c:f>'Sh Hosp. Ad'!$N$2:$N$7</c:f>
              <c:strCache>
                <c:ptCount val="6"/>
                <c:pt idx="0">
                  <c:v>Hyndburn</c:v>
                </c:pt>
                <c:pt idx="1">
                  <c:v>Blackburn with Darwen</c:v>
                </c:pt>
                <c:pt idx="2">
                  <c:v>Burnley</c:v>
                </c:pt>
                <c:pt idx="3">
                  <c:v>Rossendale</c:v>
                </c:pt>
                <c:pt idx="4">
                  <c:v>Pendle</c:v>
                </c:pt>
                <c:pt idx="5">
                  <c:v>Ribble Valley</c:v>
                </c:pt>
              </c:strCache>
            </c:strRef>
          </c:cat>
          <c:val>
            <c:numRef>
              <c:f>'Sh Hosp. Ad'!$O$2:$O$7</c:f>
              <c:numCache>
                <c:formatCode>0</c:formatCode>
                <c:ptCount val="6"/>
                <c:pt idx="0">
                  <c:v>248.26</c:v>
                </c:pt>
                <c:pt idx="1">
                  <c:v>229.26</c:v>
                </c:pt>
                <c:pt idx="2">
                  <c:v>219.86</c:v>
                </c:pt>
                <c:pt idx="3">
                  <c:v>188.77</c:v>
                </c:pt>
                <c:pt idx="4">
                  <c:v>177.55</c:v>
                </c:pt>
                <c:pt idx="5">
                  <c:v>95.62</c:v>
                </c:pt>
              </c:numCache>
            </c:numRef>
          </c:val>
          <c:extLst>
            <c:ext xmlns:c16="http://schemas.microsoft.com/office/drawing/2014/chart" uri="{C3380CC4-5D6E-409C-BE32-E72D297353CC}">
              <c16:uniqueId val="{00000000-2A24-4A97-8036-1F5FF75AD02A}"/>
            </c:ext>
          </c:extLst>
        </c:ser>
        <c:dLbls>
          <c:showLegendKey val="0"/>
          <c:showVal val="0"/>
          <c:showCatName val="0"/>
          <c:showSerName val="0"/>
          <c:showPercent val="0"/>
          <c:showBubbleSize val="0"/>
        </c:dLbls>
        <c:gapWidth val="219"/>
        <c:overlap val="-27"/>
        <c:axId val="1985577520"/>
        <c:axId val="1985580848"/>
      </c:barChart>
      <c:lineChart>
        <c:grouping val="standard"/>
        <c:varyColors val="0"/>
        <c:ser>
          <c:idx val="1"/>
          <c:order val="1"/>
          <c:tx>
            <c:strRef>
              <c:f>'Sh Hosp. Ad'!$P$1</c:f>
              <c:strCache>
                <c:ptCount val="1"/>
                <c:pt idx="0">
                  <c:v>England Average</c:v>
                </c:pt>
              </c:strCache>
            </c:strRef>
          </c:tx>
          <c:spPr>
            <a:ln w="38100" cap="rnd">
              <a:solidFill>
                <a:schemeClr val="accent1"/>
              </a:solidFill>
              <a:round/>
            </a:ln>
            <a:effectLst/>
          </c:spPr>
          <c:marker>
            <c:symbol val="none"/>
          </c:marker>
          <c:cat>
            <c:strRef>
              <c:f>'Sh Hosp. Ad'!$N$2:$N$7</c:f>
              <c:strCache>
                <c:ptCount val="6"/>
                <c:pt idx="0">
                  <c:v>Hyndburn</c:v>
                </c:pt>
                <c:pt idx="1">
                  <c:v>Blackburn with Darwen</c:v>
                </c:pt>
                <c:pt idx="2">
                  <c:v>Burnley</c:v>
                </c:pt>
                <c:pt idx="3">
                  <c:v>Rossendale</c:v>
                </c:pt>
                <c:pt idx="4">
                  <c:v>Pendle</c:v>
                </c:pt>
                <c:pt idx="5">
                  <c:v>Ribble Valley</c:v>
                </c:pt>
              </c:strCache>
            </c:strRef>
          </c:cat>
          <c:val>
            <c:numRef>
              <c:f>'Sh Hosp. Ad'!$P$2:$P$7</c:f>
              <c:numCache>
                <c:formatCode>0</c:formatCode>
                <c:ptCount val="6"/>
                <c:pt idx="0">
                  <c:v>192.64</c:v>
                </c:pt>
                <c:pt idx="1">
                  <c:v>192.64</c:v>
                </c:pt>
                <c:pt idx="2">
                  <c:v>192.64</c:v>
                </c:pt>
                <c:pt idx="3">
                  <c:v>192.64</c:v>
                </c:pt>
                <c:pt idx="4">
                  <c:v>192.64</c:v>
                </c:pt>
                <c:pt idx="5">
                  <c:v>192.64</c:v>
                </c:pt>
              </c:numCache>
            </c:numRef>
          </c:val>
          <c:smooth val="0"/>
          <c:extLst>
            <c:ext xmlns:c16="http://schemas.microsoft.com/office/drawing/2014/chart" uri="{C3380CC4-5D6E-409C-BE32-E72D297353CC}">
              <c16:uniqueId val="{00000001-2A24-4A97-8036-1F5FF75AD02A}"/>
            </c:ext>
          </c:extLst>
        </c:ser>
        <c:dLbls>
          <c:showLegendKey val="0"/>
          <c:showVal val="0"/>
          <c:showCatName val="0"/>
          <c:showSerName val="0"/>
          <c:showPercent val="0"/>
          <c:showBubbleSize val="0"/>
        </c:dLbls>
        <c:marker val="1"/>
        <c:smooth val="0"/>
        <c:axId val="1985577520"/>
        <c:axId val="1985580848"/>
      </c:lineChart>
      <c:catAx>
        <c:axId val="198557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5580848"/>
        <c:crosses val="autoZero"/>
        <c:auto val="1"/>
        <c:lblAlgn val="ctr"/>
        <c:lblOffset val="100"/>
        <c:noMultiLvlLbl val="0"/>
      </c:catAx>
      <c:valAx>
        <c:axId val="1985580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Admissions,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55775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Blackburn with Darwen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'BWD SH'!$B$1:$B$2</c:f>
              <c:strCache>
                <c:ptCount val="2"/>
                <c:pt idx="0">
                  <c:v>Value</c:v>
                </c:pt>
              </c:strCache>
            </c:strRef>
          </c:tx>
          <c:spPr>
            <a:solidFill>
              <a:schemeClr val="accent6">
                <a:shade val="76000"/>
              </a:schemeClr>
            </a:solidFill>
            <a:ln>
              <a:noFill/>
            </a:ln>
            <a:effectLst/>
          </c:spPr>
          <c:invertIfNegative val="0"/>
          <c:cat>
            <c:strRef>
              <c:f>'BWD SH'!$A$3:$A$20</c:f>
              <c:strCache>
                <c:ptCount val="18"/>
                <c:pt idx="0">
                  <c:v>Blackburn Central</c:v>
                </c:pt>
                <c:pt idx="1">
                  <c:v>Blackburn South East</c:v>
                </c:pt>
                <c:pt idx="2">
                  <c:v>Darwen East</c:v>
                </c:pt>
                <c:pt idx="3">
                  <c:v>Mill Hill &amp; Moorgate</c:v>
                </c:pt>
                <c:pt idx="4">
                  <c:v>Ewood</c:v>
                </c:pt>
                <c:pt idx="5">
                  <c:v>Blackburn with Darwen</c:v>
                </c:pt>
                <c:pt idx="6">
                  <c:v>Darwen West</c:v>
                </c:pt>
                <c:pt idx="7">
                  <c:v>Wensley Fold</c:v>
                </c:pt>
                <c:pt idx="8">
                  <c:v>Roe Lee</c:v>
                </c:pt>
                <c:pt idx="9">
                  <c:v>Audley &amp; Queen's Park</c:v>
                </c:pt>
                <c:pt idx="10">
                  <c:v>Darwen South</c:v>
                </c:pt>
                <c:pt idx="11">
                  <c:v>Little Harwood &amp; Whitebirk</c:v>
                </c:pt>
                <c:pt idx="12">
                  <c:v>Blackburn South &amp; Lower Darwen</c:v>
                </c:pt>
                <c:pt idx="13">
                  <c:v>Livesey with Pleasington</c:v>
                </c:pt>
                <c:pt idx="14">
                  <c:v>Bastwell &amp; Daisyfield</c:v>
                </c:pt>
                <c:pt idx="15">
                  <c:v>Shear Brow &amp; Corporation Park</c:v>
                </c:pt>
                <c:pt idx="16">
                  <c:v>West Pennine</c:v>
                </c:pt>
                <c:pt idx="17">
                  <c:v>Billinge &amp; Beardwood</c:v>
                </c:pt>
              </c:strCache>
            </c:strRef>
          </c:cat>
          <c:val>
            <c:numRef>
              <c:f>'BWD SH'!$B$3:$B$20</c:f>
              <c:numCache>
                <c:formatCode>General</c:formatCode>
                <c:ptCount val="18"/>
                <c:pt idx="0">
                  <c:v>329.51889999999997</c:v>
                </c:pt>
                <c:pt idx="1">
                  <c:v>236.2105</c:v>
                </c:pt>
                <c:pt idx="2">
                  <c:v>223.25</c:v>
                </c:pt>
                <c:pt idx="3">
                  <c:v>206.5557</c:v>
                </c:pt>
                <c:pt idx="4">
                  <c:v>174.42699999999999</c:v>
                </c:pt>
                <c:pt idx="5">
                  <c:v>132.99801059999999</c:v>
                </c:pt>
                <c:pt idx="6">
                  <c:v>120.8095</c:v>
                </c:pt>
                <c:pt idx="7">
                  <c:v>117.06910000000001</c:v>
                </c:pt>
                <c:pt idx="8">
                  <c:v>105.70650000000001</c:v>
                </c:pt>
                <c:pt idx="9">
                  <c:v>103.0393</c:v>
                </c:pt>
                <c:pt idx="10">
                  <c:v>99.5197</c:v>
                </c:pt>
                <c:pt idx="11">
                  <c:v>93.840900000000005</c:v>
                </c:pt>
                <c:pt idx="12">
                  <c:v>91.225499999999997</c:v>
                </c:pt>
                <c:pt idx="13">
                  <c:v>71.357200000000006</c:v>
                </c:pt>
                <c:pt idx="14">
                  <c:v>65.153000000000006</c:v>
                </c:pt>
                <c:pt idx="15">
                  <c:v>48.9679</c:v>
                </c:pt>
                <c:pt idx="16">
                  <c:v>48.792700000000004</c:v>
                </c:pt>
                <c:pt idx="17">
                  <c:v>41.457900000000002</c:v>
                </c:pt>
              </c:numCache>
            </c:numRef>
          </c:val>
          <c:extLst>
            <c:ext xmlns:c16="http://schemas.microsoft.com/office/drawing/2014/chart" uri="{C3380CC4-5D6E-409C-BE32-E72D297353CC}">
              <c16:uniqueId val="{00000000-BC7F-40BC-906E-B17AC6A982D2}"/>
            </c:ext>
          </c:extLst>
        </c:ser>
        <c:dLbls>
          <c:showLegendKey val="0"/>
          <c:showVal val="0"/>
          <c:showCatName val="0"/>
          <c:showSerName val="0"/>
          <c:showPercent val="0"/>
          <c:showBubbleSize val="0"/>
        </c:dLbls>
        <c:gapWidth val="219"/>
        <c:overlap val="-27"/>
        <c:axId val="2053091679"/>
        <c:axId val="1819632863"/>
      </c:barChart>
      <c:lineChart>
        <c:grouping val="standard"/>
        <c:varyColors val="0"/>
        <c:ser>
          <c:idx val="1"/>
          <c:order val="1"/>
          <c:tx>
            <c:strRef>
              <c:f>'BWD SH'!$C$1:$C$2</c:f>
              <c:strCache>
                <c:ptCount val="2"/>
                <c:pt idx="0">
                  <c:v>England</c:v>
                </c:pt>
              </c:strCache>
            </c:strRef>
          </c:tx>
          <c:spPr>
            <a:ln w="38100" cap="rnd">
              <a:solidFill>
                <a:schemeClr val="accent1"/>
              </a:solidFill>
              <a:round/>
            </a:ln>
            <a:effectLst/>
          </c:spPr>
          <c:marker>
            <c:symbol val="none"/>
          </c:marker>
          <c:cat>
            <c:strRef>
              <c:f>'BWD SH'!$A$3:$A$20</c:f>
              <c:strCache>
                <c:ptCount val="18"/>
                <c:pt idx="0">
                  <c:v>Blackburn Central</c:v>
                </c:pt>
                <c:pt idx="1">
                  <c:v>Blackburn South East</c:v>
                </c:pt>
                <c:pt idx="2">
                  <c:v>Darwen East</c:v>
                </c:pt>
                <c:pt idx="3">
                  <c:v>Mill Hill &amp; Moorgate</c:v>
                </c:pt>
                <c:pt idx="4">
                  <c:v>Ewood</c:v>
                </c:pt>
                <c:pt idx="5">
                  <c:v>Blackburn with Darwen</c:v>
                </c:pt>
                <c:pt idx="6">
                  <c:v>Darwen West</c:v>
                </c:pt>
                <c:pt idx="7">
                  <c:v>Wensley Fold</c:v>
                </c:pt>
                <c:pt idx="8">
                  <c:v>Roe Lee</c:v>
                </c:pt>
                <c:pt idx="9">
                  <c:v>Audley &amp; Queen's Park</c:v>
                </c:pt>
                <c:pt idx="10">
                  <c:v>Darwen South</c:v>
                </c:pt>
                <c:pt idx="11">
                  <c:v>Little Harwood &amp; Whitebirk</c:v>
                </c:pt>
                <c:pt idx="12">
                  <c:v>Blackburn South &amp; Lower Darwen</c:v>
                </c:pt>
                <c:pt idx="13">
                  <c:v>Livesey with Pleasington</c:v>
                </c:pt>
                <c:pt idx="14">
                  <c:v>Bastwell &amp; Daisyfield</c:v>
                </c:pt>
                <c:pt idx="15">
                  <c:v>Shear Brow &amp; Corporation Park</c:v>
                </c:pt>
                <c:pt idx="16">
                  <c:v>West Pennine</c:v>
                </c:pt>
                <c:pt idx="17">
                  <c:v>Billinge &amp; Beardwood</c:v>
                </c:pt>
              </c:strCache>
            </c:strRef>
          </c:cat>
          <c:val>
            <c:numRef>
              <c:f>'BWD SH'!$C$3:$C$20</c:f>
              <c:numCache>
                <c:formatCode>General</c:formatCode>
                <c:ptCount val="1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numCache>
            </c:numRef>
          </c:val>
          <c:smooth val="0"/>
          <c:extLst>
            <c:ext xmlns:c16="http://schemas.microsoft.com/office/drawing/2014/chart" uri="{C3380CC4-5D6E-409C-BE32-E72D297353CC}">
              <c16:uniqueId val="{00000001-BC7F-40BC-906E-B17AC6A982D2}"/>
            </c:ext>
          </c:extLst>
        </c:ser>
        <c:dLbls>
          <c:showLegendKey val="0"/>
          <c:showVal val="0"/>
          <c:showCatName val="0"/>
          <c:showSerName val="0"/>
          <c:showPercent val="0"/>
          <c:showBubbleSize val="0"/>
        </c:dLbls>
        <c:marker val="1"/>
        <c:smooth val="0"/>
        <c:axId val="2053091679"/>
        <c:axId val="1819632863"/>
      </c:lineChart>
      <c:catAx>
        <c:axId val="2053091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19632863"/>
        <c:crosses val="autoZero"/>
        <c:auto val="1"/>
        <c:lblAlgn val="ctr"/>
        <c:lblOffset val="100"/>
        <c:noMultiLvlLbl val="0"/>
      </c:catAx>
      <c:valAx>
        <c:axId val="18196328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309167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Burnley</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'Burn SH'!$B$1</c:f>
              <c:strCache>
                <c:ptCount val="1"/>
                <c:pt idx="0">
                  <c:v>Value</c:v>
                </c:pt>
              </c:strCache>
            </c:strRef>
          </c:tx>
          <c:spPr>
            <a:solidFill>
              <a:schemeClr val="accent6">
                <a:shade val="76000"/>
              </a:schemeClr>
            </a:solidFill>
            <a:ln>
              <a:noFill/>
            </a:ln>
            <a:effectLst/>
          </c:spPr>
          <c:invertIfNegative val="0"/>
          <c:cat>
            <c:strRef>
              <c:f>'Burn SH'!$A$2:$A$17</c:f>
              <c:strCache>
                <c:ptCount val="16"/>
                <c:pt idx="0">
                  <c:v>Bank Hall</c:v>
                </c:pt>
                <c:pt idx="1">
                  <c:v>Trinity</c:v>
                </c:pt>
                <c:pt idx="2">
                  <c:v>Brunshaw</c:v>
                </c:pt>
                <c:pt idx="3">
                  <c:v>Coal Clough with Deerplay</c:v>
                </c:pt>
                <c:pt idx="4">
                  <c:v>Rosegrove with Lowerhouse</c:v>
                </c:pt>
                <c:pt idx="5">
                  <c:v>Gawthorpe</c:v>
                </c:pt>
                <c:pt idx="6">
                  <c:v>Whittlefield with Ightenhill</c:v>
                </c:pt>
                <c:pt idx="7">
                  <c:v>Burnley</c:v>
                </c:pt>
                <c:pt idx="8">
                  <c:v>Rosehill with Burnley Wood</c:v>
                </c:pt>
                <c:pt idx="9">
                  <c:v>Queensgate</c:v>
                </c:pt>
                <c:pt idx="10">
                  <c:v>Hapton with Park</c:v>
                </c:pt>
                <c:pt idx="11">
                  <c:v>Gannow</c:v>
                </c:pt>
                <c:pt idx="12">
                  <c:v>Lanehead</c:v>
                </c:pt>
                <c:pt idx="13">
                  <c:v>Briercliffe</c:v>
                </c:pt>
                <c:pt idx="14">
                  <c:v>Daneshouse with Stoneyholme</c:v>
                </c:pt>
                <c:pt idx="15">
                  <c:v>Cliviger with Worsthorne</c:v>
                </c:pt>
              </c:strCache>
            </c:strRef>
          </c:cat>
          <c:val>
            <c:numRef>
              <c:f>'Burn SH'!$B$2:$B$17</c:f>
              <c:numCache>
                <c:formatCode>General</c:formatCode>
                <c:ptCount val="16"/>
                <c:pt idx="0">
                  <c:v>213.99799999999999</c:v>
                </c:pt>
                <c:pt idx="1">
                  <c:v>191.02109999999999</c:v>
                </c:pt>
                <c:pt idx="2">
                  <c:v>187.32499999999999</c:v>
                </c:pt>
                <c:pt idx="3">
                  <c:v>159.3476</c:v>
                </c:pt>
                <c:pt idx="4">
                  <c:v>153.34450000000001</c:v>
                </c:pt>
                <c:pt idx="5">
                  <c:v>150.53460000000001</c:v>
                </c:pt>
                <c:pt idx="6">
                  <c:v>143.73050000000001</c:v>
                </c:pt>
                <c:pt idx="7">
                  <c:v>132.74985740673301</c:v>
                </c:pt>
                <c:pt idx="8">
                  <c:v>128.0487</c:v>
                </c:pt>
                <c:pt idx="9">
                  <c:v>125.2157</c:v>
                </c:pt>
                <c:pt idx="10">
                  <c:v>116.1434</c:v>
                </c:pt>
                <c:pt idx="11">
                  <c:v>111.04989999999999</c:v>
                </c:pt>
                <c:pt idx="12">
                  <c:v>96.652000000000001</c:v>
                </c:pt>
                <c:pt idx="13">
                  <c:v>78.211299999999994</c:v>
                </c:pt>
                <c:pt idx="14">
                  <c:v>74.004000000000005</c:v>
                </c:pt>
                <c:pt idx="15">
                  <c:v>49.054299999999998</c:v>
                </c:pt>
              </c:numCache>
            </c:numRef>
          </c:val>
          <c:extLst>
            <c:ext xmlns:c16="http://schemas.microsoft.com/office/drawing/2014/chart" uri="{C3380CC4-5D6E-409C-BE32-E72D297353CC}">
              <c16:uniqueId val="{00000000-77ED-4738-804A-6DC589B14DA5}"/>
            </c:ext>
          </c:extLst>
        </c:ser>
        <c:dLbls>
          <c:showLegendKey val="0"/>
          <c:showVal val="0"/>
          <c:showCatName val="0"/>
          <c:showSerName val="0"/>
          <c:showPercent val="0"/>
          <c:showBubbleSize val="0"/>
        </c:dLbls>
        <c:gapWidth val="219"/>
        <c:overlap val="-27"/>
        <c:axId val="2089502399"/>
        <c:axId val="2089503231"/>
      </c:barChart>
      <c:lineChart>
        <c:grouping val="standard"/>
        <c:varyColors val="0"/>
        <c:ser>
          <c:idx val="1"/>
          <c:order val="1"/>
          <c:tx>
            <c:strRef>
              <c:f>'Burn SH'!$C$1</c:f>
              <c:strCache>
                <c:ptCount val="1"/>
                <c:pt idx="0">
                  <c:v>England</c:v>
                </c:pt>
              </c:strCache>
            </c:strRef>
          </c:tx>
          <c:spPr>
            <a:ln w="38100" cap="rnd">
              <a:solidFill>
                <a:schemeClr val="accent1"/>
              </a:solidFill>
              <a:round/>
            </a:ln>
            <a:effectLst/>
          </c:spPr>
          <c:marker>
            <c:symbol val="none"/>
          </c:marker>
          <c:cat>
            <c:strRef>
              <c:f>'Burn SH'!$A$2:$A$17</c:f>
              <c:strCache>
                <c:ptCount val="16"/>
                <c:pt idx="0">
                  <c:v>Bank Hall</c:v>
                </c:pt>
                <c:pt idx="1">
                  <c:v>Trinity</c:v>
                </c:pt>
                <c:pt idx="2">
                  <c:v>Brunshaw</c:v>
                </c:pt>
                <c:pt idx="3">
                  <c:v>Coal Clough with Deerplay</c:v>
                </c:pt>
                <c:pt idx="4">
                  <c:v>Rosegrove with Lowerhouse</c:v>
                </c:pt>
                <c:pt idx="5">
                  <c:v>Gawthorpe</c:v>
                </c:pt>
                <c:pt idx="6">
                  <c:v>Whittlefield with Ightenhill</c:v>
                </c:pt>
                <c:pt idx="7">
                  <c:v>Burnley</c:v>
                </c:pt>
                <c:pt idx="8">
                  <c:v>Rosehill with Burnley Wood</c:v>
                </c:pt>
                <c:pt idx="9">
                  <c:v>Queensgate</c:v>
                </c:pt>
                <c:pt idx="10">
                  <c:v>Hapton with Park</c:v>
                </c:pt>
                <c:pt idx="11">
                  <c:v>Gannow</c:v>
                </c:pt>
                <c:pt idx="12">
                  <c:v>Lanehead</c:v>
                </c:pt>
                <c:pt idx="13">
                  <c:v>Briercliffe</c:v>
                </c:pt>
                <c:pt idx="14">
                  <c:v>Daneshouse with Stoneyholme</c:v>
                </c:pt>
                <c:pt idx="15">
                  <c:v>Cliviger with Worsthorne</c:v>
                </c:pt>
              </c:strCache>
            </c:strRef>
          </c:cat>
          <c:val>
            <c:numRef>
              <c:f>'Burn SH'!$C$2:$C$17</c:f>
              <c:numCache>
                <c:formatCode>General</c:formatCode>
                <c:ptCount val="1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numCache>
            </c:numRef>
          </c:val>
          <c:smooth val="0"/>
          <c:extLst>
            <c:ext xmlns:c16="http://schemas.microsoft.com/office/drawing/2014/chart" uri="{C3380CC4-5D6E-409C-BE32-E72D297353CC}">
              <c16:uniqueId val="{00000001-77ED-4738-804A-6DC589B14DA5}"/>
            </c:ext>
          </c:extLst>
        </c:ser>
        <c:dLbls>
          <c:showLegendKey val="0"/>
          <c:showVal val="0"/>
          <c:showCatName val="0"/>
          <c:showSerName val="0"/>
          <c:showPercent val="0"/>
          <c:showBubbleSize val="0"/>
        </c:dLbls>
        <c:marker val="1"/>
        <c:smooth val="0"/>
        <c:axId val="2089502399"/>
        <c:axId val="2089503231"/>
      </c:lineChart>
      <c:catAx>
        <c:axId val="208950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89503231"/>
        <c:crosses val="autoZero"/>
        <c:auto val="1"/>
        <c:lblAlgn val="ctr"/>
        <c:lblOffset val="100"/>
        <c:noMultiLvlLbl val="0"/>
      </c:catAx>
      <c:valAx>
        <c:axId val="2089503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8950239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Hyndburn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'Hynd Sh'!$B$1</c:f>
              <c:strCache>
                <c:ptCount val="1"/>
                <c:pt idx="0">
                  <c:v>Area</c:v>
                </c:pt>
              </c:strCache>
            </c:strRef>
          </c:tx>
          <c:spPr>
            <a:solidFill>
              <a:schemeClr val="accent6">
                <a:shade val="76000"/>
              </a:schemeClr>
            </a:solidFill>
            <a:ln>
              <a:noFill/>
            </a:ln>
            <a:effectLst/>
          </c:spPr>
          <c:invertIfNegative val="0"/>
          <c:cat>
            <c:strRef>
              <c:f>'Hynd Sh'!$A$2:$A$18</c:f>
              <c:strCache>
                <c:ptCount val="17"/>
                <c:pt idx="0">
                  <c:v>Spring Hill</c:v>
                </c:pt>
                <c:pt idx="1">
                  <c:v>Barnfield</c:v>
                </c:pt>
                <c:pt idx="2">
                  <c:v>St Andrew's</c:v>
                </c:pt>
                <c:pt idx="3">
                  <c:v>Church</c:v>
                </c:pt>
                <c:pt idx="4">
                  <c:v>Peel</c:v>
                </c:pt>
                <c:pt idx="5">
                  <c:v>Central</c:v>
                </c:pt>
                <c:pt idx="6">
                  <c:v>Netherton</c:v>
                </c:pt>
                <c:pt idx="7">
                  <c:v>Hyndburn</c:v>
                </c:pt>
                <c:pt idx="8">
                  <c:v>Altham</c:v>
                </c:pt>
                <c:pt idx="9">
                  <c:v>Clayton-le-Moors</c:v>
                </c:pt>
                <c:pt idx="10">
                  <c:v>Huncoat</c:v>
                </c:pt>
                <c:pt idx="11">
                  <c:v>Milnshaw</c:v>
                </c:pt>
                <c:pt idx="12">
                  <c:v>Immanuel</c:v>
                </c:pt>
                <c:pt idx="13">
                  <c:v>Rishton</c:v>
                </c:pt>
                <c:pt idx="14">
                  <c:v>Overton</c:v>
                </c:pt>
                <c:pt idx="15">
                  <c:v>Baxenden</c:v>
                </c:pt>
                <c:pt idx="16">
                  <c:v>St Oswald's</c:v>
                </c:pt>
              </c:strCache>
            </c:strRef>
          </c:cat>
          <c:val>
            <c:numRef>
              <c:f>'Hynd Sh'!$B$2:$B$18</c:f>
              <c:numCache>
                <c:formatCode>General</c:formatCode>
                <c:ptCount val="17"/>
                <c:pt idx="0">
                  <c:v>263.30610000000001</c:v>
                </c:pt>
                <c:pt idx="1">
                  <c:v>243.15020000000001</c:v>
                </c:pt>
                <c:pt idx="2">
                  <c:v>219.05670000000001</c:v>
                </c:pt>
                <c:pt idx="3">
                  <c:v>160.2911</c:v>
                </c:pt>
                <c:pt idx="4">
                  <c:v>152.315</c:v>
                </c:pt>
                <c:pt idx="5">
                  <c:v>146.2628</c:v>
                </c:pt>
                <c:pt idx="6">
                  <c:v>145.8235</c:v>
                </c:pt>
                <c:pt idx="7">
                  <c:v>138.77333869634899</c:v>
                </c:pt>
                <c:pt idx="8">
                  <c:v>132.16149999999999</c:v>
                </c:pt>
                <c:pt idx="9">
                  <c:v>130.4632</c:v>
                </c:pt>
                <c:pt idx="10">
                  <c:v>113.68040000000001</c:v>
                </c:pt>
                <c:pt idx="11">
                  <c:v>112.5924</c:v>
                </c:pt>
                <c:pt idx="12">
                  <c:v>106.0883</c:v>
                </c:pt>
                <c:pt idx="13">
                  <c:v>100.3347</c:v>
                </c:pt>
                <c:pt idx="14">
                  <c:v>83.411900000000003</c:v>
                </c:pt>
                <c:pt idx="15">
                  <c:v>65.789400000000001</c:v>
                </c:pt>
                <c:pt idx="16">
                  <c:v>64.159700000000001</c:v>
                </c:pt>
              </c:numCache>
            </c:numRef>
          </c:val>
          <c:extLst>
            <c:ext xmlns:c16="http://schemas.microsoft.com/office/drawing/2014/chart" uri="{C3380CC4-5D6E-409C-BE32-E72D297353CC}">
              <c16:uniqueId val="{00000000-99C3-490B-BC16-2DB5811D5B08}"/>
            </c:ext>
          </c:extLst>
        </c:ser>
        <c:dLbls>
          <c:showLegendKey val="0"/>
          <c:showVal val="0"/>
          <c:showCatName val="0"/>
          <c:showSerName val="0"/>
          <c:showPercent val="0"/>
          <c:showBubbleSize val="0"/>
        </c:dLbls>
        <c:gapWidth val="219"/>
        <c:overlap val="-27"/>
        <c:axId val="2094936271"/>
        <c:axId val="2094938767"/>
      </c:barChart>
      <c:lineChart>
        <c:grouping val="standard"/>
        <c:varyColors val="0"/>
        <c:ser>
          <c:idx val="1"/>
          <c:order val="1"/>
          <c:tx>
            <c:strRef>
              <c:f>'Hynd Sh'!$C$1</c:f>
              <c:strCache>
                <c:ptCount val="1"/>
                <c:pt idx="0">
                  <c:v>England</c:v>
                </c:pt>
              </c:strCache>
            </c:strRef>
          </c:tx>
          <c:spPr>
            <a:ln w="38100" cap="rnd">
              <a:solidFill>
                <a:schemeClr val="accent1"/>
              </a:solidFill>
              <a:round/>
            </a:ln>
            <a:effectLst/>
          </c:spPr>
          <c:marker>
            <c:symbol val="none"/>
          </c:marker>
          <c:cat>
            <c:strRef>
              <c:f>'Hynd Sh'!$A$2:$A$18</c:f>
              <c:strCache>
                <c:ptCount val="17"/>
                <c:pt idx="0">
                  <c:v>Spring Hill</c:v>
                </c:pt>
                <c:pt idx="1">
                  <c:v>Barnfield</c:v>
                </c:pt>
                <c:pt idx="2">
                  <c:v>St Andrew's</c:v>
                </c:pt>
                <c:pt idx="3">
                  <c:v>Church</c:v>
                </c:pt>
                <c:pt idx="4">
                  <c:v>Peel</c:v>
                </c:pt>
                <c:pt idx="5">
                  <c:v>Central</c:v>
                </c:pt>
                <c:pt idx="6">
                  <c:v>Netherton</c:v>
                </c:pt>
                <c:pt idx="7">
                  <c:v>Hyndburn</c:v>
                </c:pt>
                <c:pt idx="8">
                  <c:v>Altham</c:v>
                </c:pt>
                <c:pt idx="9">
                  <c:v>Clayton-le-Moors</c:v>
                </c:pt>
                <c:pt idx="10">
                  <c:v>Huncoat</c:v>
                </c:pt>
                <c:pt idx="11">
                  <c:v>Milnshaw</c:v>
                </c:pt>
                <c:pt idx="12">
                  <c:v>Immanuel</c:v>
                </c:pt>
                <c:pt idx="13">
                  <c:v>Rishton</c:v>
                </c:pt>
                <c:pt idx="14">
                  <c:v>Overton</c:v>
                </c:pt>
                <c:pt idx="15">
                  <c:v>Baxenden</c:v>
                </c:pt>
                <c:pt idx="16">
                  <c:v>St Oswald's</c:v>
                </c:pt>
              </c:strCache>
            </c:strRef>
          </c:cat>
          <c:val>
            <c:numRef>
              <c:f>'Hynd Sh'!$C$2:$C$18</c:f>
              <c:numCache>
                <c:formatCode>General</c:formatCode>
                <c:ptCount val="1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numCache>
            </c:numRef>
          </c:val>
          <c:smooth val="0"/>
          <c:extLst>
            <c:ext xmlns:c16="http://schemas.microsoft.com/office/drawing/2014/chart" uri="{C3380CC4-5D6E-409C-BE32-E72D297353CC}">
              <c16:uniqueId val="{00000001-99C3-490B-BC16-2DB5811D5B08}"/>
            </c:ext>
          </c:extLst>
        </c:ser>
        <c:dLbls>
          <c:showLegendKey val="0"/>
          <c:showVal val="0"/>
          <c:showCatName val="0"/>
          <c:showSerName val="0"/>
          <c:showPercent val="0"/>
          <c:showBubbleSize val="0"/>
        </c:dLbls>
        <c:marker val="1"/>
        <c:smooth val="0"/>
        <c:axId val="2094936271"/>
        <c:axId val="2094938767"/>
      </c:lineChart>
      <c:catAx>
        <c:axId val="209493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4938767"/>
        <c:crosses val="autoZero"/>
        <c:auto val="1"/>
        <c:lblAlgn val="ctr"/>
        <c:lblOffset val="100"/>
        <c:noMultiLvlLbl val="0"/>
      </c:catAx>
      <c:valAx>
        <c:axId val="2094938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493627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Pendle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'Pend SH'!$B$1</c:f>
              <c:strCache>
                <c:ptCount val="1"/>
                <c:pt idx="0">
                  <c:v>Area</c:v>
                </c:pt>
              </c:strCache>
            </c:strRef>
          </c:tx>
          <c:spPr>
            <a:solidFill>
              <a:schemeClr val="accent6">
                <a:shade val="76000"/>
              </a:schemeClr>
            </a:solidFill>
            <a:ln>
              <a:noFill/>
            </a:ln>
            <a:effectLst/>
          </c:spPr>
          <c:invertIfNegative val="0"/>
          <c:cat>
            <c:strRef>
              <c:f>'Pend SH'!$A$2:$A$22</c:f>
              <c:strCache>
                <c:ptCount val="21"/>
                <c:pt idx="0">
                  <c:v>Waterside</c:v>
                </c:pt>
                <c:pt idx="1">
                  <c:v>Horsfield</c:v>
                </c:pt>
                <c:pt idx="2">
                  <c:v>Marsden</c:v>
                </c:pt>
                <c:pt idx="3">
                  <c:v>Vivary Bridge</c:v>
                </c:pt>
                <c:pt idx="4">
                  <c:v>Clover Hill</c:v>
                </c:pt>
                <c:pt idx="5">
                  <c:v>Brierfield</c:v>
                </c:pt>
                <c:pt idx="6">
                  <c:v>Bradley</c:v>
                </c:pt>
                <c:pt idx="7">
                  <c:v>Pendle</c:v>
                </c:pt>
                <c:pt idx="8">
                  <c:v>Earby</c:v>
                </c:pt>
                <c:pt idx="9">
                  <c:v>Coates</c:v>
                </c:pt>
                <c:pt idx="10">
                  <c:v>Barrowford</c:v>
                </c:pt>
                <c:pt idx="11">
                  <c:v>Whitefield</c:v>
                </c:pt>
                <c:pt idx="12">
                  <c:v>Craven</c:v>
                </c:pt>
                <c:pt idx="13">
                  <c:v>Southfield</c:v>
                </c:pt>
                <c:pt idx="14">
                  <c:v>Reedley</c:v>
                </c:pt>
                <c:pt idx="15">
                  <c:v>Foulridge</c:v>
                </c:pt>
                <c:pt idx="16">
                  <c:v>Boulsworth</c:v>
                </c:pt>
                <c:pt idx="17">
                  <c:v>Walverden</c:v>
                </c:pt>
                <c:pt idx="18">
                  <c:v>Blacko and Higherford*</c:v>
                </c:pt>
                <c:pt idx="19">
                  <c:v>Higham and Pendleside*</c:v>
                </c:pt>
                <c:pt idx="20">
                  <c:v>Old Laund Booth*</c:v>
                </c:pt>
              </c:strCache>
            </c:strRef>
          </c:cat>
          <c:val>
            <c:numRef>
              <c:f>'Pend SH'!$B$2:$B$22</c:f>
              <c:numCache>
                <c:formatCode>General</c:formatCode>
                <c:ptCount val="21"/>
                <c:pt idx="0">
                  <c:v>175.44280000000001</c:v>
                </c:pt>
                <c:pt idx="1">
                  <c:v>154.82570000000001</c:v>
                </c:pt>
                <c:pt idx="2">
                  <c:v>136.9563</c:v>
                </c:pt>
                <c:pt idx="3">
                  <c:v>122.8004</c:v>
                </c:pt>
                <c:pt idx="4">
                  <c:v>117.22069999999999</c:v>
                </c:pt>
                <c:pt idx="5">
                  <c:v>102.84829999999999</c:v>
                </c:pt>
                <c:pt idx="6">
                  <c:v>101.5017</c:v>
                </c:pt>
                <c:pt idx="7">
                  <c:v>94.144211023595503</c:v>
                </c:pt>
                <c:pt idx="8">
                  <c:v>89.238399999999999</c:v>
                </c:pt>
                <c:pt idx="9">
                  <c:v>82.913200000000003</c:v>
                </c:pt>
                <c:pt idx="10">
                  <c:v>77.728300000000004</c:v>
                </c:pt>
                <c:pt idx="11">
                  <c:v>76.287300000000002</c:v>
                </c:pt>
                <c:pt idx="12">
                  <c:v>75.95</c:v>
                </c:pt>
                <c:pt idx="13">
                  <c:v>72.845500000000001</c:v>
                </c:pt>
                <c:pt idx="14">
                  <c:v>71.731800000000007</c:v>
                </c:pt>
                <c:pt idx="15">
                  <c:v>66.179400000000001</c:v>
                </c:pt>
                <c:pt idx="16">
                  <c:v>61.624899999999997</c:v>
                </c:pt>
                <c:pt idx="17">
                  <c:v>50.646299999999997</c:v>
                </c:pt>
              </c:numCache>
            </c:numRef>
          </c:val>
          <c:extLst>
            <c:ext xmlns:c16="http://schemas.microsoft.com/office/drawing/2014/chart" uri="{C3380CC4-5D6E-409C-BE32-E72D297353CC}">
              <c16:uniqueId val="{00000000-5B75-4EFE-958B-B37ACCD8A817}"/>
            </c:ext>
          </c:extLst>
        </c:ser>
        <c:dLbls>
          <c:showLegendKey val="0"/>
          <c:showVal val="0"/>
          <c:showCatName val="0"/>
          <c:showSerName val="0"/>
          <c:showPercent val="0"/>
          <c:showBubbleSize val="0"/>
        </c:dLbls>
        <c:gapWidth val="219"/>
        <c:overlap val="-27"/>
        <c:axId val="2051808735"/>
        <c:axId val="2051809151"/>
      </c:barChart>
      <c:lineChart>
        <c:grouping val="standard"/>
        <c:varyColors val="0"/>
        <c:ser>
          <c:idx val="1"/>
          <c:order val="1"/>
          <c:tx>
            <c:strRef>
              <c:f>'Pend SH'!$C$1</c:f>
              <c:strCache>
                <c:ptCount val="1"/>
                <c:pt idx="0">
                  <c:v>England</c:v>
                </c:pt>
              </c:strCache>
            </c:strRef>
          </c:tx>
          <c:spPr>
            <a:ln w="38100" cap="rnd">
              <a:solidFill>
                <a:schemeClr val="accent1"/>
              </a:solidFill>
              <a:round/>
            </a:ln>
            <a:effectLst/>
          </c:spPr>
          <c:marker>
            <c:symbol val="none"/>
          </c:marker>
          <c:cat>
            <c:strRef>
              <c:f>'Pend SH'!$A$2:$A$22</c:f>
              <c:strCache>
                <c:ptCount val="21"/>
                <c:pt idx="0">
                  <c:v>Waterside</c:v>
                </c:pt>
                <c:pt idx="1">
                  <c:v>Horsfield</c:v>
                </c:pt>
                <c:pt idx="2">
                  <c:v>Marsden</c:v>
                </c:pt>
                <c:pt idx="3">
                  <c:v>Vivary Bridge</c:v>
                </c:pt>
                <c:pt idx="4">
                  <c:v>Clover Hill</c:v>
                </c:pt>
                <c:pt idx="5">
                  <c:v>Brierfield</c:v>
                </c:pt>
                <c:pt idx="6">
                  <c:v>Bradley</c:v>
                </c:pt>
                <c:pt idx="7">
                  <c:v>Pendle</c:v>
                </c:pt>
                <c:pt idx="8">
                  <c:v>Earby</c:v>
                </c:pt>
                <c:pt idx="9">
                  <c:v>Coates</c:v>
                </c:pt>
                <c:pt idx="10">
                  <c:v>Barrowford</c:v>
                </c:pt>
                <c:pt idx="11">
                  <c:v>Whitefield</c:v>
                </c:pt>
                <c:pt idx="12">
                  <c:v>Craven</c:v>
                </c:pt>
                <c:pt idx="13">
                  <c:v>Southfield</c:v>
                </c:pt>
                <c:pt idx="14">
                  <c:v>Reedley</c:v>
                </c:pt>
                <c:pt idx="15">
                  <c:v>Foulridge</c:v>
                </c:pt>
                <c:pt idx="16">
                  <c:v>Boulsworth</c:v>
                </c:pt>
                <c:pt idx="17">
                  <c:v>Walverden</c:v>
                </c:pt>
                <c:pt idx="18">
                  <c:v>Blacko and Higherford*</c:v>
                </c:pt>
                <c:pt idx="19">
                  <c:v>Higham and Pendleside*</c:v>
                </c:pt>
                <c:pt idx="20">
                  <c:v>Old Laund Booth*</c:v>
                </c:pt>
              </c:strCache>
            </c:strRef>
          </c:cat>
          <c:val>
            <c:numRef>
              <c:f>'Pend SH'!$C$2:$C$22</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numCache>
            </c:numRef>
          </c:val>
          <c:smooth val="0"/>
          <c:extLst>
            <c:ext xmlns:c16="http://schemas.microsoft.com/office/drawing/2014/chart" uri="{C3380CC4-5D6E-409C-BE32-E72D297353CC}">
              <c16:uniqueId val="{00000001-5B75-4EFE-958B-B37ACCD8A817}"/>
            </c:ext>
          </c:extLst>
        </c:ser>
        <c:dLbls>
          <c:showLegendKey val="0"/>
          <c:showVal val="0"/>
          <c:showCatName val="0"/>
          <c:showSerName val="0"/>
          <c:showPercent val="0"/>
          <c:showBubbleSize val="0"/>
        </c:dLbls>
        <c:marker val="1"/>
        <c:smooth val="0"/>
        <c:axId val="2051808735"/>
        <c:axId val="2051809151"/>
      </c:lineChart>
      <c:catAx>
        <c:axId val="205180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1809151"/>
        <c:crosses val="autoZero"/>
        <c:auto val="1"/>
        <c:lblAlgn val="ctr"/>
        <c:lblOffset val="100"/>
        <c:noMultiLvlLbl val="0"/>
      </c:catAx>
      <c:valAx>
        <c:axId val="2051809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1808735"/>
        <c:crosses val="autoZero"/>
        <c:crossBetween val="between"/>
      </c:valAx>
      <c:spPr>
        <a:noFill/>
        <a:ln>
          <a:noFill/>
        </a:ln>
        <a:effectLst/>
      </c:spPr>
    </c:plotArea>
    <c:legend>
      <c:legendPos val="b"/>
      <c:legendEntry>
        <c:idx val="0"/>
        <c:delete val="1"/>
      </c:legendEntry>
      <c:layout>
        <c:manualLayout>
          <c:xMode val="edge"/>
          <c:yMode val="edge"/>
          <c:x val="0.37474178022528354"/>
          <c:y val="0.932769345860753"/>
          <c:w val="0.14126492708509583"/>
          <c:h val="5.43482064741907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Ribble Valley</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'Ribb SH'!$B$1:$B$2</c:f>
              <c:strCache>
                <c:ptCount val="2"/>
                <c:pt idx="0">
                  <c:v>Value</c:v>
                </c:pt>
              </c:strCache>
            </c:strRef>
          </c:tx>
          <c:spPr>
            <a:solidFill>
              <a:schemeClr val="accent6">
                <a:shade val="76000"/>
              </a:schemeClr>
            </a:solidFill>
            <a:ln>
              <a:noFill/>
            </a:ln>
            <a:effectLst/>
          </c:spPr>
          <c:invertIfNegative val="0"/>
          <c:cat>
            <c:strRef>
              <c:f>'Ribb SH'!$A$3:$A$29</c:f>
              <c:strCache>
                <c:ptCount val="27"/>
                <c:pt idx="0">
                  <c:v>Bowland</c:v>
                </c:pt>
                <c:pt idx="1">
                  <c:v>Derby &amp; Thornley</c:v>
                </c:pt>
                <c:pt idx="2">
                  <c:v>Littlemoor</c:v>
                </c:pt>
                <c:pt idx="3">
                  <c:v>St Mary's</c:v>
                </c:pt>
                <c:pt idx="4">
                  <c:v>Dilworth</c:v>
                </c:pt>
                <c:pt idx="5">
                  <c:v>Billington &amp; Langho</c:v>
                </c:pt>
                <c:pt idx="6">
                  <c:v>Edisford &amp; Low Moor</c:v>
                </c:pt>
                <c:pt idx="7">
                  <c:v>Primrose</c:v>
                </c:pt>
                <c:pt idx="8">
                  <c:v>Ribble Valley</c:v>
                </c:pt>
                <c:pt idx="9">
                  <c:v>Salthill</c:v>
                </c:pt>
                <c:pt idx="10">
                  <c:v>Chipping</c:v>
                </c:pt>
                <c:pt idx="11">
                  <c:v>West Bradford &amp; Grindleton</c:v>
                </c:pt>
                <c:pt idx="12">
                  <c:v>Gisburn &amp; Rimington</c:v>
                </c:pt>
                <c:pt idx="13">
                  <c:v>Mellor</c:v>
                </c:pt>
                <c:pt idx="14">
                  <c:v>Alston &amp; Hothersall</c:v>
                </c:pt>
                <c:pt idx="15">
                  <c:v>Whalley Nethertown</c:v>
                </c:pt>
                <c:pt idx="16">
                  <c:v>Wilpshire &amp; Ramsgreave</c:v>
                </c:pt>
                <c:pt idx="17">
                  <c:v>Hurst Green &amp; Whitewell</c:v>
                </c:pt>
                <c:pt idx="18">
                  <c:v>East Whalley, Read &amp; Simonstone</c:v>
                </c:pt>
                <c:pt idx="19">
                  <c:v>Brockhall &amp; Dinckley</c:v>
                </c:pt>
                <c:pt idx="20">
                  <c:v>Chatburn*</c:v>
                </c:pt>
                <c:pt idx="21">
                  <c:v>Clayton-le-Dale &amp; Salesbury*</c:v>
                </c:pt>
                <c:pt idx="22">
                  <c:v>Ribchester*</c:v>
                </c:pt>
                <c:pt idx="23">
                  <c:v>Sabden*</c:v>
                </c:pt>
                <c:pt idx="24">
                  <c:v>Waddington, Bashall Eaves &amp; Mitton*</c:v>
                </c:pt>
                <c:pt idx="25">
                  <c:v>Whalley &amp; Painter Wood*</c:v>
                </c:pt>
                <c:pt idx="26">
                  <c:v>Wiswell &amp; Barrow*</c:v>
                </c:pt>
              </c:strCache>
            </c:strRef>
          </c:cat>
          <c:val>
            <c:numRef>
              <c:f>'Ribb SH'!$B$3:$B$29</c:f>
              <c:numCache>
                <c:formatCode>General</c:formatCode>
                <c:ptCount val="27"/>
                <c:pt idx="0">
                  <c:v>167.86500000000001</c:v>
                </c:pt>
                <c:pt idx="1">
                  <c:v>117.41759999999999</c:v>
                </c:pt>
                <c:pt idx="2">
                  <c:v>106.54300000000001</c:v>
                </c:pt>
                <c:pt idx="3">
                  <c:v>104.1016</c:v>
                </c:pt>
                <c:pt idx="4">
                  <c:v>99.698499999999996</c:v>
                </c:pt>
                <c:pt idx="5">
                  <c:v>89.532600000000002</c:v>
                </c:pt>
                <c:pt idx="6">
                  <c:v>83.026899999999998</c:v>
                </c:pt>
                <c:pt idx="7">
                  <c:v>75.142499999999998</c:v>
                </c:pt>
                <c:pt idx="8">
                  <c:v>69.112596158098398</c:v>
                </c:pt>
                <c:pt idx="9">
                  <c:v>67.5321</c:v>
                </c:pt>
                <c:pt idx="10">
                  <c:v>67.443799999999996</c:v>
                </c:pt>
                <c:pt idx="11">
                  <c:v>65.123999999999995</c:v>
                </c:pt>
                <c:pt idx="12">
                  <c:v>64.741699999999994</c:v>
                </c:pt>
                <c:pt idx="13">
                  <c:v>61.3752</c:v>
                </c:pt>
                <c:pt idx="14">
                  <c:v>52.440800000000003</c:v>
                </c:pt>
                <c:pt idx="15">
                  <c:v>49.565399999999997</c:v>
                </c:pt>
                <c:pt idx="16">
                  <c:v>47.672199999999997</c:v>
                </c:pt>
                <c:pt idx="17">
                  <c:v>40.819499999999998</c:v>
                </c:pt>
                <c:pt idx="18">
                  <c:v>39.339500000000001</c:v>
                </c:pt>
                <c:pt idx="19">
                  <c:v>39.2166</c:v>
                </c:pt>
              </c:numCache>
            </c:numRef>
          </c:val>
          <c:extLst>
            <c:ext xmlns:c16="http://schemas.microsoft.com/office/drawing/2014/chart" uri="{C3380CC4-5D6E-409C-BE32-E72D297353CC}">
              <c16:uniqueId val="{00000000-DD44-416E-81DF-7BEC1D681600}"/>
            </c:ext>
          </c:extLst>
        </c:ser>
        <c:dLbls>
          <c:showLegendKey val="0"/>
          <c:showVal val="0"/>
          <c:showCatName val="0"/>
          <c:showSerName val="0"/>
          <c:showPercent val="0"/>
          <c:showBubbleSize val="0"/>
        </c:dLbls>
        <c:gapWidth val="219"/>
        <c:overlap val="-27"/>
        <c:axId val="1819636607"/>
        <c:axId val="1819637023"/>
      </c:barChart>
      <c:lineChart>
        <c:grouping val="standard"/>
        <c:varyColors val="0"/>
        <c:ser>
          <c:idx val="1"/>
          <c:order val="1"/>
          <c:tx>
            <c:strRef>
              <c:f>'Ribb SH'!$C$1:$C$2</c:f>
              <c:strCache>
                <c:ptCount val="2"/>
                <c:pt idx="0">
                  <c:v>England</c:v>
                </c:pt>
              </c:strCache>
            </c:strRef>
          </c:tx>
          <c:spPr>
            <a:ln w="38100" cap="rnd">
              <a:solidFill>
                <a:schemeClr val="accent1"/>
              </a:solidFill>
              <a:round/>
            </a:ln>
            <a:effectLst/>
          </c:spPr>
          <c:marker>
            <c:symbol val="none"/>
          </c:marker>
          <c:cat>
            <c:strRef>
              <c:f>'Ribb SH'!$A$3:$A$29</c:f>
              <c:strCache>
                <c:ptCount val="27"/>
                <c:pt idx="0">
                  <c:v>Bowland</c:v>
                </c:pt>
                <c:pt idx="1">
                  <c:v>Derby &amp; Thornley</c:v>
                </c:pt>
                <c:pt idx="2">
                  <c:v>Littlemoor</c:v>
                </c:pt>
                <c:pt idx="3">
                  <c:v>St Mary's</c:v>
                </c:pt>
                <c:pt idx="4">
                  <c:v>Dilworth</c:v>
                </c:pt>
                <c:pt idx="5">
                  <c:v>Billington &amp; Langho</c:v>
                </c:pt>
                <c:pt idx="6">
                  <c:v>Edisford &amp; Low Moor</c:v>
                </c:pt>
                <c:pt idx="7">
                  <c:v>Primrose</c:v>
                </c:pt>
                <c:pt idx="8">
                  <c:v>Ribble Valley</c:v>
                </c:pt>
                <c:pt idx="9">
                  <c:v>Salthill</c:v>
                </c:pt>
                <c:pt idx="10">
                  <c:v>Chipping</c:v>
                </c:pt>
                <c:pt idx="11">
                  <c:v>West Bradford &amp; Grindleton</c:v>
                </c:pt>
                <c:pt idx="12">
                  <c:v>Gisburn &amp; Rimington</c:v>
                </c:pt>
                <c:pt idx="13">
                  <c:v>Mellor</c:v>
                </c:pt>
                <c:pt idx="14">
                  <c:v>Alston &amp; Hothersall</c:v>
                </c:pt>
                <c:pt idx="15">
                  <c:v>Whalley Nethertown</c:v>
                </c:pt>
                <c:pt idx="16">
                  <c:v>Wilpshire &amp; Ramsgreave</c:v>
                </c:pt>
                <c:pt idx="17">
                  <c:v>Hurst Green &amp; Whitewell</c:v>
                </c:pt>
                <c:pt idx="18">
                  <c:v>East Whalley, Read &amp; Simonstone</c:v>
                </c:pt>
                <c:pt idx="19">
                  <c:v>Brockhall &amp; Dinckley</c:v>
                </c:pt>
                <c:pt idx="20">
                  <c:v>Chatburn*</c:v>
                </c:pt>
                <c:pt idx="21">
                  <c:v>Clayton-le-Dale &amp; Salesbury*</c:v>
                </c:pt>
                <c:pt idx="22">
                  <c:v>Ribchester*</c:v>
                </c:pt>
                <c:pt idx="23">
                  <c:v>Sabden*</c:v>
                </c:pt>
                <c:pt idx="24">
                  <c:v>Waddington, Bashall Eaves &amp; Mitton*</c:v>
                </c:pt>
                <c:pt idx="25">
                  <c:v>Whalley &amp; Painter Wood*</c:v>
                </c:pt>
                <c:pt idx="26">
                  <c:v>Wiswell &amp; Barrow*</c:v>
                </c:pt>
              </c:strCache>
            </c:strRef>
          </c:cat>
          <c:val>
            <c:numRef>
              <c:f>'Ribb SH'!$C$3:$C$29</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numCache>
            </c:numRef>
          </c:val>
          <c:smooth val="0"/>
          <c:extLst>
            <c:ext xmlns:c16="http://schemas.microsoft.com/office/drawing/2014/chart" uri="{C3380CC4-5D6E-409C-BE32-E72D297353CC}">
              <c16:uniqueId val="{00000001-DD44-416E-81DF-7BEC1D681600}"/>
            </c:ext>
          </c:extLst>
        </c:ser>
        <c:dLbls>
          <c:showLegendKey val="0"/>
          <c:showVal val="0"/>
          <c:showCatName val="0"/>
          <c:showSerName val="0"/>
          <c:showPercent val="0"/>
          <c:showBubbleSize val="0"/>
        </c:dLbls>
        <c:marker val="1"/>
        <c:smooth val="0"/>
        <c:axId val="1819636607"/>
        <c:axId val="1819637023"/>
      </c:lineChart>
      <c:catAx>
        <c:axId val="181963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19637023"/>
        <c:crosses val="autoZero"/>
        <c:auto val="1"/>
        <c:lblAlgn val="ctr"/>
        <c:lblOffset val="100"/>
        <c:noMultiLvlLbl val="0"/>
      </c:catAx>
      <c:valAx>
        <c:axId val="18196370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1963660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Female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'LE fem'!$P$3</c:f>
              <c:strCache>
                <c:ptCount val="1"/>
                <c:pt idx="0">
                  <c:v>Area</c:v>
                </c:pt>
              </c:strCache>
            </c:strRef>
          </c:tx>
          <c:spPr>
            <a:solidFill>
              <a:schemeClr val="accent6">
                <a:shade val="76000"/>
              </a:schemeClr>
            </a:solidFill>
            <a:ln>
              <a:noFill/>
            </a:ln>
            <a:effectLst/>
          </c:spPr>
          <c:invertIfNegative val="0"/>
          <c:cat>
            <c:strRef>
              <c:f>'LE fem'!$O$4:$O$9</c:f>
              <c:strCache>
                <c:ptCount val="6"/>
                <c:pt idx="0">
                  <c:v>Ribble Valley</c:v>
                </c:pt>
                <c:pt idx="1">
                  <c:v>Rossendale</c:v>
                </c:pt>
                <c:pt idx="2">
                  <c:v>Pendle</c:v>
                </c:pt>
                <c:pt idx="3">
                  <c:v>Hyndburn</c:v>
                </c:pt>
                <c:pt idx="4">
                  <c:v>Burnley</c:v>
                </c:pt>
                <c:pt idx="5">
                  <c:v>Blackburn with Darwen</c:v>
                </c:pt>
              </c:strCache>
            </c:strRef>
          </c:cat>
          <c:val>
            <c:numRef>
              <c:f>'LE fem'!$P$4:$P$9</c:f>
              <c:numCache>
                <c:formatCode>0</c:formatCode>
                <c:ptCount val="6"/>
                <c:pt idx="0">
                  <c:v>84.46</c:v>
                </c:pt>
                <c:pt idx="1">
                  <c:v>81.67</c:v>
                </c:pt>
                <c:pt idx="2">
                  <c:v>81.62</c:v>
                </c:pt>
                <c:pt idx="3">
                  <c:v>81.11</c:v>
                </c:pt>
                <c:pt idx="4">
                  <c:v>80.75</c:v>
                </c:pt>
                <c:pt idx="5">
                  <c:v>80.39</c:v>
                </c:pt>
              </c:numCache>
            </c:numRef>
          </c:val>
          <c:extLst>
            <c:ext xmlns:c16="http://schemas.microsoft.com/office/drawing/2014/chart" uri="{C3380CC4-5D6E-409C-BE32-E72D297353CC}">
              <c16:uniqueId val="{00000000-DC83-4751-AB2A-C00FE5750CB5}"/>
            </c:ext>
          </c:extLst>
        </c:ser>
        <c:dLbls>
          <c:showLegendKey val="0"/>
          <c:showVal val="0"/>
          <c:showCatName val="0"/>
          <c:showSerName val="0"/>
          <c:showPercent val="0"/>
          <c:showBubbleSize val="0"/>
        </c:dLbls>
        <c:gapWidth val="219"/>
        <c:overlap val="-27"/>
        <c:axId val="1781322800"/>
        <c:axId val="1781323632"/>
      </c:barChart>
      <c:lineChart>
        <c:grouping val="standard"/>
        <c:varyColors val="0"/>
        <c:ser>
          <c:idx val="1"/>
          <c:order val="1"/>
          <c:tx>
            <c:strRef>
              <c:f>'LE fem'!$Q$3</c:f>
              <c:strCache>
                <c:ptCount val="1"/>
                <c:pt idx="0">
                  <c:v>England Average</c:v>
                </c:pt>
              </c:strCache>
            </c:strRef>
          </c:tx>
          <c:spPr>
            <a:ln w="38100" cap="rnd">
              <a:solidFill>
                <a:schemeClr val="accent1"/>
              </a:solidFill>
              <a:round/>
            </a:ln>
            <a:effectLst/>
          </c:spPr>
          <c:marker>
            <c:symbol val="none"/>
          </c:marker>
          <c:cat>
            <c:strRef>
              <c:f>'LE fem'!$O$4:$O$9</c:f>
              <c:strCache>
                <c:ptCount val="6"/>
                <c:pt idx="0">
                  <c:v>Ribble Valley</c:v>
                </c:pt>
                <c:pt idx="1">
                  <c:v>Rossendale</c:v>
                </c:pt>
                <c:pt idx="2">
                  <c:v>Pendle</c:v>
                </c:pt>
                <c:pt idx="3">
                  <c:v>Hyndburn</c:v>
                </c:pt>
                <c:pt idx="4">
                  <c:v>Burnley</c:v>
                </c:pt>
                <c:pt idx="5">
                  <c:v>Blackburn with Darwen</c:v>
                </c:pt>
              </c:strCache>
            </c:strRef>
          </c:cat>
          <c:val>
            <c:numRef>
              <c:f>'LE fem'!$Q$4:$Q$9</c:f>
              <c:numCache>
                <c:formatCode>0</c:formatCode>
                <c:ptCount val="6"/>
                <c:pt idx="0">
                  <c:v>83.37</c:v>
                </c:pt>
                <c:pt idx="1">
                  <c:v>83.37</c:v>
                </c:pt>
                <c:pt idx="2">
                  <c:v>83.37</c:v>
                </c:pt>
                <c:pt idx="3">
                  <c:v>83.37</c:v>
                </c:pt>
                <c:pt idx="4">
                  <c:v>83.37</c:v>
                </c:pt>
                <c:pt idx="5">
                  <c:v>83.37</c:v>
                </c:pt>
              </c:numCache>
            </c:numRef>
          </c:val>
          <c:smooth val="0"/>
          <c:extLst>
            <c:ext xmlns:c16="http://schemas.microsoft.com/office/drawing/2014/chart" uri="{C3380CC4-5D6E-409C-BE32-E72D297353CC}">
              <c16:uniqueId val="{00000001-DC83-4751-AB2A-C00FE5750CB5}"/>
            </c:ext>
          </c:extLst>
        </c:ser>
        <c:dLbls>
          <c:showLegendKey val="0"/>
          <c:showVal val="0"/>
          <c:showCatName val="0"/>
          <c:showSerName val="0"/>
          <c:showPercent val="0"/>
          <c:showBubbleSize val="0"/>
        </c:dLbls>
        <c:marker val="1"/>
        <c:smooth val="0"/>
        <c:axId val="1781322800"/>
        <c:axId val="1781323632"/>
      </c:lineChart>
      <c:catAx>
        <c:axId val="178132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1323632"/>
        <c:crosses val="autoZero"/>
        <c:auto val="1"/>
        <c:lblAlgn val="ctr"/>
        <c:lblOffset val="100"/>
        <c:noMultiLvlLbl val="0"/>
      </c:catAx>
      <c:valAx>
        <c:axId val="1781323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132280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Rossendale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'Ross SH'!$B$1:$B$2</c:f>
              <c:strCache>
                <c:ptCount val="2"/>
                <c:pt idx="0">
                  <c:v>Value</c:v>
                </c:pt>
              </c:strCache>
            </c:strRef>
          </c:tx>
          <c:spPr>
            <a:solidFill>
              <a:schemeClr val="accent6">
                <a:shade val="76000"/>
              </a:schemeClr>
            </a:solidFill>
            <a:ln>
              <a:noFill/>
            </a:ln>
            <a:effectLst/>
          </c:spPr>
          <c:invertIfNegative val="0"/>
          <c:cat>
            <c:strRef>
              <c:f>'Ross SH'!$A$3:$A$17</c:f>
              <c:strCache>
                <c:ptCount val="15"/>
                <c:pt idx="0">
                  <c:v>Stacksteads</c:v>
                </c:pt>
                <c:pt idx="1">
                  <c:v>Greensclough</c:v>
                </c:pt>
                <c:pt idx="2">
                  <c:v>Whitewell</c:v>
                </c:pt>
                <c:pt idx="3">
                  <c:v>Irwell</c:v>
                </c:pt>
                <c:pt idx="4">
                  <c:v>Longholme</c:v>
                </c:pt>
                <c:pt idx="5">
                  <c:v>Rossendale</c:v>
                </c:pt>
                <c:pt idx="6">
                  <c:v>Worsley</c:v>
                </c:pt>
                <c:pt idx="7">
                  <c:v>Healey and Whitworth</c:v>
                </c:pt>
                <c:pt idx="8">
                  <c:v>Facit and Shawforth</c:v>
                </c:pt>
                <c:pt idx="9">
                  <c:v>Goodshaw</c:v>
                </c:pt>
                <c:pt idx="10">
                  <c:v>Cribden</c:v>
                </c:pt>
                <c:pt idx="11">
                  <c:v>Hareholme</c:v>
                </c:pt>
                <c:pt idx="12">
                  <c:v>Greenfield</c:v>
                </c:pt>
                <c:pt idx="13">
                  <c:v>Eden</c:v>
                </c:pt>
                <c:pt idx="14">
                  <c:v>Helmshore</c:v>
                </c:pt>
              </c:strCache>
            </c:strRef>
          </c:cat>
          <c:val>
            <c:numRef>
              <c:f>'Ross SH'!$B$3:$B$17</c:f>
              <c:numCache>
                <c:formatCode>General</c:formatCode>
                <c:ptCount val="15"/>
                <c:pt idx="0">
                  <c:v>178.8424</c:v>
                </c:pt>
                <c:pt idx="1">
                  <c:v>175.09100000000001</c:v>
                </c:pt>
                <c:pt idx="2">
                  <c:v>135.7379</c:v>
                </c:pt>
                <c:pt idx="3">
                  <c:v>119.4661</c:v>
                </c:pt>
                <c:pt idx="4">
                  <c:v>113.1221</c:v>
                </c:pt>
                <c:pt idx="5">
                  <c:v>107.048955590003</c:v>
                </c:pt>
                <c:pt idx="6">
                  <c:v>100.68989999999999</c:v>
                </c:pt>
                <c:pt idx="7">
                  <c:v>98.741</c:v>
                </c:pt>
                <c:pt idx="8">
                  <c:v>94.114900000000006</c:v>
                </c:pt>
                <c:pt idx="9">
                  <c:v>91.974699999999999</c:v>
                </c:pt>
                <c:pt idx="10">
                  <c:v>89.035700000000006</c:v>
                </c:pt>
                <c:pt idx="11">
                  <c:v>80.437399999999997</c:v>
                </c:pt>
                <c:pt idx="12">
                  <c:v>74.631799999999998</c:v>
                </c:pt>
                <c:pt idx="13">
                  <c:v>71.385300000000001</c:v>
                </c:pt>
                <c:pt idx="14">
                  <c:v>58.713299999999997</c:v>
                </c:pt>
              </c:numCache>
            </c:numRef>
          </c:val>
          <c:extLst>
            <c:ext xmlns:c16="http://schemas.microsoft.com/office/drawing/2014/chart" uri="{C3380CC4-5D6E-409C-BE32-E72D297353CC}">
              <c16:uniqueId val="{00000000-3498-4B9A-9EA8-D8088B23B56F}"/>
            </c:ext>
          </c:extLst>
        </c:ser>
        <c:dLbls>
          <c:showLegendKey val="0"/>
          <c:showVal val="0"/>
          <c:showCatName val="0"/>
          <c:showSerName val="0"/>
          <c:showPercent val="0"/>
          <c:showBubbleSize val="0"/>
        </c:dLbls>
        <c:gapWidth val="219"/>
        <c:overlap val="-27"/>
        <c:axId val="1821690047"/>
        <c:axId val="1821685055"/>
      </c:barChart>
      <c:lineChart>
        <c:grouping val="standard"/>
        <c:varyColors val="0"/>
        <c:ser>
          <c:idx val="1"/>
          <c:order val="1"/>
          <c:tx>
            <c:strRef>
              <c:f>'Ross SH'!$C$1:$C$2</c:f>
              <c:strCache>
                <c:ptCount val="2"/>
                <c:pt idx="0">
                  <c:v>England</c:v>
                </c:pt>
              </c:strCache>
            </c:strRef>
          </c:tx>
          <c:spPr>
            <a:ln w="38100" cap="rnd">
              <a:solidFill>
                <a:schemeClr val="accent1"/>
              </a:solidFill>
              <a:round/>
            </a:ln>
            <a:effectLst/>
          </c:spPr>
          <c:marker>
            <c:symbol val="none"/>
          </c:marker>
          <c:cat>
            <c:strRef>
              <c:f>'Ross SH'!$A$3:$A$17</c:f>
              <c:strCache>
                <c:ptCount val="15"/>
                <c:pt idx="0">
                  <c:v>Stacksteads</c:v>
                </c:pt>
                <c:pt idx="1">
                  <c:v>Greensclough</c:v>
                </c:pt>
                <c:pt idx="2">
                  <c:v>Whitewell</c:v>
                </c:pt>
                <c:pt idx="3">
                  <c:v>Irwell</c:v>
                </c:pt>
                <c:pt idx="4">
                  <c:v>Longholme</c:v>
                </c:pt>
                <c:pt idx="5">
                  <c:v>Rossendale</c:v>
                </c:pt>
                <c:pt idx="6">
                  <c:v>Worsley</c:v>
                </c:pt>
                <c:pt idx="7">
                  <c:v>Healey and Whitworth</c:v>
                </c:pt>
                <c:pt idx="8">
                  <c:v>Facit and Shawforth</c:v>
                </c:pt>
                <c:pt idx="9">
                  <c:v>Goodshaw</c:v>
                </c:pt>
                <c:pt idx="10">
                  <c:v>Cribden</c:v>
                </c:pt>
                <c:pt idx="11">
                  <c:v>Hareholme</c:v>
                </c:pt>
                <c:pt idx="12">
                  <c:v>Greenfield</c:v>
                </c:pt>
                <c:pt idx="13">
                  <c:v>Eden</c:v>
                </c:pt>
                <c:pt idx="14">
                  <c:v>Helmshore</c:v>
                </c:pt>
              </c:strCache>
            </c:strRef>
          </c:cat>
          <c:val>
            <c:numRef>
              <c:f>'Ross SH'!$C$3:$C$17</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val>
          <c:smooth val="0"/>
          <c:extLst>
            <c:ext xmlns:c16="http://schemas.microsoft.com/office/drawing/2014/chart" uri="{C3380CC4-5D6E-409C-BE32-E72D297353CC}">
              <c16:uniqueId val="{00000001-3498-4B9A-9EA8-D8088B23B56F}"/>
            </c:ext>
          </c:extLst>
        </c:ser>
        <c:dLbls>
          <c:showLegendKey val="0"/>
          <c:showVal val="0"/>
          <c:showCatName val="0"/>
          <c:showSerName val="0"/>
          <c:showPercent val="0"/>
          <c:showBubbleSize val="0"/>
        </c:dLbls>
        <c:marker val="1"/>
        <c:smooth val="0"/>
        <c:axId val="1821690047"/>
        <c:axId val="1821685055"/>
      </c:lineChart>
      <c:catAx>
        <c:axId val="182169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1685055"/>
        <c:crosses val="autoZero"/>
        <c:auto val="1"/>
        <c:lblAlgn val="ctr"/>
        <c:lblOffset val="100"/>
        <c:noMultiLvlLbl val="0"/>
      </c:catAx>
      <c:valAx>
        <c:axId val="1821685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Ratio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169004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Suicide!$O$1</c:f>
              <c:strCache>
                <c:ptCount val="1"/>
                <c:pt idx="0">
                  <c:v>Area</c:v>
                </c:pt>
              </c:strCache>
            </c:strRef>
          </c:tx>
          <c:spPr>
            <a:solidFill>
              <a:schemeClr val="accent6">
                <a:shade val="76000"/>
              </a:schemeClr>
            </a:solidFill>
            <a:ln>
              <a:noFill/>
            </a:ln>
            <a:effectLst/>
          </c:spPr>
          <c:invertIfNegative val="0"/>
          <c:cat>
            <c:strRef>
              <c:f>Suicide!$N$2:$N$7</c:f>
              <c:strCache>
                <c:ptCount val="6"/>
                <c:pt idx="0">
                  <c:v>Rossendale</c:v>
                </c:pt>
                <c:pt idx="1">
                  <c:v>Burnley</c:v>
                </c:pt>
                <c:pt idx="2">
                  <c:v>Ribble Valley</c:v>
                </c:pt>
                <c:pt idx="3">
                  <c:v>Hyndburn</c:v>
                </c:pt>
                <c:pt idx="4">
                  <c:v>Blackburn with Darwen</c:v>
                </c:pt>
                <c:pt idx="5">
                  <c:v>Pendle</c:v>
                </c:pt>
              </c:strCache>
            </c:strRef>
          </c:cat>
          <c:val>
            <c:numRef>
              <c:f>Suicide!$O$2:$O$7</c:f>
              <c:numCache>
                <c:formatCode>0</c:formatCode>
                <c:ptCount val="6"/>
                <c:pt idx="0">
                  <c:v>18.2043</c:v>
                </c:pt>
                <c:pt idx="1">
                  <c:v>15.372999999999999</c:v>
                </c:pt>
                <c:pt idx="2">
                  <c:v>11.821400000000001</c:v>
                </c:pt>
                <c:pt idx="3">
                  <c:v>11.726800000000001</c:v>
                </c:pt>
                <c:pt idx="4">
                  <c:v>9.2607999999999997</c:v>
                </c:pt>
                <c:pt idx="5">
                  <c:v>8.0136000000000003</c:v>
                </c:pt>
              </c:numCache>
            </c:numRef>
          </c:val>
          <c:extLst>
            <c:ext xmlns:c16="http://schemas.microsoft.com/office/drawing/2014/chart" uri="{C3380CC4-5D6E-409C-BE32-E72D297353CC}">
              <c16:uniqueId val="{00000000-99C5-4778-8406-FFA800727A95}"/>
            </c:ext>
          </c:extLst>
        </c:ser>
        <c:dLbls>
          <c:showLegendKey val="0"/>
          <c:showVal val="0"/>
          <c:showCatName val="0"/>
          <c:showSerName val="0"/>
          <c:showPercent val="0"/>
          <c:showBubbleSize val="0"/>
        </c:dLbls>
        <c:gapWidth val="219"/>
        <c:overlap val="-27"/>
        <c:axId val="96931008"/>
        <c:axId val="96932672"/>
      </c:barChart>
      <c:lineChart>
        <c:grouping val="standard"/>
        <c:varyColors val="0"/>
        <c:ser>
          <c:idx val="1"/>
          <c:order val="1"/>
          <c:tx>
            <c:strRef>
              <c:f>Suicide!$P$1</c:f>
              <c:strCache>
                <c:ptCount val="1"/>
                <c:pt idx="0">
                  <c:v>England Average</c:v>
                </c:pt>
              </c:strCache>
            </c:strRef>
          </c:tx>
          <c:spPr>
            <a:ln w="38100" cap="rnd">
              <a:solidFill>
                <a:schemeClr val="accent1"/>
              </a:solidFill>
              <a:round/>
            </a:ln>
            <a:effectLst/>
          </c:spPr>
          <c:marker>
            <c:symbol val="none"/>
          </c:marker>
          <c:cat>
            <c:strRef>
              <c:f>Suicide!$N$2:$N$7</c:f>
              <c:strCache>
                <c:ptCount val="6"/>
                <c:pt idx="0">
                  <c:v>Rossendale</c:v>
                </c:pt>
                <c:pt idx="1">
                  <c:v>Burnley</c:v>
                </c:pt>
                <c:pt idx="2">
                  <c:v>Ribble Valley</c:v>
                </c:pt>
                <c:pt idx="3">
                  <c:v>Hyndburn</c:v>
                </c:pt>
                <c:pt idx="4">
                  <c:v>Blackburn with Darwen</c:v>
                </c:pt>
                <c:pt idx="5">
                  <c:v>Pendle</c:v>
                </c:pt>
              </c:strCache>
            </c:strRef>
          </c:cat>
          <c:val>
            <c:numRef>
              <c:f>Suicide!$P$2:$P$7</c:f>
              <c:numCache>
                <c:formatCode>0</c:formatCode>
                <c:ptCount val="6"/>
                <c:pt idx="0">
                  <c:v>10.358462720470699</c:v>
                </c:pt>
                <c:pt idx="1">
                  <c:v>10.358462720470699</c:v>
                </c:pt>
                <c:pt idx="2">
                  <c:v>10.358462720470699</c:v>
                </c:pt>
                <c:pt idx="3">
                  <c:v>10.358462720470699</c:v>
                </c:pt>
                <c:pt idx="4">
                  <c:v>10.358462720470699</c:v>
                </c:pt>
                <c:pt idx="5">
                  <c:v>10.358462720470699</c:v>
                </c:pt>
              </c:numCache>
            </c:numRef>
          </c:val>
          <c:smooth val="0"/>
          <c:extLst>
            <c:ext xmlns:c16="http://schemas.microsoft.com/office/drawing/2014/chart" uri="{C3380CC4-5D6E-409C-BE32-E72D297353CC}">
              <c16:uniqueId val="{00000001-99C5-4778-8406-FFA800727A95}"/>
            </c:ext>
          </c:extLst>
        </c:ser>
        <c:dLbls>
          <c:showLegendKey val="0"/>
          <c:showVal val="0"/>
          <c:showCatName val="0"/>
          <c:showSerName val="0"/>
          <c:showPercent val="0"/>
          <c:showBubbleSize val="0"/>
        </c:dLbls>
        <c:marker val="1"/>
        <c:smooth val="0"/>
        <c:axId val="96931008"/>
        <c:axId val="96932672"/>
      </c:lineChart>
      <c:catAx>
        <c:axId val="9693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932672"/>
        <c:crosses val="autoZero"/>
        <c:auto val="1"/>
        <c:lblAlgn val="ctr"/>
        <c:lblOffset val="100"/>
        <c:noMultiLvlLbl val="0"/>
      </c:catAx>
      <c:valAx>
        <c:axId val="96932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Rate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93100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Fuel!$O$1</c:f>
              <c:strCache>
                <c:ptCount val="1"/>
                <c:pt idx="0">
                  <c:v>Area</c:v>
                </c:pt>
              </c:strCache>
            </c:strRef>
          </c:tx>
          <c:spPr>
            <a:solidFill>
              <a:schemeClr val="accent6">
                <a:shade val="76000"/>
              </a:schemeClr>
            </a:solidFill>
            <a:ln>
              <a:noFill/>
            </a:ln>
            <a:effectLst/>
          </c:spPr>
          <c:invertIfNegative val="0"/>
          <c:cat>
            <c:strRef>
              <c:f>Fuel!$N$2:$N$7</c:f>
              <c:strCache>
                <c:ptCount val="6"/>
                <c:pt idx="0">
                  <c:v>Pendle</c:v>
                </c:pt>
                <c:pt idx="1">
                  <c:v>Blackburn with Darwen</c:v>
                </c:pt>
                <c:pt idx="2">
                  <c:v>Burnley</c:v>
                </c:pt>
                <c:pt idx="3">
                  <c:v>Hyndburn</c:v>
                </c:pt>
                <c:pt idx="4">
                  <c:v>Rossendale</c:v>
                </c:pt>
                <c:pt idx="5">
                  <c:v>Ribble Valley</c:v>
                </c:pt>
              </c:strCache>
            </c:strRef>
          </c:cat>
          <c:val>
            <c:numRef>
              <c:f>Fuel!$O$2:$O$7</c:f>
              <c:numCache>
                <c:formatCode>0</c:formatCode>
                <c:ptCount val="6"/>
                <c:pt idx="0">
                  <c:v>15.2</c:v>
                </c:pt>
                <c:pt idx="1">
                  <c:v>14.6</c:v>
                </c:pt>
                <c:pt idx="2">
                  <c:v>13.6</c:v>
                </c:pt>
                <c:pt idx="3">
                  <c:v>13.1</c:v>
                </c:pt>
                <c:pt idx="4">
                  <c:v>11.3</c:v>
                </c:pt>
                <c:pt idx="5">
                  <c:v>11.1</c:v>
                </c:pt>
              </c:numCache>
            </c:numRef>
          </c:val>
          <c:extLst>
            <c:ext xmlns:c16="http://schemas.microsoft.com/office/drawing/2014/chart" uri="{C3380CC4-5D6E-409C-BE32-E72D297353CC}">
              <c16:uniqueId val="{00000000-E6F8-42AB-9E6F-45C8B80A1D21}"/>
            </c:ext>
          </c:extLst>
        </c:ser>
        <c:dLbls>
          <c:showLegendKey val="0"/>
          <c:showVal val="0"/>
          <c:showCatName val="0"/>
          <c:showSerName val="0"/>
          <c:showPercent val="0"/>
          <c:showBubbleSize val="0"/>
        </c:dLbls>
        <c:gapWidth val="219"/>
        <c:overlap val="-27"/>
        <c:axId val="171791088"/>
        <c:axId val="171785264"/>
      </c:barChart>
      <c:lineChart>
        <c:grouping val="standard"/>
        <c:varyColors val="0"/>
        <c:ser>
          <c:idx val="1"/>
          <c:order val="1"/>
          <c:tx>
            <c:strRef>
              <c:f>Fuel!$P$1</c:f>
              <c:strCache>
                <c:ptCount val="1"/>
                <c:pt idx="0">
                  <c:v>England Average</c:v>
                </c:pt>
              </c:strCache>
            </c:strRef>
          </c:tx>
          <c:spPr>
            <a:ln w="38100" cap="rnd">
              <a:solidFill>
                <a:schemeClr val="accent1"/>
              </a:solidFill>
              <a:round/>
            </a:ln>
            <a:effectLst/>
          </c:spPr>
          <c:marker>
            <c:symbol val="none"/>
          </c:marker>
          <c:cat>
            <c:strRef>
              <c:f>Fuel!$N$2:$N$7</c:f>
              <c:strCache>
                <c:ptCount val="6"/>
                <c:pt idx="0">
                  <c:v>Pendle</c:v>
                </c:pt>
                <c:pt idx="1">
                  <c:v>Blackburn with Darwen</c:v>
                </c:pt>
                <c:pt idx="2">
                  <c:v>Burnley</c:v>
                </c:pt>
                <c:pt idx="3">
                  <c:v>Hyndburn</c:v>
                </c:pt>
                <c:pt idx="4">
                  <c:v>Rossendale</c:v>
                </c:pt>
                <c:pt idx="5">
                  <c:v>Ribble Valley</c:v>
                </c:pt>
              </c:strCache>
            </c:strRef>
          </c:cat>
          <c:val>
            <c:numRef>
              <c:f>Fuel!$P$2:$P$7</c:f>
              <c:numCache>
                <c:formatCode>0</c:formatCode>
                <c:ptCount val="6"/>
                <c:pt idx="0">
                  <c:v>10.253</c:v>
                </c:pt>
                <c:pt idx="1">
                  <c:v>10.253</c:v>
                </c:pt>
                <c:pt idx="2">
                  <c:v>10.253</c:v>
                </c:pt>
                <c:pt idx="3">
                  <c:v>10.253</c:v>
                </c:pt>
                <c:pt idx="4">
                  <c:v>10.253</c:v>
                </c:pt>
                <c:pt idx="5">
                  <c:v>10.253</c:v>
                </c:pt>
              </c:numCache>
            </c:numRef>
          </c:val>
          <c:smooth val="0"/>
          <c:extLst>
            <c:ext xmlns:c16="http://schemas.microsoft.com/office/drawing/2014/chart" uri="{C3380CC4-5D6E-409C-BE32-E72D297353CC}">
              <c16:uniqueId val="{00000001-E6F8-42AB-9E6F-45C8B80A1D21}"/>
            </c:ext>
          </c:extLst>
        </c:ser>
        <c:dLbls>
          <c:showLegendKey val="0"/>
          <c:showVal val="0"/>
          <c:showCatName val="0"/>
          <c:showSerName val="0"/>
          <c:showPercent val="0"/>
          <c:showBubbleSize val="0"/>
        </c:dLbls>
        <c:marker val="1"/>
        <c:smooth val="0"/>
        <c:axId val="171791088"/>
        <c:axId val="171785264"/>
      </c:lineChart>
      <c:catAx>
        <c:axId val="17179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1785264"/>
        <c:crosses val="autoZero"/>
        <c:auto val="1"/>
        <c:lblAlgn val="ctr"/>
        <c:lblOffset val="100"/>
        <c:noMultiLvlLbl val="0"/>
      </c:catAx>
      <c:valAx>
        <c:axId val="171785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179108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'HA 0-14'!$O$1</c:f>
              <c:strCache>
                <c:ptCount val="1"/>
                <c:pt idx="0">
                  <c:v>Area</c:v>
                </c:pt>
              </c:strCache>
            </c:strRef>
          </c:tx>
          <c:spPr>
            <a:solidFill>
              <a:schemeClr val="accent6">
                <a:shade val="76000"/>
              </a:schemeClr>
            </a:solidFill>
            <a:ln>
              <a:noFill/>
            </a:ln>
            <a:effectLst/>
          </c:spPr>
          <c:invertIfNegative val="0"/>
          <c:cat>
            <c:strRef>
              <c:f>'HA 0-14'!$N$2:$N$7</c:f>
              <c:strCache>
                <c:ptCount val="6"/>
                <c:pt idx="0">
                  <c:v>Rossendale</c:v>
                </c:pt>
                <c:pt idx="1">
                  <c:v>Blackburn with Darwen</c:v>
                </c:pt>
                <c:pt idx="2">
                  <c:v>Burnley</c:v>
                </c:pt>
                <c:pt idx="3">
                  <c:v>Hyndburn</c:v>
                </c:pt>
                <c:pt idx="4">
                  <c:v>Ribble Valley</c:v>
                </c:pt>
                <c:pt idx="5">
                  <c:v>Pendle</c:v>
                </c:pt>
              </c:strCache>
            </c:strRef>
          </c:cat>
          <c:val>
            <c:numRef>
              <c:f>'HA 0-14'!$O$2:$O$7</c:f>
              <c:numCache>
                <c:formatCode>0</c:formatCode>
                <c:ptCount val="6"/>
                <c:pt idx="0">
                  <c:v>150.91999999999999</c:v>
                </c:pt>
                <c:pt idx="1">
                  <c:v>139.69</c:v>
                </c:pt>
                <c:pt idx="2">
                  <c:v>132.94999999999999</c:v>
                </c:pt>
                <c:pt idx="3">
                  <c:v>125.56</c:v>
                </c:pt>
                <c:pt idx="4">
                  <c:v>120.6</c:v>
                </c:pt>
                <c:pt idx="5">
                  <c:v>116.66</c:v>
                </c:pt>
              </c:numCache>
            </c:numRef>
          </c:val>
          <c:extLst>
            <c:ext xmlns:c16="http://schemas.microsoft.com/office/drawing/2014/chart" uri="{C3380CC4-5D6E-409C-BE32-E72D297353CC}">
              <c16:uniqueId val="{00000000-EB18-4C93-AFC8-F2E85B573C9C}"/>
            </c:ext>
          </c:extLst>
        </c:ser>
        <c:dLbls>
          <c:showLegendKey val="0"/>
          <c:showVal val="0"/>
          <c:showCatName val="0"/>
          <c:showSerName val="0"/>
          <c:showPercent val="0"/>
          <c:showBubbleSize val="0"/>
        </c:dLbls>
        <c:gapWidth val="219"/>
        <c:overlap val="-27"/>
        <c:axId val="1591009183"/>
        <c:axId val="1591009599"/>
      </c:barChart>
      <c:lineChart>
        <c:grouping val="standard"/>
        <c:varyColors val="0"/>
        <c:ser>
          <c:idx val="1"/>
          <c:order val="1"/>
          <c:tx>
            <c:strRef>
              <c:f>'HA 0-14'!$P$1</c:f>
              <c:strCache>
                <c:ptCount val="1"/>
                <c:pt idx="0">
                  <c:v>England Average</c:v>
                </c:pt>
              </c:strCache>
            </c:strRef>
          </c:tx>
          <c:spPr>
            <a:ln w="38100" cap="rnd">
              <a:solidFill>
                <a:schemeClr val="accent1"/>
              </a:solidFill>
              <a:round/>
            </a:ln>
            <a:effectLst/>
          </c:spPr>
          <c:marker>
            <c:symbol val="none"/>
          </c:marker>
          <c:cat>
            <c:strRef>
              <c:f>'HA 0-14'!$N$2:$N$7</c:f>
              <c:strCache>
                <c:ptCount val="6"/>
                <c:pt idx="0">
                  <c:v>Rossendale</c:v>
                </c:pt>
                <c:pt idx="1">
                  <c:v>Blackburn with Darwen</c:v>
                </c:pt>
                <c:pt idx="2">
                  <c:v>Burnley</c:v>
                </c:pt>
                <c:pt idx="3">
                  <c:v>Hyndburn</c:v>
                </c:pt>
                <c:pt idx="4">
                  <c:v>Ribble Valley</c:v>
                </c:pt>
                <c:pt idx="5">
                  <c:v>Pendle</c:v>
                </c:pt>
              </c:strCache>
            </c:strRef>
          </c:cat>
          <c:val>
            <c:numRef>
              <c:f>'HA 0-14'!$P$2:$P$7</c:f>
              <c:numCache>
                <c:formatCode>0</c:formatCode>
                <c:ptCount val="6"/>
                <c:pt idx="0">
                  <c:v>91.17</c:v>
                </c:pt>
                <c:pt idx="1">
                  <c:v>91.17</c:v>
                </c:pt>
                <c:pt idx="2">
                  <c:v>91.17</c:v>
                </c:pt>
                <c:pt idx="3">
                  <c:v>91.17</c:v>
                </c:pt>
                <c:pt idx="4">
                  <c:v>91.17</c:v>
                </c:pt>
                <c:pt idx="5">
                  <c:v>91.17</c:v>
                </c:pt>
              </c:numCache>
            </c:numRef>
          </c:val>
          <c:smooth val="0"/>
          <c:extLst>
            <c:ext xmlns:c16="http://schemas.microsoft.com/office/drawing/2014/chart" uri="{C3380CC4-5D6E-409C-BE32-E72D297353CC}">
              <c16:uniqueId val="{00000001-EB18-4C93-AFC8-F2E85B573C9C}"/>
            </c:ext>
          </c:extLst>
        </c:ser>
        <c:dLbls>
          <c:showLegendKey val="0"/>
          <c:showVal val="0"/>
          <c:showCatName val="0"/>
          <c:showSerName val="0"/>
          <c:showPercent val="0"/>
          <c:showBubbleSize val="0"/>
        </c:dLbls>
        <c:marker val="1"/>
        <c:smooth val="0"/>
        <c:axId val="1591009183"/>
        <c:axId val="1591009599"/>
      </c:lineChart>
      <c:catAx>
        <c:axId val="159100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91009599"/>
        <c:crosses val="autoZero"/>
        <c:auto val="1"/>
        <c:lblAlgn val="ctr"/>
        <c:lblOffset val="100"/>
        <c:noMultiLvlLbl val="0"/>
      </c:catAx>
      <c:valAx>
        <c:axId val="1591009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9100918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'HA 15-24'!$O$1</c:f>
              <c:strCache>
                <c:ptCount val="1"/>
                <c:pt idx="0">
                  <c:v>Area</c:v>
                </c:pt>
              </c:strCache>
            </c:strRef>
          </c:tx>
          <c:spPr>
            <a:solidFill>
              <a:schemeClr val="accent6">
                <a:shade val="76000"/>
              </a:schemeClr>
            </a:solidFill>
            <a:ln>
              <a:noFill/>
            </a:ln>
            <a:effectLst/>
          </c:spPr>
          <c:invertIfNegative val="0"/>
          <c:cat>
            <c:strRef>
              <c:f>'HA 15-24'!$N$2:$N$7</c:f>
              <c:strCache>
                <c:ptCount val="6"/>
                <c:pt idx="0">
                  <c:v>Burnley</c:v>
                </c:pt>
                <c:pt idx="1">
                  <c:v>Rossendale</c:v>
                </c:pt>
                <c:pt idx="2">
                  <c:v>Hyndburn</c:v>
                </c:pt>
                <c:pt idx="3">
                  <c:v>Pendle</c:v>
                </c:pt>
                <c:pt idx="4">
                  <c:v>Blackburn with Darwen</c:v>
                </c:pt>
                <c:pt idx="5">
                  <c:v>Ribble Valley</c:v>
                </c:pt>
              </c:strCache>
            </c:strRef>
          </c:cat>
          <c:val>
            <c:numRef>
              <c:f>'HA 15-24'!$O$2:$O$7</c:f>
              <c:numCache>
                <c:formatCode>0</c:formatCode>
                <c:ptCount val="6"/>
                <c:pt idx="0">
                  <c:v>173.28</c:v>
                </c:pt>
                <c:pt idx="1">
                  <c:v>171.4</c:v>
                </c:pt>
                <c:pt idx="2">
                  <c:v>151.63</c:v>
                </c:pt>
                <c:pt idx="3">
                  <c:v>141.02000000000001</c:v>
                </c:pt>
                <c:pt idx="4">
                  <c:v>140.63999999999999</c:v>
                </c:pt>
                <c:pt idx="5">
                  <c:v>135.88999999999999</c:v>
                </c:pt>
              </c:numCache>
            </c:numRef>
          </c:val>
          <c:extLst>
            <c:ext xmlns:c16="http://schemas.microsoft.com/office/drawing/2014/chart" uri="{C3380CC4-5D6E-409C-BE32-E72D297353CC}">
              <c16:uniqueId val="{00000000-6319-4A06-B759-CF40705E2322}"/>
            </c:ext>
          </c:extLst>
        </c:ser>
        <c:dLbls>
          <c:showLegendKey val="0"/>
          <c:showVal val="0"/>
          <c:showCatName val="0"/>
          <c:showSerName val="0"/>
          <c:showPercent val="0"/>
          <c:showBubbleSize val="0"/>
        </c:dLbls>
        <c:gapWidth val="219"/>
        <c:overlap val="-27"/>
        <c:axId val="1643852127"/>
        <c:axId val="1643859199"/>
      </c:barChart>
      <c:lineChart>
        <c:grouping val="standard"/>
        <c:varyColors val="0"/>
        <c:ser>
          <c:idx val="1"/>
          <c:order val="1"/>
          <c:tx>
            <c:strRef>
              <c:f>'HA 15-24'!$P$1</c:f>
              <c:strCache>
                <c:ptCount val="1"/>
                <c:pt idx="0">
                  <c:v>England Average</c:v>
                </c:pt>
              </c:strCache>
            </c:strRef>
          </c:tx>
          <c:spPr>
            <a:ln w="38100" cap="rnd">
              <a:solidFill>
                <a:schemeClr val="accent1"/>
              </a:solidFill>
              <a:round/>
            </a:ln>
            <a:effectLst/>
          </c:spPr>
          <c:marker>
            <c:symbol val="none"/>
          </c:marker>
          <c:cat>
            <c:strRef>
              <c:f>'HA 15-24'!$N$2:$N$7</c:f>
              <c:strCache>
                <c:ptCount val="6"/>
                <c:pt idx="0">
                  <c:v>Burnley</c:v>
                </c:pt>
                <c:pt idx="1">
                  <c:v>Rossendale</c:v>
                </c:pt>
                <c:pt idx="2">
                  <c:v>Hyndburn</c:v>
                </c:pt>
                <c:pt idx="3">
                  <c:v>Pendle</c:v>
                </c:pt>
                <c:pt idx="4">
                  <c:v>Blackburn with Darwen</c:v>
                </c:pt>
                <c:pt idx="5">
                  <c:v>Ribble Valley</c:v>
                </c:pt>
              </c:strCache>
            </c:strRef>
          </c:cat>
          <c:val>
            <c:numRef>
              <c:f>'HA 15-24'!$P$2:$P$7</c:f>
              <c:numCache>
                <c:formatCode>0</c:formatCode>
                <c:ptCount val="6"/>
                <c:pt idx="0">
                  <c:v>132.13999999999999</c:v>
                </c:pt>
                <c:pt idx="1">
                  <c:v>132.13999999999999</c:v>
                </c:pt>
                <c:pt idx="2">
                  <c:v>132.13999999999999</c:v>
                </c:pt>
                <c:pt idx="3">
                  <c:v>132.13999999999999</c:v>
                </c:pt>
                <c:pt idx="4">
                  <c:v>132.13999999999999</c:v>
                </c:pt>
                <c:pt idx="5">
                  <c:v>132.13999999999999</c:v>
                </c:pt>
              </c:numCache>
            </c:numRef>
          </c:val>
          <c:smooth val="0"/>
          <c:extLst>
            <c:ext xmlns:c16="http://schemas.microsoft.com/office/drawing/2014/chart" uri="{C3380CC4-5D6E-409C-BE32-E72D297353CC}">
              <c16:uniqueId val="{00000001-6319-4A06-B759-CF40705E2322}"/>
            </c:ext>
          </c:extLst>
        </c:ser>
        <c:dLbls>
          <c:showLegendKey val="0"/>
          <c:showVal val="0"/>
          <c:showCatName val="0"/>
          <c:showSerName val="0"/>
          <c:showPercent val="0"/>
          <c:showBubbleSize val="0"/>
        </c:dLbls>
        <c:marker val="1"/>
        <c:smooth val="0"/>
        <c:axId val="1643852127"/>
        <c:axId val="1643859199"/>
      </c:lineChart>
      <c:catAx>
        <c:axId val="164385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3859199"/>
        <c:crosses val="autoZero"/>
        <c:auto val="1"/>
        <c:lblAlgn val="ctr"/>
        <c:lblOffset val="100"/>
        <c:noMultiLvlLbl val="0"/>
      </c:catAx>
      <c:valAx>
        <c:axId val="1643859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385212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'Infant. Mort.'!$O$1</c:f>
              <c:strCache>
                <c:ptCount val="1"/>
                <c:pt idx="0">
                  <c:v>Area</c:v>
                </c:pt>
              </c:strCache>
            </c:strRef>
          </c:tx>
          <c:spPr>
            <a:solidFill>
              <a:schemeClr val="accent6">
                <a:shade val="76000"/>
              </a:schemeClr>
            </a:solidFill>
            <a:ln>
              <a:noFill/>
            </a:ln>
            <a:effectLst/>
          </c:spPr>
          <c:invertIfNegative val="0"/>
          <c:cat>
            <c:strRef>
              <c:f>'Infant. Mort.'!$N$2:$N$7</c:f>
              <c:strCache>
                <c:ptCount val="6"/>
                <c:pt idx="0">
                  <c:v>Burnley</c:v>
                </c:pt>
                <c:pt idx="1">
                  <c:v>Pendle</c:v>
                </c:pt>
                <c:pt idx="2">
                  <c:v>Blackburn with Darwen</c:v>
                </c:pt>
                <c:pt idx="3">
                  <c:v>Rossendale</c:v>
                </c:pt>
                <c:pt idx="4">
                  <c:v>Hyndburn</c:v>
                </c:pt>
                <c:pt idx="5">
                  <c:v>Ribble Valley</c:v>
                </c:pt>
              </c:strCache>
            </c:strRef>
          </c:cat>
          <c:val>
            <c:numRef>
              <c:f>'Infant. Mort.'!$O$2:$O$7</c:f>
              <c:numCache>
                <c:formatCode>0</c:formatCode>
                <c:ptCount val="6"/>
                <c:pt idx="0">
                  <c:v>6.9706999999999999</c:v>
                </c:pt>
                <c:pt idx="1">
                  <c:v>5.9371999999999998</c:v>
                </c:pt>
                <c:pt idx="2">
                  <c:v>5.0033000000000003</c:v>
                </c:pt>
                <c:pt idx="3">
                  <c:v>4.4424999999999999</c:v>
                </c:pt>
                <c:pt idx="4">
                  <c:v>3.8923000000000001</c:v>
                </c:pt>
                <c:pt idx="5">
                  <c:v>3.5261</c:v>
                </c:pt>
              </c:numCache>
            </c:numRef>
          </c:val>
          <c:extLst>
            <c:ext xmlns:c16="http://schemas.microsoft.com/office/drawing/2014/chart" uri="{C3380CC4-5D6E-409C-BE32-E72D297353CC}">
              <c16:uniqueId val="{00000000-7856-4871-B87A-9831B3507921}"/>
            </c:ext>
          </c:extLst>
        </c:ser>
        <c:dLbls>
          <c:showLegendKey val="0"/>
          <c:showVal val="0"/>
          <c:showCatName val="0"/>
          <c:showSerName val="0"/>
          <c:showPercent val="0"/>
          <c:showBubbleSize val="0"/>
        </c:dLbls>
        <c:gapWidth val="219"/>
        <c:overlap val="-27"/>
        <c:axId val="1623790207"/>
        <c:axId val="1623790623"/>
      </c:barChart>
      <c:lineChart>
        <c:grouping val="standard"/>
        <c:varyColors val="0"/>
        <c:ser>
          <c:idx val="1"/>
          <c:order val="1"/>
          <c:tx>
            <c:strRef>
              <c:f>'Infant. Mort.'!$P$1</c:f>
              <c:strCache>
                <c:ptCount val="1"/>
                <c:pt idx="0">
                  <c:v>England Average</c:v>
                </c:pt>
              </c:strCache>
            </c:strRef>
          </c:tx>
          <c:spPr>
            <a:ln w="38100" cap="rnd">
              <a:solidFill>
                <a:schemeClr val="accent1"/>
              </a:solidFill>
              <a:round/>
            </a:ln>
            <a:effectLst/>
          </c:spPr>
          <c:marker>
            <c:symbol val="none"/>
          </c:marker>
          <c:cat>
            <c:strRef>
              <c:f>'Infant. Mort.'!$N$2:$N$7</c:f>
              <c:strCache>
                <c:ptCount val="6"/>
                <c:pt idx="0">
                  <c:v>Burnley</c:v>
                </c:pt>
                <c:pt idx="1">
                  <c:v>Pendle</c:v>
                </c:pt>
                <c:pt idx="2">
                  <c:v>Blackburn with Darwen</c:v>
                </c:pt>
                <c:pt idx="3">
                  <c:v>Rossendale</c:v>
                </c:pt>
                <c:pt idx="4">
                  <c:v>Hyndburn</c:v>
                </c:pt>
                <c:pt idx="5">
                  <c:v>Ribble Valley</c:v>
                </c:pt>
              </c:strCache>
            </c:strRef>
          </c:cat>
          <c:val>
            <c:numRef>
              <c:f>'Infant. Mort.'!$P$2:$P$7</c:f>
              <c:numCache>
                <c:formatCode>0</c:formatCode>
                <c:ptCount val="6"/>
                <c:pt idx="0">
                  <c:v>3.9480602249999999</c:v>
                </c:pt>
                <c:pt idx="1">
                  <c:v>3.9480602249999999</c:v>
                </c:pt>
                <c:pt idx="2">
                  <c:v>3.9480602249999999</c:v>
                </c:pt>
                <c:pt idx="3">
                  <c:v>3.9480602249999999</c:v>
                </c:pt>
                <c:pt idx="4">
                  <c:v>3.9480602249999999</c:v>
                </c:pt>
                <c:pt idx="5">
                  <c:v>3.9480602249999999</c:v>
                </c:pt>
              </c:numCache>
            </c:numRef>
          </c:val>
          <c:smooth val="0"/>
          <c:extLst>
            <c:ext xmlns:c16="http://schemas.microsoft.com/office/drawing/2014/chart" uri="{C3380CC4-5D6E-409C-BE32-E72D297353CC}">
              <c16:uniqueId val="{00000001-7856-4871-B87A-9831B3507921}"/>
            </c:ext>
          </c:extLst>
        </c:ser>
        <c:dLbls>
          <c:showLegendKey val="0"/>
          <c:showVal val="0"/>
          <c:showCatName val="0"/>
          <c:showSerName val="0"/>
          <c:showPercent val="0"/>
          <c:showBubbleSize val="0"/>
        </c:dLbls>
        <c:marker val="1"/>
        <c:smooth val="0"/>
        <c:axId val="1623790207"/>
        <c:axId val="1623790623"/>
      </c:lineChart>
      <c:catAx>
        <c:axId val="162379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790623"/>
        <c:crosses val="autoZero"/>
        <c:auto val="1"/>
        <c:lblAlgn val="ctr"/>
        <c:lblOffset val="100"/>
        <c:noMultiLvlLbl val="0"/>
      </c:catAx>
      <c:valAx>
        <c:axId val="1623790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379020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c:v>
          </c:tx>
          <c:spPr>
            <a:solidFill>
              <a:schemeClr val="accent6">
                <a:shade val="76000"/>
              </a:schemeClr>
            </a:solidFill>
            <a:ln>
              <a:noFill/>
            </a:ln>
            <a:effectLst/>
          </c:spPr>
          <c:invertIfNegative val="0"/>
          <c:cat>
            <c:strRef>
              <c:f>'Healthy Start'!$B$20:$B$25</c:f>
              <c:strCache>
                <c:ptCount val="6"/>
                <c:pt idx="0">
                  <c:v>Blackburn with Darwen</c:v>
                </c:pt>
                <c:pt idx="1">
                  <c:v>Burnley</c:v>
                </c:pt>
                <c:pt idx="2">
                  <c:v>Pendle</c:v>
                </c:pt>
                <c:pt idx="3">
                  <c:v>Hyndburn</c:v>
                </c:pt>
                <c:pt idx="4">
                  <c:v>Rossendale</c:v>
                </c:pt>
                <c:pt idx="5">
                  <c:v>Ribble Valley</c:v>
                </c:pt>
              </c:strCache>
            </c:strRef>
          </c:cat>
          <c:val>
            <c:numRef>
              <c:f>'Healthy Start'!$C$20:$C$25</c:f>
              <c:numCache>
                <c:formatCode>General</c:formatCode>
                <c:ptCount val="6"/>
                <c:pt idx="0">
                  <c:v>62</c:v>
                </c:pt>
                <c:pt idx="1">
                  <c:v>60</c:v>
                </c:pt>
                <c:pt idx="2">
                  <c:v>59</c:v>
                </c:pt>
                <c:pt idx="3">
                  <c:v>59</c:v>
                </c:pt>
                <c:pt idx="4">
                  <c:v>57</c:v>
                </c:pt>
                <c:pt idx="5">
                  <c:v>44</c:v>
                </c:pt>
              </c:numCache>
            </c:numRef>
          </c:val>
          <c:extLst>
            <c:ext xmlns:c16="http://schemas.microsoft.com/office/drawing/2014/chart" uri="{C3380CC4-5D6E-409C-BE32-E72D297353CC}">
              <c16:uniqueId val="{00000000-8808-4C0D-B6DE-2FA2B795993F}"/>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'Healthy Start'!$D$20:$D$25</c:f>
              <c:numCache>
                <c:formatCode>General</c:formatCode>
                <c:ptCount val="6"/>
                <c:pt idx="0">
                  <c:v>59</c:v>
                </c:pt>
                <c:pt idx="1">
                  <c:v>59</c:v>
                </c:pt>
                <c:pt idx="2">
                  <c:v>59</c:v>
                </c:pt>
                <c:pt idx="3">
                  <c:v>59</c:v>
                </c:pt>
                <c:pt idx="4">
                  <c:v>59</c:v>
                </c:pt>
                <c:pt idx="5">
                  <c:v>59</c:v>
                </c:pt>
              </c:numCache>
            </c:numRef>
          </c:val>
          <c:smooth val="0"/>
          <c:extLst>
            <c:ext xmlns:c16="http://schemas.microsoft.com/office/drawing/2014/chart" uri="{C3380CC4-5D6E-409C-BE32-E72D297353CC}">
              <c16:uniqueId val="{00000001-8808-4C0D-B6DE-2FA2B795993F}"/>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'School Ready'!$B$9</c:f>
              <c:strCache>
                <c:ptCount val="1"/>
                <c:pt idx="0">
                  <c:v>FSM eligible pupils</c:v>
                </c:pt>
              </c:strCache>
            </c:strRef>
          </c:tx>
          <c:spPr>
            <a:solidFill>
              <a:schemeClr val="accent6">
                <a:shade val="58000"/>
              </a:schemeClr>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1-C2FE-44C4-87B2-B50356D6F05E}"/>
              </c:ext>
            </c:extLst>
          </c:dPt>
          <c:cat>
            <c:strRef>
              <c:f>'School Ready'!$A$10:$A$14</c:f>
              <c:strCache>
                <c:ptCount val="5"/>
                <c:pt idx="0">
                  <c:v>Blackburn with Darwen</c:v>
                </c:pt>
                <c:pt idx="1">
                  <c:v>Blackpool</c:v>
                </c:pt>
                <c:pt idx="2">
                  <c:v>North West region</c:v>
                </c:pt>
                <c:pt idx="3">
                  <c:v>Lancashire</c:v>
                </c:pt>
                <c:pt idx="4">
                  <c:v>Cumbria</c:v>
                </c:pt>
              </c:strCache>
            </c:strRef>
          </c:cat>
          <c:val>
            <c:numRef>
              <c:f>'School Ready'!$B$10:$B$14</c:f>
              <c:numCache>
                <c:formatCode>General</c:formatCode>
                <c:ptCount val="5"/>
                <c:pt idx="0">
                  <c:v>59.248600000000003</c:v>
                </c:pt>
                <c:pt idx="1">
                  <c:v>58.461500000000001</c:v>
                </c:pt>
                <c:pt idx="2">
                  <c:v>54.420912322274802</c:v>
                </c:pt>
                <c:pt idx="3">
                  <c:v>52.348999999999997</c:v>
                </c:pt>
                <c:pt idx="4">
                  <c:v>50.111400000000003</c:v>
                </c:pt>
              </c:numCache>
            </c:numRef>
          </c:val>
          <c:extLst>
            <c:ext xmlns:c16="http://schemas.microsoft.com/office/drawing/2014/chart" uri="{C3380CC4-5D6E-409C-BE32-E72D297353CC}">
              <c16:uniqueId val="{00000002-C2FE-44C4-87B2-B50356D6F05E}"/>
            </c:ext>
          </c:extLst>
        </c:ser>
        <c:ser>
          <c:idx val="2"/>
          <c:order val="2"/>
          <c:tx>
            <c:strRef>
              <c:f>'School Ready'!$D$9</c:f>
              <c:strCache>
                <c:ptCount val="1"/>
                <c:pt idx="0">
                  <c:v>All other pupils</c:v>
                </c:pt>
              </c:strCache>
            </c:strRef>
          </c:tx>
          <c:spPr>
            <a:solidFill>
              <a:schemeClr val="accent6">
                <a:tint val="86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4-C2FE-44C4-87B2-B50356D6F05E}"/>
              </c:ext>
            </c:extLst>
          </c:dPt>
          <c:cat>
            <c:strRef>
              <c:f>'School Ready'!$A$10:$A$14</c:f>
              <c:strCache>
                <c:ptCount val="5"/>
                <c:pt idx="0">
                  <c:v>Blackburn with Darwen</c:v>
                </c:pt>
                <c:pt idx="1">
                  <c:v>Blackpool</c:v>
                </c:pt>
                <c:pt idx="2">
                  <c:v>North West region</c:v>
                </c:pt>
                <c:pt idx="3">
                  <c:v>Lancashire</c:v>
                </c:pt>
                <c:pt idx="4">
                  <c:v>Cumbria</c:v>
                </c:pt>
              </c:strCache>
            </c:strRef>
          </c:cat>
          <c:val>
            <c:numRef>
              <c:f>'School Ready'!$D$10:$D$14</c:f>
              <c:numCache>
                <c:formatCode>General</c:formatCode>
                <c:ptCount val="5"/>
                <c:pt idx="0">
                  <c:v>68</c:v>
                </c:pt>
                <c:pt idx="1">
                  <c:v>68</c:v>
                </c:pt>
                <c:pt idx="2">
                  <c:v>69</c:v>
                </c:pt>
                <c:pt idx="3">
                  <c:v>69</c:v>
                </c:pt>
                <c:pt idx="4">
                  <c:v>71</c:v>
                </c:pt>
              </c:numCache>
            </c:numRef>
          </c:val>
          <c:extLst>
            <c:ext xmlns:c16="http://schemas.microsoft.com/office/drawing/2014/chart" uri="{C3380CC4-5D6E-409C-BE32-E72D297353CC}">
              <c16:uniqueId val="{00000005-C2FE-44C4-87B2-B50356D6F05E}"/>
            </c:ext>
          </c:extLst>
        </c:ser>
        <c:dLbls>
          <c:showLegendKey val="0"/>
          <c:showVal val="0"/>
          <c:showCatName val="0"/>
          <c:showSerName val="0"/>
          <c:showPercent val="0"/>
          <c:showBubbleSize val="0"/>
        </c:dLbls>
        <c:gapWidth val="219"/>
        <c:axId val="467547464"/>
        <c:axId val="467544904"/>
      </c:barChart>
      <c:lineChart>
        <c:grouping val="standard"/>
        <c:varyColors val="0"/>
        <c:ser>
          <c:idx val="1"/>
          <c:order val="1"/>
          <c:tx>
            <c:strRef>
              <c:f>'School Ready'!$C$9</c:f>
              <c:strCache>
                <c:ptCount val="1"/>
                <c:pt idx="0">
                  <c:v>FSM England Average</c:v>
                </c:pt>
              </c:strCache>
            </c:strRef>
          </c:tx>
          <c:spPr>
            <a:ln w="38100" cap="rnd">
              <a:solidFill>
                <a:schemeClr val="accent1"/>
              </a:solidFill>
              <a:round/>
            </a:ln>
            <a:effectLst/>
          </c:spPr>
          <c:marker>
            <c:symbol val="none"/>
          </c:marker>
          <c:cat>
            <c:strRef>
              <c:f>'School Ready'!$A$10:$A$14</c:f>
              <c:strCache>
                <c:ptCount val="5"/>
                <c:pt idx="0">
                  <c:v>Blackburn with Darwen</c:v>
                </c:pt>
                <c:pt idx="1">
                  <c:v>Blackpool</c:v>
                </c:pt>
                <c:pt idx="2">
                  <c:v>North West region</c:v>
                </c:pt>
                <c:pt idx="3">
                  <c:v>Lancashire</c:v>
                </c:pt>
                <c:pt idx="4">
                  <c:v>Cumbria</c:v>
                </c:pt>
              </c:strCache>
            </c:strRef>
          </c:cat>
          <c:val>
            <c:numRef>
              <c:f>'School Ready'!$C$10:$C$14</c:f>
              <c:numCache>
                <c:formatCode>General</c:formatCode>
                <c:ptCount val="5"/>
                <c:pt idx="0">
                  <c:v>56.530944262441203</c:v>
                </c:pt>
                <c:pt idx="1">
                  <c:v>56.530944262441203</c:v>
                </c:pt>
                <c:pt idx="2">
                  <c:v>56.530944262441203</c:v>
                </c:pt>
                <c:pt idx="3">
                  <c:v>56.530944262441203</c:v>
                </c:pt>
                <c:pt idx="4">
                  <c:v>56.530944262441203</c:v>
                </c:pt>
              </c:numCache>
            </c:numRef>
          </c:val>
          <c:smooth val="0"/>
          <c:extLst>
            <c:ext xmlns:c16="http://schemas.microsoft.com/office/drawing/2014/chart" uri="{C3380CC4-5D6E-409C-BE32-E72D297353CC}">
              <c16:uniqueId val="{00000006-C2FE-44C4-87B2-B50356D6F05E}"/>
            </c:ext>
          </c:extLst>
        </c:ser>
        <c:ser>
          <c:idx val="3"/>
          <c:order val="3"/>
          <c:tx>
            <c:strRef>
              <c:f>'School Ready'!$E$9</c:f>
              <c:strCache>
                <c:ptCount val="1"/>
                <c:pt idx="0">
                  <c:v>All other pupils England average</c:v>
                </c:pt>
              </c:strCache>
            </c:strRef>
          </c:tx>
          <c:spPr>
            <a:ln w="38100" cap="rnd">
              <a:solidFill>
                <a:schemeClr val="accent4"/>
              </a:solidFill>
              <a:round/>
            </a:ln>
            <a:effectLst/>
          </c:spPr>
          <c:marker>
            <c:symbol val="none"/>
          </c:marker>
          <c:cat>
            <c:strRef>
              <c:f>'School Ready'!$A$10:$A$14</c:f>
              <c:strCache>
                <c:ptCount val="5"/>
                <c:pt idx="0">
                  <c:v>Blackburn with Darwen</c:v>
                </c:pt>
                <c:pt idx="1">
                  <c:v>Blackpool</c:v>
                </c:pt>
                <c:pt idx="2">
                  <c:v>North West region</c:v>
                </c:pt>
                <c:pt idx="3">
                  <c:v>Lancashire</c:v>
                </c:pt>
                <c:pt idx="4">
                  <c:v>Cumbria</c:v>
                </c:pt>
              </c:strCache>
            </c:strRef>
          </c:cat>
          <c:val>
            <c:numRef>
              <c:f>'School Ready'!$E$10:$E$14</c:f>
              <c:numCache>
                <c:formatCode>General</c:formatCode>
                <c:ptCount val="5"/>
                <c:pt idx="0">
                  <c:v>72</c:v>
                </c:pt>
                <c:pt idx="1">
                  <c:v>72</c:v>
                </c:pt>
                <c:pt idx="2">
                  <c:v>72</c:v>
                </c:pt>
                <c:pt idx="3">
                  <c:v>72</c:v>
                </c:pt>
                <c:pt idx="4">
                  <c:v>72</c:v>
                </c:pt>
              </c:numCache>
            </c:numRef>
          </c:val>
          <c:smooth val="0"/>
          <c:extLst>
            <c:ext xmlns:c16="http://schemas.microsoft.com/office/drawing/2014/chart" uri="{C3380CC4-5D6E-409C-BE32-E72D297353CC}">
              <c16:uniqueId val="{00000007-C2FE-44C4-87B2-B50356D6F05E}"/>
            </c:ext>
          </c:extLst>
        </c:ser>
        <c:dLbls>
          <c:showLegendKey val="0"/>
          <c:showVal val="0"/>
          <c:showCatName val="0"/>
          <c:showSerName val="0"/>
          <c:showPercent val="0"/>
          <c:showBubbleSize val="0"/>
        </c:dLbls>
        <c:marker val="1"/>
        <c:smooth val="0"/>
        <c:axId val="467547464"/>
        <c:axId val="467544904"/>
      </c:lineChart>
      <c:catAx>
        <c:axId val="46754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7544904"/>
        <c:crosses val="autoZero"/>
        <c:auto val="1"/>
        <c:lblAlgn val="ctr"/>
        <c:lblOffset val="100"/>
        <c:noMultiLvlLbl val="0"/>
      </c:catAx>
      <c:valAx>
        <c:axId val="467544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layout>
            <c:manualLayout>
              <c:xMode val="edge"/>
              <c:yMode val="edge"/>
              <c:x val="5.6116519546373545E-4"/>
              <c:y val="0.3747000992302702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7547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'School Ready'!$B$27</c:f>
              <c:strCache>
                <c:ptCount val="1"/>
                <c:pt idx="0">
                  <c:v>FSM eligible pupils</c:v>
                </c:pt>
              </c:strCache>
            </c:strRef>
          </c:tx>
          <c:spPr>
            <a:solidFill>
              <a:schemeClr val="accent6">
                <a:shade val="58000"/>
              </a:schemeClr>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1-D19E-4DE1-90F8-45C4E11F6F6A}"/>
              </c:ext>
            </c:extLst>
          </c:dPt>
          <c:cat>
            <c:strRef>
              <c:f>'School Ready'!$A$28:$A$32</c:f>
              <c:strCache>
                <c:ptCount val="5"/>
                <c:pt idx="0">
                  <c:v>Cumbria</c:v>
                </c:pt>
                <c:pt idx="1">
                  <c:v>Blackburn with Darwen</c:v>
                </c:pt>
                <c:pt idx="2">
                  <c:v>North West region</c:v>
                </c:pt>
                <c:pt idx="3">
                  <c:v>Blackpool</c:v>
                </c:pt>
                <c:pt idx="4">
                  <c:v>Lancashire</c:v>
                </c:pt>
              </c:strCache>
            </c:strRef>
          </c:cat>
          <c:val>
            <c:numRef>
              <c:f>'School Ready'!$B$28:$B$32</c:f>
              <c:numCache>
                <c:formatCode>General</c:formatCode>
                <c:ptCount val="5"/>
                <c:pt idx="0">
                  <c:v>48</c:v>
                </c:pt>
                <c:pt idx="1">
                  <c:v>46</c:v>
                </c:pt>
                <c:pt idx="2">
                  <c:v>46</c:v>
                </c:pt>
                <c:pt idx="3">
                  <c:v>45</c:v>
                </c:pt>
                <c:pt idx="4">
                  <c:v>43</c:v>
                </c:pt>
              </c:numCache>
            </c:numRef>
          </c:val>
          <c:extLst>
            <c:ext xmlns:c16="http://schemas.microsoft.com/office/drawing/2014/chart" uri="{C3380CC4-5D6E-409C-BE32-E72D297353CC}">
              <c16:uniqueId val="{00000002-D19E-4DE1-90F8-45C4E11F6F6A}"/>
            </c:ext>
          </c:extLst>
        </c:ser>
        <c:ser>
          <c:idx val="2"/>
          <c:order val="2"/>
          <c:tx>
            <c:strRef>
              <c:f>'School Ready'!$D$27</c:f>
              <c:strCache>
                <c:ptCount val="1"/>
                <c:pt idx="0">
                  <c:v>All other pupils</c:v>
                </c:pt>
              </c:strCache>
            </c:strRef>
          </c:tx>
          <c:spPr>
            <a:solidFill>
              <a:schemeClr val="accent6">
                <a:tint val="86000"/>
              </a:schemeClr>
            </a:solidFill>
            <a:ln>
              <a:noFill/>
            </a:ln>
            <a:effectLst/>
          </c:spPr>
          <c:invertIfNegative val="0"/>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4-D19E-4DE1-90F8-45C4E11F6F6A}"/>
              </c:ext>
            </c:extLst>
          </c:dPt>
          <c:cat>
            <c:strRef>
              <c:f>'School Ready'!$A$28:$A$32</c:f>
              <c:strCache>
                <c:ptCount val="5"/>
                <c:pt idx="0">
                  <c:v>Cumbria</c:v>
                </c:pt>
                <c:pt idx="1">
                  <c:v>Blackburn with Darwen</c:v>
                </c:pt>
                <c:pt idx="2">
                  <c:v>North West region</c:v>
                </c:pt>
                <c:pt idx="3">
                  <c:v>Blackpool</c:v>
                </c:pt>
                <c:pt idx="4">
                  <c:v>Lancashire</c:v>
                </c:pt>
              </c:strCache>
            </c:strRef>
          </c:cat>
          <c:val>
            <c:numRef>
              <c:f>'School Ready'!$D$28:$D$32</c:f>
              <c:numCache>
                <c:formatCode>General</c:formatCode>
                <c:ptCount val="5"/>
                <c:pt idx="0">
                  <c:v>67</c:v>
                </c:pt>
                <c:pt idx="1">
                  <c:v>69</c:v>
                </c:pt>
                <c:pt idx="2">
                  <c:v>69</c:v>
                </c:pt>
                <c:pt idx="3">
                  <c:v>68</c:v>
                </c:pt>
                <c:pt idx="4">
                  <c:v>69</c:v>
                </c:pt>
              </c:numCache>
            </c:numRef>
          </c:val>
          <c:extLst>
            <c:ext xmlns:c16="http://schemas.microsoft.com/office/drawing/2014/chart" uri="{C3380CC4-5D6E-409C-BE32-E72D297353CC}">
              <c16:uniqueId val="{00000005-D19E-4DE1-90F8-45C4E11F6F6A}"/>
            </c:ext>
          </c:extLst>
        </c:ser>
        <c:dLbls>
          <c:showLegendKey val="0"/>
          <c:showVal val="0"/>
          <c:showCatName val="0"/>
          <c:showSerName val="0"/>
          <c:showPercent val="0"/>
          <c:showBubbleSize val="0"/>
        </c:dLbls>
        <c:gapWidth val="219"/>
        <c:axId val="507551880"/>
        <c:axId val="507553800"/>
      </c:barChart>
      <c:lineChart>
        <c:grouping val="standard"/>
        <c:varyColors val="0"/>
        <c:ser>
          <c:idx val="1"/>
          <c:order val="1"/>
          <c:tx>
            <c:strRef>
              <c:f>'School Ready'!$C$27</c:f>
              <c:strCache>
                <c:ptCount val="1"/>
                <c:pt idx="0">
                  <c:v>FSM England Average</c:v>
                </c:pt>
              </c:strCache>
            </c:strRef>
          </c:tx>
          <c:spPr>
            <a:ln w="38100" cap="rnd">
              <a:solidFill>
                <a:schemeClr val="accent1"/>
              </a:solidFill>
              <a:round/>
            </a:ln>
            <a:effectLst/>
          </c:spPr>
          <c:marker>
            <c:symbol val="none"/>
          </c:marker>
          <c:cat>
            <c:strRef>
              <c:f>'School Ready'!$A$28:$A$32</c:f>
              <c:strCache>
                <c:ptCount val="5"/>
                <c:pt idx="0">
                  <c:v>Cumbria</c:v>
                </c:pt>
                <c:pt idx="1">
                  <c:v>Blackburn with Darwen</c:v>
                </c:pt>
                <c:pt idx="2">
                  <c:v>North West region</c:v>
                </c:pt>
                <c:pt idx="3">
                  <c:v>Blackpool</c:v>
                </c:pt>
                <c:pt idx="4">
                  <c:v>Lancashire</c:v>
                </c:pt>
              </c:strCache>
            </c:strRef>
          </c:cat>
          <c:val>
            <c:numRef>
              <c:f>'School Ready'!$C$28:$C$32</c:f>
              <c:numCache>
                <c:formatCode>General</c:formatCode>
                <c:ptCount val="5"/>
                <c:pt idx="0">
                  <c:v>46</c:v>
                </c:pt>
                <c:pt idx="1">
                  <c:v>46</c:v>
                </c:pt>
                <c:pt idx="2">
                  <c:v>46</c:v>
                </c:pt>
                <c:pt idx="3">
                  <c:v>46</c:v>
                </c:pt>
                <c:pt idx="4">
                  <c:v>46</c:v>
                </c:pt>
              </c:numCache>
            </c:numRef>
          </c:val>
          <c:smooth val="0"/>
          <c:extLst>
            <c:ext xmlns:c16="http://schemas.microsoft.com/office/drawing/2014/chart" uri="{C3380CC4-5D6E-409C-BE32-E72D297353CC}">
              <c16:uniqueId val="{00000006-D19E-4DE1-90F8-45C4E11F6F6A}"/>
            </c:ext>
          </c:extLst>
        </c:ser>
        <c:ser>
          <c:idx val="3"/>
          <c:order val="3"/>
          <c:tx>
            <c:strRef>
              <c:f>'School Ready'!$E$27</c:f>
              <c:strCache>
                <c:ptCount val="1"/>
                <c:pt idx="0">
                  <c:v>All other pupils England average</c:v>
                </c:pt>
              </c:strCache>
            </c:strRef>
          </c:tx>
          <c:spPr>
            <a:ln w="38100" cap="rnd">
              <a:solidFill>
                <a:schemeClr val="accent4"/>
              </a:solidFill>
              <a:round/>
            </a:ln>
            <a:effectLst/>
          </c:spPr>
          <c:marker>
            <c:symbol val="none"/>
          </c:marker>
          <c:cat>
            <c:strRef>
              <c:f>'School Ready'!$A$28:$A$32</c:f>
              <c:strCache>
                <c:ptCount val="5"/>
                <c:pt idx="0">
                  <c:v>Cumbria</c:v>
                </c:pt>
                <c:pt idx="1">
                  <c:v>Blackburn with Darwen</c:v>
                </c:pt>
                <c:pt idx="2">
                  <c:v>North West region</c:v>
                </c:pt>
                <c:pt idx="3">
                  <c:v>Blackpool</c:v>
                </c:pt>
                <c:pt idx="4">
                  <c:v>Lancashire</c:v>
                </c:pt>
              </c:strCache>
            </c:strRef>
          </c:cat>
          <c:val>
            <c:numRef>
              <c:f>'School Ready'!$E$28:$E$32</c:f>
              <c:numCache>
                <c:formatCode>General</c:formatCode>
                <c:ptCount val="5"/>
                <c:pt idx="0">
                  <c:v>68</c:v>
                </c:pt>
                <c:pt idx="1">
                  <c:v>68</c:v>
                </c:pt>
                <c:pt idx="2">
                  <c:v>68</c:v>
                </c:pt>
                <c:pt idx="3">
                  <c:v>68</c:v>
                </c:pt>
                <c:pt idx="4">
                  <c:v>68</c:v>
                </c:pt>
              </c:numCache>
            </c:numRef>
          </c:val>
          <c:smooth val="0"/>
          <c:extLst>
            <c:ext xmlns:c16="http://schemas.microsoft.com/office/drawing/2014/chart" uri="{C3380CC4-5D6E-409C-BE32-E72D297353CC}">
              <c16:uniqueId val="{00000007-D19E-4DE1-90F8-45C4E11F6F6A}"/>
            </c:ext>
          </c:extLst>
        </c:ser>
        <c:dLbls>
          <c:showLegendKey val="0"/>
          <c:showVal val="0"/>
          <c:showCatName val="0"/>
          <c:showSerName val="0"/>
          <c:showPercent val="0"/>
          <c:showBubbleSize val="0"/>
        </c:dLbls>
        <c:marker val="1"/>
        <c:smooth val="0"/>
        <c:axId val="507551880"/>
        <c:axId val="507553800"/>
      </c:lineChart>
      <c:catAx>
        <c:axId val="50755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553800"/>
        <c:crosses val="autoZero"/>
        <c:auto val="1"/>
        <c:lblAlgn val="ctr"/>
        <c:lblOffset val="100"/>
        <c:noMultiLvlLbl val="0"/>
      </c:catAx>
      <c:valAx>
        <c:axId val="507553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551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Attain!$G$42</c:f>
              <c:strCache>
                <c:ptCount val="1"/>
                <c:pt idx="0">
                  <c:v>FSM eligible pupil</c:v>
                </c:pt>
              </c:strCache>
            </c:strRef>
          </c:tx>
          <c:spPr>
            <a:solidFill>
              <a:schemeClr val="accent6">
                <a:shade val="58000"/>
              </a:schemeClr>
            </a:solidFill>
            <a:ln>
              <a:noFill/>
            </a:ln>
            <a:effectLst/>
          </c:spPr>
          <c:invertIfNegative val="0"/>
          <c:cat>
            <c:strRef>
              <c:f>Attain!$F$43:$F$48</c:f>
              <c:strCache>
                <c:ptCount val="6"/>
                <c:pt idx="0">
                  <c:v>Ribble Valley</c:v>
                </c:pt>
                <c:pt idx="1">
                  <c:v>Rossendale</c:v>
                </c:pt>
                <c:pt idx="2">
                  <c:v>Blackburn with Darwen</c:v>
                </c:pt>
                <c:pt idx="3">
                  <c:v>Hyndburn</c:v>
                </c:pt>
                <c:pt idx="4">
                  <c:v>Burnley</c:v>
                </c:pt>
                <c:pt idx="5">
                  <c:v>Pendle</c:v>
                </c:pt>
              </c:strCache>
            </c:strRef>
          </c:cat>
          <c:val>
            <c:numRef>
              <c:f>Attain!$G$43:$G$48</c:f>
              <c:numCache>
                <c:formatCode>General</c:formatCode>
                <c:ptCount val="6"/>
                <c:pt idx="0">
                  <c:v>40.6</c:v>
                </c:pt>
                <c:pt idx="1">
                  <c:v>40.299999999999997</c:v>
                </c:pt>
                <c:pt idx="2">
                  <c:v>40.700000000000003</c:v>
                </c:pt>
                <c:pt idx="3">
                  <c:v>37.299999999999997</c:v>
                </c:pt>
                <c:pt idx="4">
                  <c:v>33.700000000000003</c:v>
                </c:pt>
                <c:pt idx="5">
                  <c:v>34.4</c:v>
                </c:pt>
              </c:numCache>
            </c:numRef>
          </c:val>
          <c:extLst>
            <c:ext xmlns:c16="http://schemas.microsoft.com/office/drawing/2014/chart" uri="{C3380CC4-5D6E-409C-BE32-E72D297353CC}">
              <c16:uniqueId val="{00000000-7AE6-4064-8A54-E4B9AACCA40D}"/>
            </c:ext>
          </c:extLst>
        </c:ser>
        <c:ser>
          <c:idx val="2"/>
          <c:order val="2"/>
          <c:tx>
            <c:strRef>
              <c:f>Attain!$I$42</c:f>
              <c:strCache>
                <c:ptCount val="1"/>
                <c:pt idx="0">
                  <c:v>All other pupils</c:v>
                </c:pt>
              </c:strCache>
            </c:strRef>
          </c:tx>
          <c:spPr>
            <a:solidFill>
              <a:schemeClr val="accent6">
                <a:tint val="86000"/>
              </a:schemeClr>
            </a:solidFill>
            <a:ln>
              <a:noFill/>
            </a:ln>
            <a:effectLst/>
          </c:spPr>
          <c:invertIfNegative val="0"/>
          <c:cat>
            <c:strRef>
              <c:f>Attain!$F$43:$F$48</c:f>
              <c:strCache>
                <c:ptCount val="6"/>
                <c:pt idx="0">
                  <c:v>Ribble Valley</c:v>
                </c:pt>
                <c:pt idx="1">
                  <c:v>Rossendale</c:v>
                </c:pt>
                <c:pt idx="2">
                  <c:v>Blackburn with Darwen</c:v>
                </c:pt>
                <c:pt idx="3">
                  <c:v>Hyndburn</c:v>
                </c:pt>
                <c:pt idx="4">
                  <c:v>Burnley</c:v>
                </c:pt>
                <c:pt idx="5">
                  <c:v>Pendle</c:v>
                </c:pt>
              </c:strCache>
            </c:strRef>
          </c:cat>
          <c:val>
            <c:numRef>
              <c:f>Attain!$I$43:$I$48</c:f>
              <c:numCache>
                <c:formatCode>General</c:formatCode>
                <c:ptCount val="6"/>
                <c:pt idx="0">
                  <c:v>56</c:v>
                </c:pt>
                <c:pt idx="1">
                  <c:v>55.6</c:v>
                </c:pt>
                <c:pt idx="2">
                  <c:v>51.6</c:v>
                </c:pt>
                <c:pt idx="3">
                  <c:v>48</c:v>
                </c:pt>
                <c:pt idx="4">
                  <c:v>46.8</c:v>
                </c:pt>
                <c:pt idx="5">
                  <c:v>44.9</c:v>
                </c:pt>
              </c:numCache>
            </c:numRef>
          </c:val>
          <c:extLst>
            <c:ext xmlns:c16="http://schemas.microsoft.com/office/drawing/2014/chart" uri="{C3380CC4-5D6E-409C-BE32-E72D297353CC}">
              <c16:uniqueId val="{00000001-7AE6-4064-8A54-E4B9AACCA40D}"/>
            </c:ext>
          </c:extLst>
        </c:ser>
        <c:dLbls>
          <c:showLegendKey val="0"/>
          <c:showVal val="0"/>
          <c:showCatName val="0"/>
          <c:showSerName val="0"/>
          <c:showPercent val="0"/>
          <c:showBubbleSize val="0"/>
        </c:dLbls>
        <c:gapWidth val="219"/>
        <c:axId val="474676880"/>
        <c:axId val="474679120"/>
      </c:barChart>
      <c:lineChart>
        <c:grouping val="standard"/>
        <c:varyColors val="0"/>
        <c:ser>
          <c:idx val="1"/>
          <c:order val="1"/>
          <c:tx>
            <c:strRef>
              <c:f>Attain!$H$42</c:f>
              <c:strCache>
                <c:ptCount val="1"/>
                <c:pt idx="0">
                  <c:v>FSM England average</c:v>
                </c:pt>
              </c:strCache>
            </c:strRef>
          </c:tx>
          <c:spPr>
            <a:ln w="38100" cap="rnd">
              <a:solidFill>
                <a:schemeClr val="accent1"/>
              </a:solidFill>
              <a:round/>
            </a:ln>
            <a:effectLst/>
          </c:spPr>
          <c:marker>
            <c:symbol val="none"/>
          </c:marker>
          <c:cat>
            <c:strRef>
              <c:f>Attain!$F$43:$F$48</c:f>
              <c:strCache>
                <c:ptCount val="6"/>
                <c:pt idx="0">
                  <c:v>Ribble Valley</c:v>
                </c:pt>
                <c:pt idx="1">
                  <c:v>Rossendale</c:v>
                </c:pt>
                <c:pt idx="2">
                  <c:v>Blackburn with Darwen</c:v>
                </c:pt>
                <c:pt idx="3">
                  <c:v>Hyndburn</c:v>
                </c:pt>
                <c:pt idx="4">
                  <c:v>Burnley</c:v>
                </c:pt>
                <c:pt idx="5">
                  <c:v>Pendle</c:v>
                </c:pt>
              </c:strCache>
            </c:strRef>
          </c:cat>
          <c:val>
            <c:numRef>
              <c:f>Attain!$H$43:$H$48</c:f>
              <c:numCache>
                <c:formatCode>General</c:formatCode>
                <c:ptCount val="6"/>
                <c:pt idx="0">
                  <c:v>38.6</c:v>
                </c:pt>
                <c:pt idx="1">
                  <c:v>38.6</c:v>
                </c:pt>
                <c:pt idx="2">
                  <c:v>38.6</c:v>
                </c:pt>
                <c:pt idx="3">
                  <c:v>38.6</c:v>
                </c:pt>
                <c:pt idx="4">
                  <c:v>38.6</c:v>
                </c:pt>
                <c:pt idx="5">
                  <c:v>38.6</c:v>
                </c:pt>
              </c:numCache>
            </c:numRef>
          </c:val>
          <c:smooth val="0"/>
          <c:extLst>
            <c:ext xmlns:c16="http://schemas.microsoft.com/office/drawing/2014/chart" uri="{C3380CC4-5D6E-409C-BE32-E72D297353CC}">
              <c16:uniqueId val="{00000002-7AE6-4064-8A54-E4B9AACCA40D}"/>
            </c:ext>
          </c:extLst>
        </c:ser>
        <c:ser>
          <c:idx val="3"/>
          <c:order val="3"/>
          <c:tx>
            <c:strRef>
              <c:f>Attain!$J$42</c:f>
              <c:strCache>
                <c:ptCount val="1"/>
                <c:pt idx="0">
                  <c:v>All other pupils England average</c:v>
                </c:pt>
              </c:strCache>
            </c:strRef>
          </c:tx>
          <c:spPr>
            <a:ln w="38100" cap="rnd">
              <a:solidFill>
                <a:schemeClr val="accent4"/>
              </a:solidFill>
              <a:round/>
            </a:ln>
            <a:effectLst/>
          </c:spPr>
          <c:marker>
            <c:symbol val="none"/>
          </c:marker>
          <c:cat>
            <c:strRef>
              <c:f>Attain!$F$43:$F$48</c:f>
              <c:strCache>
                <c:ptCount val="6"/>
                <c:pt idx="0">
                  <c:v>Ribble Valley</c:v>
                </c:pt>
                <c:pt idx="1">
                  <c:v>Rossendale</c:v>
                </c:pt>
                <c:pt idx="2">
                  <c:v>Blackburn with Darwen</c:v>
                </c:pt>
                <c:pt idx="3">
                  <c:v>Hyndburn</c:v>
                </c:pt>
                <c:pt idx="4">
                  <c:v>Burnley</c:v>
                </c:pt>
                <c:pt idx="5">
                  <c:v>Pendle</c:v>
                </c:pt>
              </c:strCache>
            </c:strRef>
          </c:cat>
          <c:val>
            <c:numRef>
              <c:f>Attain!$J$43:$J$48</c:f>
              <c:numCache>
                <c:formatCode>General</c:formatCode>
                <c:ptCount val="6"/>
                <c:pt idx="0">
                  <c:v>52.3</c:v>
                </c:pt>
                <c:pt idx="1">
                  <c:v>52.3</c:v>
                </c:pt>
                <c:pt idx="2">
                  <c:v>52.3</c:v>
                </c:pt>
                <c:pt idx="3">
                  <c:v>52.3</c:v>
                </c:pt>
                <c:pt idx="4">
                  <c:v>52.3</c:v>
                </c:pt>
                <c:pt idx="5">
                  <c:v>52.3</c:v>
                </c:pt>
              </c:numCache>
            </c:numRef>
          </c:val>
          <c:smooth val="0"/>
          <c:extLst>
            <c:ext xmlns:c16="http://schemas.microsoft.com/office/drawing/2014/chart" uri="{C3380CC4-5D6E-409C-BE32-E72D297353CC}">
              <c16:uniqueId val="{00000003-7AE6-4064-8A54-E4B9AACCA40D}"/>
            </c:ext>
          </c:extLst>
        </c:ser>
        <c:dLbls>
          <c:showLegendKey val="0"/>
          <c:showVal val="0"/>
          <c:showCatName val="0"/>
          <c:showSerName val="0"/>
          <c:showPercent val="0"/>
          <c:showBubbleSize val="0"/>
        </c:dLbls>
        <c:marker val="1"/>
        <c:smooth val="0"/>
        <c:axId val="474676880"/>
        <c:axId val="474679120"/>
      </c:lineChart>
      <c:catAx>
        <c:axId val="47467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4679120"/>
        <c:crosses val="autoZero"/>
        <c:auto val="1"/>
        <c:lblAlgn val="ctr"/>
        <c:lblOffset val="100"/>
        <c:noMultiLvlLbl val="0"/>
      </c:catAx>
      <c:valAx>
        <c:axId val="474679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Average score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467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'Black w D'!$B$1</c:f>
              <c:strCache>
                <c:ptCount val="1"/>
                <c:pt idx="0">
                  <c:v>Value</c:v>
                </c:pt>
              </c:strCache>
            </c:strRef>
          </c:tx>
          <c:spPr>
            <a:solidFill>
              <a:schemeClr val="accent6">
                <a:shade val="76000"/>
              </a:schemeClr>
            </a:solidFill>
            <a:ln>
              <a:noFill/>
            </a:ln>
            <a:effectLst/>
          </c:spPr>
          <c:invertIfNegative val="0"/>
          <c:cat>
            <c:strRef>
              <c:f>'Black w D'!$A$2:$A$19</c:f>
              <c:strCache>
                <c:ptCount val="18"/>
                <c:pt idx="0">
                  <c:v>Livesey with Pleasington</c:v>
                </c:pt>
                <c:pt idx="1">
                  <c:v>West Pennine</c:v>
                </c:pt>
                <c:pt idx="2">
                  <c:v>Blackburn South &amp; Lower Darwen</c:v>
                </c:pt>
                <c:pt idx="3">
                  <c:v>Roe Lee</c:v>
                </c:pt>
                <c:pt idx="4">
                  <c:v>Billinge &amp; Beardwood</c:v>
                </c:pt>
                <c:pt idx="5">
                  <c:v>Shear Brow &amp; Corporation Park</c:v>
                </c:pt>
                <c:pt idx="6">
                  <c:v>Darwen West</c:v>
                </c:pt>
                <c:pt idx="7">
                  <c:v>Little Harwood &amp; Whitebirk</c:v>
                </c:pt>
                <c:pt idx="8">
                  <c:v>Darwen South</c:v>
                </c:pt>
                <c:pt idx="9">
                  <c:v>Blackburn with Darwen</c:v>
                </c:pt>
                <c:pt idx="10">
                  <c:v>Bastwell &amp; Daisyfield</c:v>
                </c:pt>
                <c:pt idx="11">
                  <c:v>Wensley Fold</c:v>
                </c:pt>
                <c:pt idx="12">
                  <c:v>Mill Hill &amp; Moorgate</c:v>
                </c:pt>
                <c:pt idx="13">
                  <c:v>Darwen East</c:v>
                </c:pt>
                <c:pt idx="14">
                  <c:v>Audley &amp; Queen's Park</c:v>
                </c:pt>
                <c:pt idx="15">
                  <c:v>Blackburn South East</c:v>
                </c:pt>
                <c:pt idx="16">
                  <c:v>Ewood</c:v>
                </c:pt>
                <c:pt idx="17">
                  <c:v>Blackburn Central</c:v>
                </c:pt>
              </c:strCache>
            </c:strRef>
          </c:cat>
          <c:val>
            <c:numRef>
              <c:f>'Black w D'!$B$2:$B$19</c:f>
              <c:numCache>
                <c:formatCode>0</c:formatCode>
                <c:ptCount val="18"/>
                <c:pt idx="0">
                  <c:v>82.934600000000003</c:v>
                </c:pt>
                <c:pt idx="1">
                  <c:v>82.612700000000004</c:v>
                </c:pt>
                <c:pt idx="2">
                  <c:v>79.793800000000005</c:v>
                </c:pt>
                <c:pt idx="3">
                  <c:v>79.73</c:v>
                </c:pt>
                <c:pt idx="4">
                  <c:v>79.110699999999994</c:v>
                </c:pt>
                <c:pt idx="5">
                  <c:v>79.102800000000002</c:v>
                </c:pt>
                <c:pt idx="6">
                  <c:v>77.963300000000004</c:v>
                </c:pt>
                <c:pt idx="7">
                  <c:v>77.263599999999997</c:v>
                </c:pt>
                <c:pt idx="8">
                  <c:v>77.084800000000001</c:v>
                </c:pt>
                <c:pt idx="9">
                  <c:v>76.844909952623894</c:v>
                </c:pt>
                <c:pt idx="10">
                  <c:v>76.6982</c:v>
                </c:pt>
                <c:pt idx="11">
                  <c:v>75.759500000000003</c:v>
                </c:pt>
                <c:pt idx="12">
                  <c:v>75.377300000000005</c:v>
                </c:pt>
                <c:pt idx="13">
                  <c:v>74.7042</c:v>
                </c:pt>
                <c:pt idx="14">
                  <c:v>74.031700000000001</c:v>
                </c:pt>
                <c:pt idx="15">
                  <c:v>73.367099999999994</c:v>
                </c:pt>
                <c:pt idx="16">
                  <c:v>73.080399999999997</c:v>
                </c:pt>
                <c:pt idx="17">
                  <c:v>71.209299999999999</c:v>
                </c:pt>
              </c:numCache>
            </c:numRef>
          </c:val>
          <c:extLst>
            <c:ext xmlns:c16="http://schemas.microsoft.com/office/drawing/2014/chart" uri="{C3380CC4-5D6E-409C-BE32-E72D297353CC}">
              <c16:uniqueId val="{00000000-62A3-4444-8C11-9E26DE39D00F}"/>
            </c:ext>
          </c:extLst>
        </c:ser>
        <c:dLbls>
          <c:showLegendKey val="0"/>
          <c:showVal val="0"/>
          <c:showCatName val="0"/>
          <c:showSerName val="0"/>
          <c:showPercent val="0"/>
          <c:showBubbleSize val="0"/>
        </c:dLbls>
        <c:gapWidth val="219"/>
        <c:overlap val="-27"/>
        <c:axId val="116851599"/>
        <c:axId val="116827471"/>
      </c:barChart>
      <c:lineChart>
        <c:grouping val="standard"/>
        <c:varyColors val="0"/>
        <c:ser>
          <c:idx val="1"/>
          <c:order val="1"/>
          <c:tx>
            <c:strRef>
              <c:f>'Black w D'!$C$1</c:f>
              <c:strCache>
                <c:ptCount val="1"/>
                <c:pt idx="0">
                  <c:v>England</c:v>
                </c:pt>
              </c:strCache>
            </c:strRef>
          </c:tx>
          <c:spPr>
            <a:ln w="38100" cap="rnd">
              <a:solidFill>
                <a:schemeClr val="accent1"/>
              </a:solidFill>
              <a:round/>
            </a:ln>
            <a:effectLst/>
          </c:spPr>
          <c:marker>
            <c:symbol val="none"/>
          </c:marker>
          <c:cat>
            <c:strRef>
              <c:f>'Black w D'!$A$2:$A$19</c:f>
              <c:strCache>
                <c:ptCount val="18"/>
                <c:pt idx="0">
                  <c:v>Livesey with Pleasington</c:v>
                </c:pt>
                <c:pt idx="1">
                  <c:v>West Pennine</c:v>
                </c:pt>
                <c:pt idx="2">
                  <c:v>Blackburn South &amp; Lower Darwen</c:v>
                </c:pt>
                <c:pt idx="3">
                  <c:v>Roe Lee</c:v>
                </c:pt>
                <c:pt idx="4">
                  <c:v>Billinge &amp; Beardwood</c:v>
                </c:pt>
                <c:pt idx="5">
                  <c:v>Shear Brow &amp; Corporation Park</c:v>
                </c:pt>
                <c:pt idx="6">
                  <c:v>Darwen West</c:v>
                </c:pt>
                <c:pt idx="7">
                  <c:v>Little Harwood &amp; Whitebirk</c:v>
                </c:pt>
                <c:pt idx="8">
                  <c:v>Darwen South</c:v>
                </c:pt>
                <c:pt idx="9">
                  <c:v>Blackburn with Darwen</c:v>
                </c:pt>
                <c:pt idx="10">
                  <c:v>Bastwell &amp; Daisyfield</c:v>
                </c:pt>
                <c:pt idx="11">
                  <c:v>Wensley Fold</c:v>
                </c:pt>
                <c:pt idx="12">
                  <c:v>Mill Hill &amp; Moorgate</c:v>
                </c:pt>
                <c:pt idx="13">
                  <c:v>Darwen East</c:v>
                </c:pt>
                <c:pt idx="14">
                  <c:v>Audley &amp; Queen's Park</c:v>
                </c:pt>
                <c:pt idx="15">
                  <c:v>Blackburn South East</c:v>
                </c:pt>
                <c:pt idx="16">
                  <c:v>Ewood</c:v>
                </c:pt>
                <c:pt idx="17">
                  <c:v>Blackburn Central</c:v>
                </c:pt>
              </c:strCache>
            </c:strRef>
          </c:cat>
          <c:val>
            <c:numRef>
              <c:f>'Black w D'!$C$2:$C$19</c:f>
              <c:numCache>
                <c:formatCode>0</c:formatCode>
                <c:ptCount val="18"/>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pt idx="17">
                  <c:v>79.657066439999994</c:v>
                </c:pt>
              </c:numCache>
            </c:numRef>
          </c:val>
          <c:smooth val="0"/>
          <c:extLst>
            <c:ext xmlns:c16="http://schemas.microsoft.com/office/drawing/2014/chart" uri="{C3380CC4-5D6E-409C-BE32-E72D297353CC}">
              <c16:uniqueId val="{00000001-62A3-4444-8C11-9E26DE39D00F}"/>
            </c:ext>
          </c:extLst>
        </c:ser>
        <c:dLbls>
          <c:showLegendKey val="0"/>
          <c:showVal val="0"/>
          <c:showCatName val="0"/>
          <c:showSerName val="0"/>
          <c:showPercent val="0"/>
          <c:showBubbleSize val="0"/>
        </c:dLbls>
        <c:marker val="1"/>
        <c:smooth val="0"/>
        <c:axId val="116851599"/>
        <c:axId val="116827471"/>
      </c:lineChart>
      <c:catAx>
        <c:axId val="11685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27471"/>
        <c:crosses val="autoZero"/>
        <c:auto val="1"/>
        <c:lblAlgn val="ctr"/>
        <c:lblOffset val="100"/>
        <c:noMultiLvlLbl val="0"/>
      </c:catAx>
      <c:valAx>
        <c:axId val="116827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51599"/>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'Att. 8'!$O$1</c:f>
              <c:strCache>
                <c:ptCount val="1"/>
                <c:pt idx="0">
                  <c:v>Area</c:v>
                </c:pt>
              </c:strCache>
            </c:strRef>
          </c:tx>
          <c:spPr>
            <a:solidFill>
              <a:schemeClr val="accent6">
                <a:shade val="76000"/>
              </a:schemeClr>
            </a:solidFill>
            <a:ln>
              <a:noFill/>
            </a:ln>
            <a:effectLst/>
          </c:spPr>
          <c:invertIfNegative val="0"/>
          <c:cat>
            <c:strRef>
              <c:f>'Att. 8'!$N$2:$N$7</c:f>
              <c:strCache>
                <c:ptCount val="6"/>
                <c:pt idx="0">
                  <c:v>Ribble Valley</c:v>
                </c:pt>
                <c:pt idx="1">
                  <c:v>Rossendale</c:v>
                </c:pt>
                <c:pt idx="2">
                  <c:v>Blackburn with Darwen</c:v>
                </c:pt>
                <c:pt idx="3">
                  <c:v>Hyndburn</c:v>
                </c:pt>
                <c:pt idx="4">
                  <c:v>Burnley</c:v>
                </c:pt>
                <c:pt idx="5">
                  <c:v>Pendle</c:v>
                </c:pt>
              </c:strCache>
            </c:strRef>
          </c:cat>
          <c:val>
            <c:numRef>
              <c:f>'Att. 8'!$O$2:$O$7</c:f>
              <c:numCache>
                <c:formatCode>0</c:formatCode>
                <c:ptCount val="6"/>
                <c:pt idx="0">
                  <c:v>56.1</c:v>
                </c:pt>
                <c:pt idx="1">
                  <c:v>50</c:v>
                </c:pt>
                <c:pt idx="2">
                  <c:v>49.3</c:v>
                </c:pt>
                <c:pt idx="3">
                  <c:v>46.4</c:v>
                </c:pt>
                <c:pt idx="4">
                  <c:v>45.4</c:v>
                </c:pt>
                <c:pt idx="5">
                  <c:v>45.1</c:v>
                </c:pt>
              </c:numCache>
            </c:numRef>
          </c:val>
          <c:extLst>
            <c:ext xmlns:c16="http://schemas.microsoft.com/office/drawing/2014/chart" uri="{C3380CC4-5D6E-409C-BE32-E72D297353CC}">
              <c16:uniqueId val="{00000000-48DA-468F-A0AD-467D4F8196FE}"/>
            </c:ext>
          </c:extLst>
        </c:ser>
        <c:dLbls>
          <c:showLegendKey val="0"/>
          <c:showVal val="0"/>
          <c:showCatName val="0"/>
          <c:showSerName val="0"/>
          <c:showPercent val="0"/>
          <c:showBubbleSize val="0"/>
        </c:dLbls>
        <c:gapWidth val="219"/>
        <c:overlap val="-27"/>
        <c:axId val="2136887967"/>
        <c:axId val="2136890463"/>
      </c:barChart>
      <c:lineChart>
        <c:grouping val="standard"/>
        <c:varyColors val="0"/>
        <c:ser>
          <c:idx val="1"/>
          <c:order val="1"/>
          <c:tx>
            <c:strRef>
              <c:f>'Att. 8'!$P$1</c:f>
              <c:strCache>
                <c:ptCount val="1"/>
                <c:pt idx="0">
                  <c:v>England Average</c:v>
                </c:pt>
              </c:strCache>
            </c:strRef>
          </c:tx>
          <c:spPr>
            <a:ln w="38100" cap="rnd">
              <a:solidFill>
                <a:schemeClr val="accent1"/>
              </a:solidFill>
              <a:round/>
            </a:ln>
            <a:effectLst/>
          </c:spPr>
          <c:marker>
            <c:symbol val="none"/>
          </c:marker>
          <c:cat>
            <c:strRef>
              <c:f>'Att. 8'!$N$2:$N$7</c:f>
              <c:strCache>
                <c:ptCount val="6"/>
                <c:pt idx="0">
                  <c:v>Ribble Valley</c:v>
                </c:pt>
                <c:pt idx="1">
                  <c:v>Rossendale</c:v>
                </c:pt>
                <c:pt idx="2">
                  <c:v>Blackburn with Darwen</c:v>
                </c:pt>
                <c:pt idx="3">
                  <c:v>Hyndburn</c:v>
                </c:pt>
                <c:pt idx="4">
                  <c:v>Burnley</c:v>
                </c:pt>
                <c:pt idx="5">
                  <c:v>Pendle</c:v>
                </c:pt>
              </c:strCache>
            </c:strRef>
          </c:cat>
          <c:val>
            <c:numRef>
              <c:f>'Att. 8'!$P$2:$P$7</c:f>
              <c:numCache>
                <c:formatCode>0</c:formatCode>
                <c:ptCount val="6"/>
                <c:pt idx="0">
                  <c:v>50.2</c:v>
                </c:pt>
                <c:pt idx="1">
                  <c:v>50.2</c:v>
                </c:pt>
                <c:pt idx="2">
                  <c:v>50.2</c:v>
                </c:pt>
                <c:pt idx="3">
                  <c:v>50.2</c:v>
                </c:pt>
                <c:pt idx="4">
                  <c:v>50.2</c:v>
                </c:pt>
                <c:pt idx="5">
                  <c:v>50.2</c:v>
                </c:pt>
              </c:numCache>
            </c:numRef>
          </c:val>
          <c:smooth val="0"/>
          <c:extLst>
            <c:ext xmlns:c16="http://schemas.microsoft.com/office/drawing/2014/chart" uri="{C3380CC4-5D6E-409C-BE32-E72D297353CC}">
              <c16:uniqueId val="{00000001-48DA-468F-A0AD-467D4F8196FE}"/>
            </c:ext>
          </c:extLst>
        </c:ser>
        <c:dLbls>
          <c:showLegendKey val="0"/>
          <c:showVal val="0"/>
          <c:showCatName val="0"/>
          <c:showSerName val="0"/>
          <c:showPercent val="0"/>
          <c:showBubbleSize val="0"/>
        </c:dLbls>
        <c:marker val="1"/>
        <c:smooth val="0"/>
        <c:axId val="2136887967"/>
        <c:axId val="2136890463"/>
      </c:lineChart>
      <c:catAx>
        <c:axId val="213688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6890463"/>
        <c:crosses val="autoZero"/>
        <c:auto val="1"/>
        <c:lblAlgn val="ctr"/>
        <c:lblOffset val="100"/>
        <c:noMultiLvlLbl val="0"/>
      </c:catAx>
      <c:valAx>
        <c:axId val="21368904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Mean score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688796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'Pupil Ab'!$O$1</c:f>
              <c:strCache>
                <c:ptCount val="1"/>
                <c:pt idx="0">
                  <c:v>Area</c:v>
                </c:pt>
              </c:strCache>
            </c:strRef>
          </c:tx>
          <c:spPr>
            <a:solidFill>
              <a:schemeClr val="accent6">
                <a:shade val="76000"/>
              </a:schemeClr>
            </a:solidFill>
            <a:ln>
              <a:noFill/>
            </a:ln>
            <a:effectLst/>
          </c:spPr>
          <c:invertIfNegative val="0"/>
          <c:cat>
            <c:strRef>
              <c:f>'Pupil Ab'!$N$2:$N$7</c:f>
              <c:strCache>
                <c:ptCount val="6"/>
                <c:pt idx="0">
                  <c:v>Burnley</c:v>
                </c:pt>
                <c:pt idx="1">
                  <c:v>Pendle</c:v>
                </c:pt>
                <c:pt idx="2">
                  <c:v>Blackburn with Darwen</c:v>
                </c:pt>
                <c:pt idx="3">
                  <c:v>Hyndburn</c:v>
                </c:pt>
                <c:pt idx="4">
                  <c:v>Rossendale</c:v>
                </c:pt>
                <c:pt idx="5">
                  <c:v>Ribble Valley</c:v>
                </c:pt>
              </c:strCache>
            </c:strRef>
          </c:cat>
          <c:val>
            <c:numRef>
              <c:f>'Pupil Ab'!$O$2:$O$7</c:f>
              <c:numCache>
                <c:formatCode>0</c:formatCode>
                <c:ptCount val="6"/>
                <c:pt idx="0">
                  <c:v>4.93</c:v>
                </c:pt>
                <c:pt idx="1">
                  <c:v>4.8090999999999999</c:v>
                </c:pt>
                <c:pt idx="2">
                  <c:v>4.6900000000000004</c:v>
                </c:pt>
                <c:pt idx="3">
                  <c:v>4.6226000000000003</c:v>
                </c:pt>
                <c:pt idx="4">
                  <c:v>4.0587</c:v>
                </c:pt>
                <c:pt idx="5">
                  <c:v>3.87</c:v>
                </c:pt>
              </c:numCache>
            </c:numRef>
          </c:val>
          <c:extLst>
            <c:ext xmlns:c16="http://schemas.microsoft.com/office/drawing/2014/chart" uri="{C3380CC4-5D6E-409C-BE32-E72D297353CC}">
              <c16:uniqueId val="{00000000-9EBA-4AB2-B692-69D4B55D4300}"/>
            </c:ext>
          </c:extLst>
        </c:ser>
        <c:dLbls>
          <c:showLegendKey val="0"/>
          <c:showVal val="0"/>
          <c:showCatName val="0"/>
          <c:showSerName val="0"/>
          <c:showPercent val="0"/>
          <c:showBubbleSize val="0"/>
        </c:dLbls>
        <c:gapWidth val="219"/>
        <c:overlap val="-27"/>
        <c:axId val="2070893503"/>
        <c:axId val="2070907231"/>
      </c:barChart>
      <c:lineChart>
        <c:grouping val="standard"/>
        <c:varyColors val="0"/>
        <c:ser>
          <c:idx val="1"/>
          <c:order val="1"/>
          <c:tx>
            <c:strRef>
              <c:f>'Pupil Ab'!$P$1</c:f>
              <c:strCache>
                <c:ptCount val="1"/>
                <c:pt idx="0">
                  <c:v>England Average</c:v>
                </c:pt>
              </c:strCache>
            </c:strRef>
          </c:tx>
          <c:spPr>
            <a:ln w="38100" cap="rnd">
              <a:solidFill>
                <a:schemeClr val="accent1"/>
              </a:solidFill>
              <a:round/>
            </a:ln>
            <a:effectLst/>
          </c:spPr>
          <c:marker>
            <c:symbol val="none"/>
          </c:marker>
          <c:cat>
            <c:strRef>
              <c:f>'Pupil Ab'!$N$2:$N$7</c:f>
              <c:strCache>
                <c:ptCount val="6"/>
                <c:pt idx="0">
                  <c:v>Burnley</c:v>
                </c:pt>
                <c:pt idx="1">
                  <c:v>Pendle</c:v>
                </c:pt>
                <c:pt idx="2">
                  <c:v>Blackburn with Darwen</c:v>
                </c:pt>
                <c:pt idx="3">
                  <c:v>Hyndburn</c:v>
                </c:pt>
                <c:pt idx="4">
                  <c:v>Rossendale</c:v>
                </c:pt>
                <c:pt idx="5">
                  <c:v>Ribble Valley</c:v>
                </c:pt>
              </c:strCache>
            </c:strRef>
          </c:cat>
          <c:val>
            <c:numRef>
              <c:f>'Pupil Ab'!$P$2:$P$7</c:f>
              <c:numCache>
                <c:formatCode>0</c:formatCode>
                <c:ptCount val="6"/>
                <c:pt idx="0">
                  <c:v>4.7261339967118197</c:v>
                </c:pt>
                <c:pt idx="1">
                  <c:v>4.7261339967118197</c:v>
                </c:pt>
                <c:pt idx="2">
                  <c:v>4.7261339967118197</c:v>
                </c:pt>
                <c:pt idx="3">
                  <c:v>4.7261339967118197</c:v>
                </c:pt>
                <c:pt idx="4">
                  <c:v>4.7261339967118197</c:v>
                </c:pt>
                <c:pt idx="5">
                  <c:v>4.7261339967118197</c:v>
                </c:pt>
              </c:numCache>
            </c:numRef>
          </c:val>
          <c:smooth val="0"/>
          <c:extLst>
            <c:ext xmlns:c16="http://schemas.microsoft.com/office/drawing/2014/chart" uri="{C3380CC4-5D6E-409C-BE32-E72D297353CC}">
              <c16:uniqueId val="{00000001-9EBA-4AB2-B692-69D4B55D4300}"/>
            </c:ext>
          </c:extLst>
        </c:ser>
        <c:dLbls>
          <c:showLegendKey val="0"/>
          <c:showVal val="0"/>
          <c:showCatName val="0"/>
          <c:showSerName val="0"/>
          <c:showPercent val="0"/>
          <c:showBubbleSize val="0"/>
        </c:dLbls>
        <c:marker val="1"/>
        <c:smooth val="0"/>
        <c:axId val="2070893503"/>
        <c:axId val="2070907231"/>
      </c:lineChart>
      <c:catAx>
        <c:axId val="207089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0907231"/>
        <c:crosses val="autoZero"/>
        <c:auto val="1"/>
        <c:lblAlgn val="ctr"/>
        <c:lblOffset val="100"/>
        <c:noMultiLvlLbl val="0"/>
      </c:catAx>
      <c:valAx>
        <c:axId val="2070907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089350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'Youth JS'!$B$2</c:f>
              <c:strCache>
                <c:ptCount val="1"/>
                <c:pt idx="0">
                  <c:v>Area</c:v>
                </c:pt>
              </c:strCache>
            </c:strRef>
          </c:tx>
          <c:spPr>
            <a:solidFill>
              <a:schemeClr val="accent6">
                <a:shade val="76000"/>
              </a:schemeClr>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1-56E9-4689-9202-D9C058A2A787}"/>
              </c:ext>
            </c:extLst>
          </c:dPt>
          <c:cat>
            <c:strRef>
              <c:f>'Youth JS'!$A$3:$A$7</c:f>
              <c:strCache>
                <c:ptCount val="5"/>
                <c:pt idx="0">
                  <c:v>Cumbria</c:v>
                </c:pt>
                <c:pt idx="1">
                  <c:v>Blackpool</c:v>
                </c:pt>
                <c:pt idx="2">
                  <c:v>North West region</c:v>
                </c:pt>
                <c:pt idx="3">
                  <c:v>Blackburn with Darwen</c:v>
                </c:pt>
                <c:pt idx="4">
                  <c:v>Lancashire</c:v>
                </c:pt>
              </c:strCache>
            </c:strRef>
          </c:cat>
          <c:val>
            <c:numRef>
              <c:f>'Youth JS'!$B$3:$B$7</c:f>
              <c:numCache>
                <c:formatCode>General</c:formatCode>
                <c:ptCount val="5"/>
                <c:pt idx="0">
                  <c:v>228.47</c:v>
                </c:pt>
                <c:pt idx="1">
                  <c:v>227.11949999999999</c:v>
                </c:pt>
                <c:pt idx="2">
                  <c:v>200.90479339999999</c:v>
                </c:pt>
                <c:pt idx="3">
                  <c:v>144.09360000000001</c:v>
                </c:pt>
                <c:pt idx="4">
                  <c:v>135.79820000000001</c:v>
                </c:pt>
              </c:numCache>
            </c:numRef>
          </c:val>
          <c:extLst>
            <c:ext xmlns:c16="http://schemas.microsoft.com/office/drawing/2014/chart" uri="{C3380CC4-5D6E-409C-BE32-E72D297353CC}">
              <c16:uniqueId val="{00000002-56E9-4689-9202-D9C058A2A787}"/>
            </c:ext>
          </c:extLst>
        </c:ser>
        <c:dLbls>
          <c:showLegendKey val="0"/>
          <c:showVal val="0"/>
          <c:showCatName val="0"/>
          <c:showSerName val="0"/>
          <c:showPercent val="0"/>
          <c:showBubbleSize val="0"/>
        </c:dLbls>
        <c:gapWidth val="219"/>
        <c:overlap val="-27"/>
        <c:axId val="1741024272"/>
        <c:axId val="1741022608"/>
      </c:barChart>
      <c:lineChart>
        <c:grouping val="standard"/>
        <c:varyColors val="0"/>
        <c:ser>
          <c:idx val="1"/>
          <c:order val="1"/>
          <c:tx>
            <c:strRef>
              <c:f>'Youth JS'!$C$2</c:f>
              <c:strCache>
                <c:ptCount val="1"/>
                <c:pt idx="0">
                  <c:v>England Average</c:v>
                </c:pt>
              </c:strCache>
            </c:strRef>
          </c:tx>
          <c:spPr>
            <a:ln w="38100" cap="rnd">
              <a:solidFill>
                <a:schemeClr val="accent1"/>
              </a:solidFill>
              <a:round/>
            </a:ln>
            <a:effectLst/>
          </c:spPr>
          <c:marker>
            <c:symbol val="none"/>
          </c:marker>
          <c:cat>
            <c:strRef>
              <c:f>'Youth JS'!$A$3:$A$7</c:f>
              <c:strCache>
                <c:ptCount val="5"/>
                <c:pt idx="0">
                  <c:v>Cumbria</c:v>
                </c:pt>
                <c:pt idx="1">
                  <c:v>Blackpool</c:v>
                </c:pt>
                <c:pt idx="2">
                  <c:v>North West region</c:v>
                </c:pt>
                <c:pt idx="3">
                  <c:v>Blackburn with Darwen</c:v>
                </c:pt>
                <c:pt idx="4">
                  <c:v>Lancashire</c:v>
                </c:pt>
              </c:strCache>
            </c:strRef>
          </c:cat>
          <c:val>
            <c:numRef>
              <c:f>'Youth JS'!$C$3:$C$7</c:f>
              <c:numCache>
                <c:formatCode>General</c:formatCode>
                <c:ptCount val="5"/>
                <c:pt idx="0">
                  <c:v>207.98481520000001</c:v>
                </c:pt>
                <c:pt idx="1">
                  <c:v>207.98481520000001</c:v>
                </c:pt>
                <c:pt idx="2">
                  <c:v>207.98481520000001</c:v>
                </c:pt>
                <c:pt idx="3">
                  <c:v>207.98481520000001</c:v>
                </c:pt>
                <c:pt idx="4">
                  <c:v>207.98481520000001</c:v>
                </c:pt>
              </c:numCache>
            </c:numRef>
          </c:val>
          <c:smooth val="0"/>
          <c:extLst>
            <c:ext xmlns:c16="http://schemas.microsoft.com/office/drawing/2014/chart" uri="{C3380CC4-5D6E-409C-BE32-E72D297353CC}">
              <c16:uniqueId val="{00000003-56E9-4689-9202-D9C058A2A787}"/>
            </c:ext>
          </c:extLst>
        </c:ser>
        <c:dLbls>
          <c:showLegendKey val="0"/>
          <c:showVal val="0"/>
          <c:showCatName val="0"/>
          <c:showSerName val="0"/>
          <c:showPercent val="0"/>
          <c:showBubbleSize val="0"/>
        </c:dLbls>
        <c:marker val="1"/>
        <c:smooth val="0"/>
        <c:axId val="1741024272"/>
        <c:axId val="1741022608"/>
      </c:lineChart>
      <c:catAx>
        <c:axId val="17410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1022608"/>
        <c:crosses val="autoZero"/>
        <c:auto val="1"/>
        <c:lblAlgn val="ctr"/>
        <c:lblOffset val="100"/>
        <c:noMultiLvlLbl val="0"/>
      </c:catAx>
      <c:valAx>
        <c:axId val="1741022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 First</a:t>
                </a:r>
                <a:r>
                  <a:rPr lang="en-GB" sz="1600" baseline="0"/>
                  <a:t> time entrants</a:t>
                </a:r>
                <a:r>
                  <a:rPr lang="en-GB" sz="1600"/>
                  <a:t>,</a:t>
                </a:r>
                <a:r>
                  <a:rPr lang="en-GB" sz="1600" baseline="0"/>
                  <a:t> per 100,000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10242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'U18 Conc.'!$O$1</c:f>
              <c:strCache>
                <c:ptCount val="1"/>
                <c:pt idx="0">
                  <c:v>Area</c:v>
                </c:pt>
              </c:strCache>
            </c:strRef>
          </c:tx>
          <c:spPr>
            <a:solidFill>
              <a:schemeClr val="accent6">
                <a:shade val="76000"/>
              </a:schemeClr>
            </a:solidFill>
            <a:ln>
              <a:noFill/>
            </a:ln>
            <a:effectLst/>
          </c:spPr>
          <c:invertIfNegative val="0"/>
          <c:cat>
            <c:strRef>
              <c:f>'U18 Conc.'!$N$2:$N$7</c:f>
              <c:strCache>
                <c:ptCount val="6"/>
                <c:pt idx="0">
                  <c:v>Hyndburn</c:v>
                </c:pt>
                <c:pt idx="1">
                  <c:v>Burnley</c:v>
                </c:pt>
                <c:pt idx="2">
                  <c:v>Rossendale</c:v>
                </c:pt>
                <c:pt idx="3">
                  <c:v>Blackburn with Darwen</c:v>
                </c:pt>
                <c:pt idx="4">
                  <c:v>Pendle</c:v>
                </c:pt>
                <c:pt idx="5">
                  <c:v>Ribble Valley</c:v>
                </c:pt>
              </c:strCache>
            </c:strRef>
          </c:cat>
          <c:val>
            <c:numRef>
              <c:f>'U18 Conc.'!$O$2:$O$7</c:f>
              <c:numCache>
                <c:formatCode>0</c:formatCode>
                <c:ptCount val="6"/>
                <c:pt idx="0">
                  <c:v>37.147100000000002</c:v>
                </c:pt>
                <c:pt idx="1">
                  <c:v>32.774900000000002</c:v>
                </c:pt>
                <c:pt idx="2">
                  <c:v>29.510999999999999</c:v>
                </c:pt>
                <c:pt idx="3">
                  <c:v>21.724599999999999</c:v>
                </c:pt>
                <c:pt idx="4">
                  <c:v>16.949200000000001</c:v>
                </c:pt>
                <c:pt idx="5">
                  <c:v>3.6101000000000001</c:v>
                </c:pt>
              </c:numCache>
            </c:numRef>
          </c:val>
          <c:extLst>
            <c:ext xmlns:c16="http://schemas.microsoft.com/office/drawing/2014/chart" uri="{C3380CC4-5D6E-409C-BE32-E72D297353CC}">
              <c16:uniqueId val="{00000000-9681-4B8B-9056-0094C8ACA9E6}"/>
            </c:ext>
          </c:extLst>
        </c:ser>
        <c:dLbls>
          <c:showLegendKey val="0"/>
          <c:showVal val="0"/>
          <c:showCatName val="0"/>
          <c:showSerName val="0"/>
          <c:showPercent val="0"/>
          <c:showBubbleSize val="0"/>
        </c:dLbls>
        <c:gapWidth val="219"/>
        <c:overlap val="-27"/>
        <c:axId val="1691449551"/>
        <c:axId val="1691451215"/>
      </c:barChart>
      <c:lineChart>
        <c:grouping val="standard"/>
        <c:varyColors val="0"/>
        <c:ser>
          <c:idx val="1"/>
          <c:order val="1"/>
          <c:tx>
            <c:strRef>
              <c:f>'U18 Conc.'!$P$1</c:f>
              <c:strCache>
                <c:ptCount val="1"/>
                <c:pt idx="0">
                  <c:v>England Average</c:v>
                </c:pt>
              </c:strCache>
            </c:strRef>
          </c:tx>
          <c:spPr>
            <a:ln w="38100" cap="rnd">
              <a:solidFill>
                <a:schemeClr val="accent1"/>
              </a:solidFill>
              <a:round/>
            </a:ln>
            <a:effectLst/>
          </c:spPr>
          <c:marker>
            <c:symbol val="none"/>
          </c:marker>
          <c:cat>
            <c:strRef>
              <c:f>'U18 Conc.'!$N$2:$N$7</c:f>
              <c:strCache>
                <c:ptCount val="6"/>
                <c:pt idx="0">
                  <c:v>Hyndburn</c:v>
                </c:pt>
                <c:pt idx="1">
                  <c:v>Burnley</c:v>
                </c:pt>
                <c:pt idx="2">
                  <c:v>Rossendale</c:v>
                </c:pt>
                <c:pt idx="3">
                  <c:v>Blackburn with Darwen</c:v>
                </c:pt>
                <c:pt idx="4">
                  <c:v>Pendle</c:v>
                </c:pt>
                <c:pt idx="5">
                  <c:v>Ribble Valley</c:v>
                </c:pt>
              </c:strCache>
            </c:strRef>
          </c:cat>
          <c:val>
            <c:numRef>
              <c:f>'U18 Conc.'!$P$2:$P$7</c:f>
              <c:numCache>
                <c:formatCode>0</c:formatCode>
                <c:ptCount val="6"/>
                <c:pt idx="0">
                  <c:v>16.717263160760702</c:v>
                </c:pt>
                <c:pt idx="1">
                  <c:v>16.717263160760702</c:v>
                </c:pt>
                <c:pt idx="2">
                  <c:v>16.717263160760702</c:v>
                </c:pt>
                <c:pt idx="3">
                  <c:v>16.717263160760702</c:v>
                </c:pt>
                <c:pt idx="4">
                  <c:v>16.717263160760702</c:v>
                </c:pt>
                <c:pt idx="5">
                  <c:v>16.717263160760702</c:v>
                </c:pt>
              </c:numCache>
            </c:numRef>
          </c:val>
          <c:smooth val="0"/>
          <c:extLst>
            <c:ext xmlns:c16="http://schemas.microsoft.com/office/drawing/2014/chart" uri="{C3380CC4-5D6E-409C-BE32-E72D297353CC}">
              <c16:uniqueId val="{00000001-9681-4B8B-9056-0094C8ACA9E6}"/>
            </c:ext>
          </c:extLst>
        </c:ser>
        <c:dLbls>
          <c:showLegendKey val="0"/>
          <c:showVal val="0"/>
          <c:showCatName val="0"/>
          <c:showSerName val="0"/>
          <c:showPercent val="0"/>
          <c:showBubbleSize val="0"/>
        </c:dLbls>
        <c:marker val="1"/>
        <c:smooth val="0"/>
        <c:axId val="1691449551"/>
        <c:axId val="1691451215"/>
      </c:lineChart>
      <c:catAx>
        <c:axId val="169144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91451215"/>
        <c:crosses val="autoZero"/>
        <c:auto val="1"/>
        <c:lblAlgn val="ctr"/>
        <c:lblOffset val="100"/>
        <c:noMultiLvlLbl val="0"/>
      </c:catAx>
      <c:valAx>
        <c:axId val="1691451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9144955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c:v>
          </c:tx>
          <c:spPr>
            <a:solidFill>
              <a:schemeClr val="accent6">
                <a:shade val="76000"/>
              </a:schemeClr>
            </a:solidFill>
            <a:ln>
              <a:noFill/>
            </a:ln>
            <a:effectLst/>
          </c:spPr>
          <c:invertIfNegative val="0"/>
          <c:cat>
            <c:strRef>
              <c:f>Unemployment!$C$19:$C$24</c:f>
              <c:strCache>
                <c:ptCount val="6"/>
                <c:pt idx="0">
                  <c:v>Blackburn with Darwen</c:v>
                </c:pt>
                <c:pt idx="1">
                  <c:v>Burnley</c:v>
                </c:pt>
                <c:pt idx="2">
                  <c:v>Hyndburn</c:v>
                </c:pt>
                <c:pt idx="3">
                  <c:v>Pendle</c:v>
                </c:pt>
                <c:pt idx="4">
                  <c:v>Rossendale</c:v>
                </c:pt>
                <c:pt idx="5">
                  <c:v>Ribble Valley</c:v>
                </c:pt>
              </c:strCache>
            </c:strRef>
          </c:cat>
          <c:val>
            <c:numRef>
              <c:f>Unemployment!$D$19:$D$24</c:f>
              <c:numCache>
                <c:formatCode>General</c:formatCode>
                <c:ptCount val="6"/>
                <c:pt idx="0">
                  <c:v>6.2</c:v>
                </c:pt>
                <c:pt idx="1">
                  <c:v>4.8</c:v>
                </c:pt>
                <c:pt idx="2">
                  <c:v>4.8</c:v>
                </c:pt>
                <c:pt idx="3">
                  <c:v>4.4000000000000004</c:v>
                </c:pt>
                <c:pt idx="4">
                  <c:v>3.7</c:v>
                </c:pt>
                <c:pt idx="5">
                  <c:v>2.7</c:v>
                </c:pt>
              </c:numCache>
            </c:numRef>
          </c:val>
          <c:extLst>
            <c:ext xmlns:c16="http://schemas.microsoft.com/office/drawing/2014/chart" uri="{C3380CC4-5D6E-409C-BE32-E72D297353CC}">
              <c16:uniqueId val="{00000000-1287-4E03-BF74-3A349B08D2AF}"/>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Unemployment!$E$19:$E$24</c:f>
              <c:numCache>
                <c:formatCode>0.00</c:formatCode>
                <c:ptCount val="6"/>
                <c:pt idx="0">
                  <c:v>4.5999999999999996</c:v>
                </c:pt>
                <c:pt idx="1">
                  <c:v>4.5999999999999996</c:v>
                </c:pt>
                <c:pt idx="2">
                  <c:v>4.5999999999999996</c:v>
                </c:pt>
                <c:pt idx="3">
                  <c:v>4.5999999999999996</c:v>
                </c:pt>
                <c:pt idx="4">
                  <c:v>4.5999999999999996</c:v>
                </c:pt>
                <c:pt idx="5">
                  <c:v>4.5999999999999996</c:v>
                </c:pt>
              </c:numCache>
            </c:numRef>
          </c:val>
          <c:smooth val="0"/>
          <c:extLst>
            <c:ext xmlns:c16="http://schemas.microsoft.com/office/drawing/2014/chart" uri="{C3380CC4-5D6E-409C-BE32-E72D297353CC}">
              <c16:uniqueId val="{00000001-1287-4E03-BF74-3A349B08D2AF}"/>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'Empl. Gap'!$O$1</c:f>
              <c:strCache>
                <c:ptCount val="1"/>
                <c:pt idx="0">
                  <c:v>Area</c:v>
                </c:pt>
              </c:strCache>
            </c:strRef>
          </c:tx>
          <c:spPr>
            <a:solidFill>
              <a:schemeClr val="accent6">
                <a:shade val="76000"/>
              </a:schemeClr>
            </a:solidFill>
            <a:ln>
              <a:noFill/>
            </a:ln>
            <a:effectLst/>
          </c:spPr>
          <c:invertIfNegative val="0"/>
          <c:cat>
            <c:strRef>
              <c:f>'Empl. Gap'!$N$2:$N$7</c:f>
              <c:strCache>
                <c:ptCount val="6"/>
                <c:pt idx="0">
                  <c:v>Rossendale</c:v>
                </c:pt>
                <c:pt idx="1">
                  <c:v>Blackburn with Darwen</c:v>
                </c:pt>
                <c:pt idx="2">
                  <c:v>Hyndburn</c:v>
                </c:pt>
                <c:pt idx="3">
                  <c:v>Burnley</c:v>
                </c:pt>
                <c:pt idx="4">
                  <c:v>Pendle</c:v>
                </c:pt>
                <c:pt idx="5">
                  <c:v>Ribble Valley</c:v>
                </c:pt>
              </c:strCache>
            </c:strRef>
          </c:cat>
          <c:val>
            <c:numRef>
              <c:f>'Empl. Gap'!$O$2:$O$7</c:f>
              <c:numCache>
                <c:formatCode>0</c:formatCode>
                <c:ptCount val="6"/>
                <c:pt idx="0">
                  <c:v>15.4261</c:v>
                </c:pt>
                <c:pt idx="1">
                  <c:v>10.391400000000001</c:v>
                </c:pt>
                <c:pt idx="2">
                  <c:v>7.9328000000000003</c:v>
                </c:pt>
                <c:pt idx="3">
                  <c:v>5.8604000000000003</c:v>
                </c:pt>
                <c:pt idx="4">
                  <c:v>4.9993999999999996</c:v>
                </c:pt>
                <c:pt idx="5">
                  <c:v>-9.0276999999999994</c:v>
                </c:pt>
              </c:numCache>
            </c:numRef>
          </c:val>
          <c:extLst>
            <c:ext xmlns:c16="http://schemas.microsoft.com/office/drawing/2014/chart" uri="{C3380CC4-5D6E-409C-BE32-E72D297353CC}">
              <c16:uniqueId val="{00000000-9695-461D-AA29-0F4B18724B1C}"/>
            </c:ext>
          </c:extLst>
        </c:ser>
        <c:dLbls>
          <c:showLegendKey val="0"/>
          <c:showVal val="0"/>
          <c:showCatName val="0"/>
          <c:showSerName val="0"/>
          <c:showPercent val="0"/>
          <c:showBubbleSize val="0"/>
        </c:dLbls>
        <c:gapWidth val="219"/>
        <c:overlap val="-27"/>
        <c:axId val="119460720"/>
        <c:axId val="119461552"/>
      </c:barChart>
      <c:lineChart>
        <c:grouping val="standard"/>
        <c:varyColors val="0"/>
        <c:ser>
          <c:idx val="1"/>
          <c:order val="1"/>
          <c:tx>
            <c:strRef>
              <c:f>'Empl. Gap'!$P$1</c:f>
              <c:strCache>
                <c:ptCount val="1"/>
                <c:pt idx="0">
                  <c:v>England Average</c:v>
                </c:pt>
              </c:strCache>
            </c:strRef>
          </c:tx>
          <c:spPr>
            <a:ln w="38100" cap="rnd">
              <a:solidFill>
                <a:schemeClr val="accent1"/>
              </a:solidFill>
              <a:round/>
            </a:ln>
            <a:effectLst/>
          </c:spPr>
          <c:marker>
            <c:symbol val="none"/>
          </c:marker>
          <c:cat>
            <c:strRef>
              <c:f>'Empl. Gap'!$N$2:$N$7</c:f>
              <c:strCache>
                <c:ptCount val="6"/>
                <c:pt idx="0">
                  <c:v>Rossendale</c:v>
                </c:pt>
                <c:pt idx="1">
                  <c:v>Blackburn with Darwen</c:v>
                </c:pt>
                <c:pt idx="2">
                  <c:v>Hyndburn</c:v>
                </c:pt>
                <c:pt idx="3">
                  <c:v>Burnley</c:v>
                </c:pt>
                <c:pt idx="4">
                  <c:v>Pendle</c:v>
                </c:pt>
                <c:pt idx="5">
                  <c:v>Ribble Valley</c:v>
                </c:pt>
              </c:strCache>
            </c:strRef>
          </c:cat>
          <c:val>
            <c:numRef>
              <c:f>'Empl. Gap'!$P$2:$P$7</c:f>
              <c:numCache>
                <c:formatCode>0</c:formatCode>
                <c:ptCount val="6"/>
                <c:pt idx="0">
                  <c:v>10.6189252883502</c:v>
                </c:pt>
                <c:pt idx="1">
                  <c:v>10.6189252883502</c:v>
                </c:pt>
                <c:pt idx="2">
                  <c:v>10.6189252883502</c:v>
                </c:pt>
                <c:pt idx="3">
                  <c:v>10.6189252883502</c:v>
                </c:pt>
                <c:pt idx="4">
                  <c:v>10.6189252883502</c:v>
                </c:pt>
                <c:pt idx="5">
                  <c:v>10.6189252883502</c:v>
                </c:pt>
              </c:numCache>
            </c:numRef>
          </c:val>
          <c:smooth val="0"/>
          <c:extLst>
            <c:ext xmlns:c16="http://schemas.microsoft.com/office/drawing/2014/chart" uri="{C3380CC4-5D6E-409C-BE32-E72D297353CC}">
              <c16:uniqueId val="{00000001-9695-461D-AA29-0F4B18724B1C}"/>
            </c:ext>
          </c:extLst>
        </c:ser>
        <c:dLbls>
          <c:showLegendKey val="0"/>
          <c:showVal val="0"/>
          <c:showCatName val="0"/>
          <c:showSerName val="0"/>
          <c:showPercent val="0"/>
          <c:showBubbleSize val="0"/>
        </c:dLbls>
        <c:marker val="1"/>
        <c:smooth val="0"/>
        <c:axId val="119460720"/>
        <c:axId val="119461552"/>
      </c:lineChart>
      <c:catAx>
        <c:axId val="119460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461552"/>
        <c:crosses val="autoZero"/>
        <c:auto val="1"/>
        <c:lblAlgn val="ctr"/>
        <c:lblOffset val="100"/>
        <c:noMultiLvlLbl val="0"/>
      </c:catAx>
      <c:valAx>
        <c:axId val="119461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dirty="0"/>
                  <a:t>Percentage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94607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Absolute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 Pov ab'!$C$15</c:f>
              <c:strCache>
                <c:ptCount val="1"/>
                <c:pt idx="0">
                  <c:v>Area</c:v>
                </c:pt>
              </c:strCache>
            </c:strRef>
          </c:tx>
          <c:spPr>
            <a:solidFill>
              <a:schemeClr val="accent6">
                <a:shade val="76000"/>
              </a:schemeClr>
            </a:solidFill>
            <a:ln>
              <a:noFill/>
            </a:ln>
            <a:effectLst/>
          </c:spPr>
          <c:invertIfNegative val="0"/>
          <c:cat>
            <c:strRef>
              <c:f>'Ch Pov ab'!$B$16:$B$21</c:f>
              <c:strCache>
                <c:ptCount val="6"/>
                <c:pt idx="0">
                  <c:v>Pendle</c:v>
                </c:pt>
                <c:pt idx="1">
                  <c:v>Blackburn with Darwen</c:v>
                </c:pt>
                <c:pt idx="2">
                  <c:v>Burnley</c:v>
                </c:pt>
                <c:pt idx="3">
                  <c:v>Hyndburn</c:v>
                </c:pt>
                <c:pt idx="4">
                  <c:v>Rossendale</c:v>
                </c:pt>
                <c:pt idx="5">
                  <c:v>Ribble Valley</c:v>
                </c:pt>
              </c:strCache>
            </c:strRef>
          </c:cat>
          <c:val>
            <c:numRef>
              <c:f>'Ch Pov ab'!$C$16:$C$21</c:f>
              <c:numCache>
                <c:formatCode>General</c:formatCode>
                <c:ptCount val="6"/>
                <c:pt idx="0">
                  <c:v>31.1</c:v>
                </c:pt>
                <c:pt idx="1">
                  <c:v>30.3</c:v>
                </c:pt>
                <c:pt idx="2">
                  <c:v>27.7</c:v>
                </c:pt>
                <c:pt idx="3">
                  <c:v>27.4</c:v>
                </c:pt>
                <c:pt idx="4">
                  <c:v>18.3</c:v>
                </c:pt>
                <c:pt idx="5">
                  <c:v>9.1999999999999993</c:v>
                </c:pt>
              </c:numCache>
            </c:numRef>
          </c:val>
          <c:extLst>
            <c:ext xmlns:c16="http://schemas.microsoft.com/office/drawing/2014/chart" uri="{C3380CC4-5D6E-409C-BE32-E72D297353CC}">
              <c16:uniqueId val="{00000000-5C3B-40DD-ACC0-B7AC92CF013E}"/>
            </c:ext>
          </c:extLst>
        </c:ser>
        <c:dLbls>
          <c:showLegendKey val="0"/>
          <c:showVal val="0"/>
          <c:showCatName val="0"/>
          <c:showSerName val="0"/>
          <c:showPercent val="0"/>
          <c:showBubbleSize val="0"/>
        </c:dLbls>
        <c:gapWidth val="219"/>
        <c:overlap val="-27"/>
        <c:axId val="2513088"/>
        <c:axId val="2529312"/>
      </c:barChart>
      <c:lineChart>
        <c:grouping val="standard"/>
        <c:varyColors val="0"/>
        <c:ser>
          <c:idx val="1"/>
          <c:order val="1"/>
          <c:tx>
            <c:strRef>
              <c:f>'Ch Pov ab'!$D$15</c:f>
              <c:strCache>
                <c:ptCount val="1"/>
                <c:pt idx="0">
                  <c:v>England </c:v>
                </c:pt>
              </c:strCache>
            </c:strRef>
          </c:tx>
          <c:spPr>
            <a:ln w="38100" cap="rnd">
              <a:solidFill>
                <a:schemeClr val="accent1"/>
              </a:solidFill>
              <a:round/>
            </a:ln>
            <a:effectLst/>
          </c:spPr>
          <c:marker>
            <c:symbol val="none"/>
          </c:marker>
          <c:cat>
            <c:strRef>
              <c:f>'Ch Pov ab'!$B$16:$B$21</c:f>
              <c:strCache>
                <c:ptCount val="6"/>
                <c:pt idx="0">
                  <c:v>Pendle</c:v>
                </c:pt>
                <c:pt idx="1">
                  <c:v>Blackburn with Darwen</c:v>
                </c:pt>
                <c:pt idx="2">
                  <c:v>Burnley</c:v>
                </c:pt>
                <c:pt idx="3">
                  <c:v>Hyndburn</c:v>
                </c:pt>
                <c:pt idx="4">
                  <c:v>Rossendale</c:v>
                </c:pt>
                <c:pt idx="5">
                  <c:v>Ribble Valley</c:v>
                </c:pt>
              </c:strCache>
            </c:strRef>
          </c:cat>
          <c:val>
            <c:numRef>
              <c:f>'Ch Pov ab'!$D$16:$D$21</c:f>
              <c:numCache>
                <c:formatCode>General</c:formatCode>
                <c:ptCount val="6"/>
                <c:pt idx="0">
                  <c:v>15.6</c:v>
                </c:pt>
                <c:pt idx="1">
                  <c:v>15.6</c:v>
                </c:pt>
                <c:pt idx="2">
                  <c:v>15.6</c:v>
                </c:pt>
                <c:pt idx="3">
                  <c:v>15.6</c:v>
                </c:pt>
                <c:pt idx="4">
                  <c:v>15.6</c:v>
                </c:pt>
                <c:pt idx="5">
                  <c:v>15.6</c:v>
                </c:pt>
              </c:numCache>
            </c:numRef>
          </c:val>
          <c:smooth val="0"/>
          <c:extLst>
            <c:ext xmlns:c16="http://schemas.microsoft.com/office/drawing/2014/chart" uri="{C3380CC4-5D6E-409C-BE32-E72D297353CC}">
              <c16:uniqueId val="{00000001-5C3B-40DD-ACC0-B7AC92CF013E}"/>
            </c:ext>
          </c:extLst>
        </c:ser>
        <c:dLbls>
          <c:showLegendKey val="0"/>
          <c:showVal val="0"/>
          <c:showCatName val="0"/>
          <c:showSerName val="0"/>
          <c:showPercent val="0"/>
          <c:showBubbleSize val="0"/>
        </c:dLbls>
        <c:marker val="1"/>
        <c:smooth val="0"/>
        <c:axId val="2513088"/>
        <c:axId val="2529312"/>
      </c:lineChart>
      <c:catAx>
        <c:axId val="251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29312"/>
        <c:crosses val="autoZero"/>
        <c:auto val="1"/>
        <c:lblAlgn val="ctr"/>
        <c:lblOffset val="100"/>
        <c:noMultiLvlLbl val="0"/>
      </c:catAx>
      <c:valAx>
        <c:axId val="2529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1308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Relative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 Pov rel'!$C$15</c:f>
              <c:strCache>
                <c:ptCount val="1"/>
                <c:pt idx="0">
                  <c:v>Area</c:v>
                </c:pt>
              </c:strCache>
            </c:strRef>
          </c:tx>
          <c:spPr>
            <a:solidFill>
              <a:schemeClr val="accent6">
                <a:shade val="76000"/>
              </a:schemeClr>
            </a:solidFill>
            <a:ln>
              <a:noFill/>
            </a:ln>
            <a:effectLst/>
          </c:spPr>
          <c:invertIfNegative val="0"/>
          <c:cat>
            <c:strRef>
              <c:f>'Ch Pov rel'!$B$16:$B$21</c:f>
              <c:strCache>
                <c:ptCount val="6"/>
                <c:pt idx="0">
                  <c:v>Pendle</c:v>
                </c:pt>
                <c:pt idx="1">
                  <c:v>Blackburn with Darwen</c:v>
                </c:pt>
                <c:pt idx="2">
                  <c:v>Burnley</c:v>
                </c:pt>
                <c:pt idx="3">
                  <c:v>Hyndburn</c:v>
                </c:pt>
                <c:pt idx="4">
                  <c:v>Rossendale</c:v>
                </c:pt>
                <c:pt idx="5">
                  <c:v>Ribble Valley</c:v>
                </c:pt>
              </c:strCache>
            </c:strRef>
          </c:cat>
          <c:val>
            <c:numRef>
              <c:f>'Ch Pov rel'!$C$16:$C$21</c:f>
              <c:numCache>
                <c:formatCode>General</c:formatCode>
                <c:ptCount val="6"/>
                <c:pt idx="0">
                  <c:v>37.299999999999997</c:v>
                </c:pt>
                <c:pt idx="1">
                  <c:v>36.5</c:v>
                </c:pt>
                <c:pt idx="2">
                  <c:v>33.1</c:v>
                </c:pt>
                <c:pt idx="3">
                  <c:v>33.1</c:v>
                </c:pt>
                <c:pt idx="4">
                  <c:v>22.1</c:v>
                </c:pt>
                <c:pt idx="5">
                  <c:v>10.9</c:v>
                </c:pt>
              </c:numCache>
            </c:numRef>
          </c:val>
          <c:extLst>
            <c:ext xmlns:c16="http://schemas.microsoft.com/office/drawing/2014/chart" uri="{C3380CC4-5D6E-409C-BE32-E72D297353CC}">
              <c16:uniqueId val="{00000000-2422-4A77-B9EB-48955C98E3A2}"/>
            </c:ext>
          </c:extLst>
        </c:ser>
        <c:dLbls>
          <c:showLegendKey val="0"/>
          <c:showVal val="0"/>
          <c:showCatName val="0"/>
          <c:showSerName val="0"/>
          <c:showPercent val="0"/>
          <c:showBubbleSize val="0"/>
        </c:dLbls>
        <c:gapWidth val="219"/>
        <c:overlap val="-27"/>
        <c:axId val="2508512"/>
        <c:axId val="2493120"/>
      </c:barChart>
      <c:lineChart>
        <c:grouping val="standard"/>
        <c:varyColors val="0"/>
        <c:ser>
          <c:idx val="1"/>
          <c:order val="1"/>
          <c:tx>
            <c:strRef>
              <c:f>'Ch Pov rel'!$D$15</c:f>
              <c:strCache>
                <c:ptCount val="1"/>
                <c:pt idx="0">
                  <c:v>England </c:v>
                </c:pt>
              </c:strCache>
            </c:strRef>
          </c:tx>
          <c:spPr>
            <a:ln w="38100" cap="rnd">
              <a:solidFill>
                <a:schemeClr val="accent1"/>
              </a:solidFill>
              <a:round/>
            </a:ln>
            <a:effectLst/>
          </c:spPr>
          <c:marker>
            <c:symbol val="none"/>
          </c:marker>
          <c:cat>
            <c:strRef>
              <c:f>'Ch Pov rel'!$B$16:$B$21</c:f>
              <c:strCache>
                <c:ptCount val="6"/>
                <c:pt idx="0">
                  <c:v>Pendle</c:v>
                </c:pt>
                <c:pt idx="1">
                  <c:v>Blackburn with Darwen</c:v>
                </c:pt>
                <c:pt idx="2">
                  <c:v>Burnley</c:v>
                </c:pt>
                <c:pt idx="3">
                  <c:v>Hyndburn</c:v>
                </c:pt>
                <c:pt idx="4">
                  <c:v>Rossendale</c:v>
                </c:pt>
                <c:pt idx="5">
                  <c:v>Ribble Valley</c:v>
                </c:pt>
              </c:strCache>
            </c:strRef>
          </c:cat>
          <c:val>
            <c:numRef>
              <c:f>'Ch Pov rel'!$D$16:$D$21</c:f>
              <c:numCache>
                <c:formatCode>General</c:formatCode>
                <c:ptCount val="6"/>
                <c:pt idx="0">
                  <c:v>19.100000000000001</c:v>
                </c:pt>
                <c:pt idx="1">
                  <c:v>19.100000000000001</c:v>
                </c:pt>
                <c:pt idx="2">
                  <c:v>19.100000000000001</c:v>
                </c:pt>
                <c:pt idx="3">
                  <c:v>19.100000000000001</c:v>
                </c:pt>
                <c:pt idx="4">
                  <c:v>19.100000000000001</c:v>
                </c:pt>
                <c:pt idx="5">
                  <c:v>19.100000000000001</c:v>
                </c:pt>
              </c:numCache>
            </c:numRef>
          </c:val>
          <c:smooth val="0"/>
          <c:extLst>
            <c:ext xmlns:c16="http://schemas.microsoft.com/office/drawing/2014/chart" uri="{C3380CC4-5D6E-409C-BE32-E72D297353CC}">
              <c16:uniqueId val="{00000001-2422-4A77-B9EB-48955C98E3A2}"/>
            </c:ext>
          </c:extLst>
        </c:ser>
        <c:dLbls>
          <c:showLegendKey val="0"/>
          <c:showVal val="0"/>
          <c:showCatName val="0"/>
          <c:showSerName val="0"/>
          <c:showPercent val="0"/>
          <c:showBubbleSize val="0"/>
        </c:dLbls>
        <c:marker val="1"/>
        <c:smooth val="0"/>
        <c:axId val="2508512"/>
        <c:axId val="2493120"/>
      </c:lineChart>
      <c:catAx>
        <c:axId val="250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493120"/>
        <c:crosses val="autoZero"/>
        <c:auto val="1"/>
        <c:lblAlgn val="ctr"/>
        <c:lblOffset val="100"/>
        <c:noMultiLvlLbl val="0"/>
      </c:catAx>
      <c:valAx>
        <c:axId val="2493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0851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PovAHC!$C$15</c:f>
              <c:strCache>
                <c:ptCount val="1"/>
                <c:pt idx="0">
                  <c:v>2018/19</c:v>
                </c:pt>
              </c:strCache>
            </c:strRef>
          </c:tx>
          <c:spPr>
            <a:solidFill>
              <a:schemeClr val="accent6">
                <a:shade val="76000"/>
              </a:schemeClr>
            </a:solidFill>
            <a:ln>
              <a:noFill/>
            </a:ln>
            <a:effectLst/>
          </c:spPr>
          <c:invertIfNegative val="0"/>
          <c:cat>
            <c:strRef>
              <c:f>PovAHC!$B$16:$B$21</c:f>
              <c:strCache>
                <c:ptCount val="6"/>
                <c:pt idx="0">
                  <c:v>Blackburn with Darwen</c:v>
                </c:pt>
                <c:pt idx="1">
                  <c:v>Pendle</c:v>
                </c:pt>
                <c:pt idx="2">
                  <c:v>Burnley</c:v>
                </c:pt>
                <c:pt idx="3">
                  <c:v>Hyndburn</c:v>
                </c:pt>
                <c:pt idx="4">
                  <c:v>Rossendale</c:v>
                </c:pt>
                <c:pt idx="5">
                  <c:v>Ribble Valley</c:v>
                </c:pt>
              </c:strCache>
            </c:strRef>
          </c:cat>
          <c:val>
            <c:numRef>
              <c:f>PovAHC!$C$16:$C$21</c:f>
              <c:numCache>
                <c:formatCode>General</c:formatCode>
                <c:ptCount val="6"/>
                <c:pt idx="0">
                  <c:v>39.1</c:v>
                </c:pt>
                <c:pt idx="1">
                  <c:v>38.799999999999997</c:v>
                </c:pt>
                <c:pt idx="2">
                  <c:v>38.4</c:v>
                </c:pt>
                <c:pt idx="3">
                  <c:v>38.4</c:v>
                </c:pt>
                <c:pt idx="4">
                  <c:v>32.299999999999997</c:v>
                </c:pt>
                <c:pt idx="5">
                  <c:v>18.899999999999999</c:v>
                </c:pt>
              </c:numCache>
            </c:numRef>
          </c:val>
          <c:extLst>
            <c:ext xmlns:c16="http://schemas.microsoft.com/office/drawing/2014/chart" uri="{C3380CC4-5D6E-409C-BE32-E72D297353CC}">
              <c16:uniqueId val="{00000000-42DB-49C6-AAF3-BEB76704D846}"/>
            </c:ext>
          </c:extLst>
        </c:ser>
        <c:dLbls>
          <c:showLegendKey val="0"/>
          <c:showVal val="0"/>
          <c:showCatName val="0"/>
          <c:showSerName val="0"/>
          <c:showPercent val="0"/>
          <c:showBubbleSize val="0"/>
        </c:dLbls>
        <c:gapWidth val="219"/>
        <c:overlap val="-27"/>
        <c:axId val="321906608"/>
        <c:axId val="321908528"/>
      </c:barChart>
      <c:lineChart>
        <c:grouping val="standard"/>
        <c:varyColors val="0"/>
        <c:ser>
          <c:idx val="1"/>
          <c:order val="1"/>
          <c:tx>
            <c:strRef>
              <c:f>PovAHC!$D$15</c:f>
              <c:strCache>
                <c:ptCount val="1"/>
                <c:pt idx="0">
                  <c:v>England</c:v>
                </c:pt>
              </c:strCache>
            </c:strRef>
          </c:tx>
          <c:spPr>
            <a:ln w="38100" cap="rnd">
              <a:solidFill>
                <a:schemeClr val="accent1"/>
              </a:solidFill>
              <a:round/>
            </a:ln>
            <a:effectLst/>
          </c:spPr>
          <c:marker>
            <c:symbol val="none"/>
          </c:marker>
          <c:cat>
            <c:strRef>
              <c:f>PovAHC!$B$16:$B$21</c:f>
              <c:strCache>
                <c:ptCount val="6"/>
                <c:pt idx="0">
                  <c:v>Blackburn with Darwen</c:v>
                </c:pt>
                <c:pt idx="1">
                  <c:v>Pendle</c:v>
                </c:pt>
                <c:pt idx="2">
                  <c:v>Burnley</c:v>
                </c:pt>
                <c:pt idx="3">
                  <c:v>Hyndburn</c:v>
                </c:pt>
                <c:pt idx="4">
                  <c:v>Rossendale</c:v>
                </c:pt>
                <c:pt idx="5">
                  <c:v>Ribble Valley</c:v>
                </c:pt>
              </c:strCache>
            </c:strRef>
          </c:cat>
          <c:val>
            <c:numRef>
              <c:f>PovAHC!$D$16:$D$21</c:f>
              <c:numCache>
                <c:formatCode>General</c:formatCode>
                <c:ptCount val="6"/>
                <c:pt idx="0">
                  <c:v>31</c:v>
                </c:pt>
                <c:pt idx="1">
                  <c:v>31</c:v>
                </c:pt>
                <c:pt idx="2">
                  <c:v>31</c:v>
                </c:pt>
                <c:pt idx="3">
                  <c:v>31</c:v>
                </c:pt>
                <c:pt idx="4">
                  <c:v>31</c:v>
                </c:pt>
                <c:pt idx="5">
                  <c:v>31</c:v>
                </c:pt>
              </c:numCache>
            </c:numRef>
          </c:val>
          <c:smooth val="0"/>
          <c:extLst>
            <c:ext xmlns:c16="http://schemas.microsoft.com/office/drawing/2014/chart" uri="{C3380CC4-5D6E-409C-BE32-E72D297353CC}">
              <c16:uniqueId val="{00000001-42DB-49C6-AAF3-BEB76704D846}"/>
            </c:ext>
          </c:extLst>
        </c:ser>
        <c:dLbls>
          <c:showLegendKey val="0"/>
          <c:showVal val="0"/>
          <c:showCatName val="0"/>
          <c:showSerName val="0"/>
          <c:showPercent val="0"/>
          <c:showBubbleSize val="0"/>
        </c:dLbls>
        <c:marker val="1"/>
        <c:smooth val="0"/>
        <c:axId val="321906608"/>
        <c:axId val="321908528"/>
      </c:lineChart>
      <c:catAx>
        <c:axId val="32190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1908528"/>
        <c:crosses val="autoZero"/>
        <c:auto val="1"/>
        <c:lblAlgn val="ctr"/>
        <c:lblOffset val="100"/>
        <c:noMultiLvlLbl val="0"/>
      </c:catAx>
      <c:valAx>
        <c:axId val="321908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190660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Sheet5!$B$3</c:f>
              <c:strCache>
                <c:ptCount val="1"/>
                <c:pt idx="0">
                  <c:v>area</c:v>
                </c:pt>
              </c:strCache>
            </c:strRef>
          </c:tx>
          <c:spPr>
            <a:solidFill>
              <a:schemeClr val="accent6">
                <a:shade val="76000"/>
              </a:schemeClr>
            </a:solidFill>
            <a:ln>
              <a:noFill/>
            </a:ln>
            <a:effectLst/>
          </c:spPr>
          <c:invertIfNegative val="0"/>
          <c:cat>
            <c:strRef>
              <c:f>Sheet5!$A$4:$A$7</c:f>
              <c:strCache>
                <c:ptCount val="4"/>
                <c:pt idx="0">
                  <c:v>Blackburn with Darwen</c:v>
                </c:pt>
                <c:pt idx="1">
                  <c:v>Blackpool</c:v>
                </c:pt>
                <c:pt idx="2">
                  <c:v>Lancashire</c:v>
                </c:pt>
                <c:pt idx="3">
                  <c:v>Cumbria</c:v>
                </c:pt>
              </c:strCache>
            </c:strRef>
          </c:cat>
          <c:val>
            <c:numRef>
              <c:f>Sheet5!$B$4:$B$7</c:f>
              <c:numCache>
                <c:formatCode>General</c:formatCode>
                <c:ptCount val="4"/>
                <c:pt idx="0">
                  <c:v>23.8</c:v>
                </c:pt>
                <c:pt idx="1">
                  <c:v>23.1</c:v>
                </c:pt>
                <c:pt idx="2">
                  <c:v>14.1</c:v>
                </c:pt>
                <c:pt idx="3">
                  <c:v>10.5</c:v>
                </c:pt>
              </c:numCache>
            </c:numRef>
          </c:val>
          <c:extLst>
            <c:ext xmlns:c16="http://schemas.microsoft.com/office/drawing/2014/chart" uri="{C3380CC4-5D6E-409C-BE32-E72D297353CC}">
              <c16:uniqueId val="{00000000-9938-494D-AEE5-1A061976BAC8}"/>
            </c:ext>
          </c:extLst>
        </c:ser>
        <c:dLbls>
          <c:showLegendKey val="0"/>
          <c:showVal val="0"/>
          <c:showCatName val="0"/>
          <c:showSerName val="0"/>
          <c:showPercent val="0"/>
          <c:showBubbleSize val="0"/>
        </c:dLbls>
        <c:gapWidth val="219"/>
        <c:overlap val="-27"/>
        <c:axId val="615870576"/>
        <c:axId val="615867696"/>
      </c:barChart>
      <c:lineChart>
        <c:grouping val="standard"/>
        <c:varyColors val="0"/>
        <c:ser>
          <c:idx val="1"/>
          <c:order val="1"/>
          <c:tx>
            <c:strRef>
              <c:f>Sheet5!$C$3</c:f>
              <c:strCache>
                <c:ptCount val="1"/>
                <c:pt idx="0">
                  <c:v>England </c:v>
                </c:pt>
              </c:strCache>
            </c:strRef>
          </c:tx>
          <c:spPr>
            <a:ln w="38100" cap="rnd">
              <a:solidFill>
                <a:schemeClr val="accent1"/>
              </a:solidFill>
              <a:round/>
            </a:ln>
            <a:effectLst/>
          </c:spPr>
          <c:marker>
            <c:symbol val="none"/>
          </c:marker>
          <c:cat>
            <c:strRef>
              <c:f>Sheet5!$A$4:$A$7</c:f>
              <c:strCache>
                <c:ptCount val="4"/>
                <c:pt idx="0">
                  <c:v>Blackburn with Darwen</c:v>
                </c:pt>
                <c:pt idx="1">
                  <c:v>Blackpool</c:v>
                </c:pt>
                <c:pt idx="2">
                  <c:v>Lancashire</c:v>
                </c:pt>
                <c:pt idx="3">
                  <c:v>Cumbria</c:v>
                </c:pt>
              </c:strCache>
            </c:strRef>
          </c:cat>
          <c:val>
            <c:numRef>
              <c:f>Sheet5!$C$4:$C$7</c:f>
              <c:numCache>
                <c:formatCode>General</c:formatCode>
                <c:ptCount val="4"/>
                <c:pt idx="0">
                  <c:v>14.2</c:v>
                </c:pt>
                <c:pt idx="1">
                  <c:v>14.2</c:v>
                </c:pt>
                <c:pt idx="2">
                  <c:v>14.2</c:v>
                </c:pt>
                <c:pt idx="3">
                  <c:v>14.2</c:v>
                </c:pt>
              </c:numCache>
            </c:numRef>
          </c:val>
          <c:smooth val="0"/>
          <c:extLst>
            <c:ext xmlns:c16="http://schemas.microsoft.com/office/drawing/2014/chart" uri="{C3380CC4-5D6E-409C-BE32-E72D297353CC}">
              <c16:uniqueId val="{00000001-9938-494D-AEE5-1A061976BAC8}"/>
            </c:ext>
          </c:extLst>
        </c:ser>
        <c:dLbls>
          <c:showLegendKey val="0"/>
          <c:showVal val="0"/>
          <c:showCatName val="0"/>
          <c:showSerName val="0"/>
          <c:showPercent val="0"/>
          <c:showBubbleSize val="0"/>
        </c:dLbls>
        <c:marker val="1"/>
        <c:smooth val="0"/>
        <c:axId val="615870576"/>
        <c:axId val="615867696"/>
      </c:lineChart>
      <c:catAx>
        <c:axId val="61587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867696"/>
        <c:crosses val="autoZero"/>
        <c:auto val="1"/>
        <c:lblAlgn val="ctr"/>
        <c:lblOffset val="100"/>
        <c:noMultiLvlLbl val="0"/>
      </c:catAx>
      <c:valAx>
        <c:axId val="615867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587057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'Black w D'!$E$1</c:f>
              <c:strCache>
                <c:ptCount val="1"/>
                <c:pt idx="0">
                  <c:v>Value</c:v>
                </c:pt>
              </c:strCache>
            </c:strRef>
          </c:tx>
          <c:spPr>
            <a:solidFill>
              <a:schemeClr val="accent6">
                <a:shade val="76000"/>
              </a:schemeClr>
            </a:solidFill>
            <a:ln>
              <a:noFill/>
            </a:ln>
            <a:effectLst/>
          </c:spPr>
          <c:invertIfNegative val="0"/>
          <c:cat>
            <c:strRef>
              <c:f>'Black w D'!$D$2:$D$19</c:f>
              <c:strCache>
                <c:ptCount val="18"/>
                <c:pt idx="0">
                  <c:v>West Pennine</c:v>
                </c:pt>
                <c:pt idx="1">
                  <c:v>Blackburn South &amp; Lower Darwen</c:v>
                </c:pt>
                <c:pt idx="2">
                  <c:v>Livesey with Pleasington</c:v>
                </c:pt>
                <c:pt idx="3">
                  <c:v>Darwen South</c:v>
                </c:pt>
                <c:pt idx="4">
                  <c:v>Billinge &amp; Beardwood</c:v>
                </c:pt>
                <c:pt idx="5">
                  <c:v>Roe Lee</c:v>
                </c:pt>
                <c:pt idx="6">
                  <c:v>Darwen West</c:v>
                </c:pt>
                <c:pt idx="7">
                  <c:v>Shear Brow &amp; Corporation Park</c:v>
                </c:pt>
                <c:pt idx="8">
                  <c:v>Blackburn with Darwen</c:v>
                </c:pt>
                <c:pt idx="9">
                  <c:v>Blackburn South East</c:v>
                </c:pt>
                <c:pt idx="10">
                  <c:v>Ewood</c:v>
                </c:pt>
                <c:pt idx="11">
                  <c:v>Little Harwood &amp; Whitebirk</c:v>
                </c:pt>
                <c:pt idx="12">
                  <c:v>Audley &amp; Queen's Park</c:v>
                </c:pt>
                <c:pt idx="13">
                  <c:v>Darwen East</c:v>
                </c:pt>
                <c:pt idx="14">
                  <c:v>Bastwell &amp; Daisyfield</c:v>
                </c:pt>
                <c:pt idx="15">
                  <c:v>Mill Hill &amp; Moorgate</c:v>
                </c:pt>
                <c:pt idx="16">
                  <c:v>Wensley Fold</c:v>
                </c:pt>
                <c:pt idx="17">
                  <c:v>Blackburn Central</c:v>
                </c:pt>
              </c:strCache>
            </c:strRef>
          </c:cat>
          <c:val>
            <c:numRef>
              <c:f>'Black w D'!$E$2:$E$19</c:f>
              <c:numCache>
                <c:formatCode>0</c:formatCode>
                <c:ptCount val="18"/>
                <c:pt idx="0">
                  <c:v>84.492999999999995</c:v>
                </c:pt>
                <c:pt idx="1">
                  <c:v>83.658000000000001</c:v>
                </c:pt>
                <c:pt idx="2">
                  <c:v>82.552300000000002</c:v>
                </c:pt>
                <c:pt idx="3">
                  <c:v>82.046099999999996</c:v>
                </c:pt>
                <c:pt idx="4">
                  <c:v>81.953100000000006</c:v>
                </c:pt>
                <c:pt idx="5">
                  <c:v>80.807599999999994</c:v>
                </c:pt>
                <c:pt idx="6">
                  <c:v>80.441299999999998</c:v>
                </c:pt>
                <c:pt idx="7">
                  <c:v>80.341700000000003</c:v>
                </c:pt>
                <c:pt idx="8">
                  <c:v>80.339343861596305</c:v>
                </c:pt>
                <c:pt idx="9">
                  <c:v>80.260999999999996</c:v>
                </c:pt>
                <c:pt idx="10">
                  <c:v>79.892399999999995</c:v>
                </c:pt>
                <c:pt idx="11">
                  <c:v>79.695800000000006</c:v>
                </c:pt>
                <c:pt idx="12">
                  <c:v>79.207599999999999</c:v>
                </c:pt>
                <c:pt idx="13">
                  <c:v>79.185400000000001</c:v>
                </c:pt>
                <c:pt idx="14">
                  <c:v>79.174700000000001</c:v>
                </c:pt>
                <c:pt idx="15">
                  <c:v>77.975499999999997</c:v>
                </c:pt>
                <c:pt idx="16">
                  <c:v>77.581199999999995</c:v>
                </c:pt>
                <c:pt idx="17">
                  <c:v>76.575199999999995</c:v>
                </c:pt>
              </c:numCache>
            </c:numRef>
          </c:val>
          <c:extLst>
            <c:ext xmlns:c16="http://schemas.microsoft.com/office/drawing/2014/chart" uri="{C3380CC4-5D6E-409C-BE32-E72D297353CC}">
              <c16:uniqueId val="{00000000-BDD8-4F56-9D82-B04212C99B7F}"/>
            </c:ext>
          </c:extLst>
        </c:ser>
        <c:dLbls>
          <c:showLegendKey val="0"/>
          <c:showVal val="0"/>
          <c:showCatName val="0"/>
          <c:showSerName val="0"/>
          <c:showPercent val="0"/>
          <c:showBubbleSize val="0"/>
        </c:dLbls>
        <c:gapWidth val="219"/>
        <c:overlap val="-27"/>
        <c:axId val="197743263"/>
        <c:axId val="197742847"/>
      </c:barChart>
      <c:lineChart>
        <c:grouping val="standard"/>
        <c:varyColors val="0"/>
        <c:ser>
          <c:idx val="1"/>
          <c:order val="1"/>
          <c:tx>
            <c:strRef>
              <c:f>'Black w D'!$F$1</c:f>
              <c:strCache>
                <c:ptCount val="1"/>
                <c:pt idx="0">
                  <c:v>England</c:v>
                </c:pt>
              </c:strCache>
            </c:strRef>
          </c:tx>
          <c:spPr>
            <a:ln w="38100" cap="rnd">
              <a:solidFill>
                <a:schemeClr val="accent1"/>
              </a:solidFill>
              <a:round/>
            </a:ln>
            <a:effectLst/>
          </c:spPr>
          <c:marker>
            <c:symbol val="none"/>
          </c:marker>
          <c:cat>
            <c:strRef>
              <c:f>'Black w D'!$D$2:$D$19</c:f>
              <c:strCache>
                <c:ptCount val="18"/>
                <c:pt idx="0">
                  <c:v>West Pennine</c:v>
                </c:pt>
                <c:pt idx="1">
                  <c:v>Blackburn South &amp; Lower Darwen</c:v>
                </c:pt>
                <c:pt idx="2">
                  <c:v>Livesey with Pleasington</c:v>
                </c:pt>
                <c:pt idx="3">
                  <c:v>Darwen South</c:v>
                </c:pt>
                <c:pt idx="4">
                  <c:v>Billinge &amp; Beardwood</c:v>
                </c:pt>
                <c:pt idx="5">
                  <c:v>Roe Lee</c:v>
                </c:pt>
                <c:pt idx="6">
                  <c:v>Darwen West</c:v>
                </c:pt>
                <c:pt idx="7">
                  <c:v>Shear Brow &amp; Corporation Park</c:v>
                </c:pt>
                <c:pt idx="8">
                  <c:v>Blackburn with Darwen</c:v>
                </c:pt>
                <c:pt idx="9">
                  <c:v>Blackburn South East</c:v>
                </c:pt>
                <c:pt idx="10">
                  <c:v>Ewood</c:v>
                </c:pt>
                <c:pt idx="11">
                  <c:v>Little Harwood &amp; Whitebirk</c:v>
                </c:pt>
                <c:pt idx="12">
                  <c:v>Audley &amp; Queen's Park</c:v>
                </c:pt>
                <c:pt idx="13">
                  <c:v>Darwen East</c:v>
                </c:pt>
                <c:pt idx="14">
                  <c:v>Bastwell &amp; Daisyfield</c:v>
                </c:pt>
                <c:pt idx="15">
                  <c:v>Mill Hill &amp; Moorgate</c:v>
                </c:pt>
                <c:pt idx="16">
                  <c:v>Wensley Fold</c:v>
                </c:pt>
                <c:pt idx="17">
                  <c:v>Blackburn Central</c:v>
                </c:pt>
              </c:strCache>
            </c:strRef>
          </c:cat>
          <c:val>
            <c:numRef>
              <c:f>'Black w D'!$F$2:$F$19</c:f>
              <c:numCache>
                <c:formatCode>0</c:formatCode>
                <c:ptCount val="18"/>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pt idx="16">
                  <c:v>83.249040210000004</c:v>
                </c:pt>
                <c:pt idx="17">
                  <c:v>83.249040210000004</c:v>
                </c:pt>
              </c:numCache>
            </c:numRef>
          </c:val>
          <c:smooth val="0"/>
          <c:extLst>
            <c:ext xmlns:c16="http://schemas.microsoft.com/office/drawing/2014/chart" uri="{C3380CC4-5D6E-409C-BE32-E72D297353CC}">
              <c16:uniqueId val="{00000001-BDD8-4F56-9D82-B04212C99B7F}"/>
            </c:ext>
          </c:extLst>
        </c:ser>
        <c:dLbls>
          <c:showLegendKey val="0"/>
          <c:showVal val="0"/>
          <c:showCatName val="0"/>
          <c:showSerName val="0"/>
          <c:showPercent val="0"/>
          <c:showBubbleSize val="0"/>
        </c:dLbls>
        <c:marker val="1"/>
        <c:smooth val="0"/>
        <c:axId val="197743263"/>
        <c:axId val="197742847"/>
      </c:lineChart>
      <c:catAx>
        <c:axId val="197743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7742847"/>
        <c:crosses val="autoZero"/>
        <c:auto val="1"/>
        <c:lblAlgn val="ctr"/>
        <c:lblOffset val="100"/>
        <c:noMultiLvlLbl val="0"/>
      </c:catAx>
      <c:valAx>
        <c:axId val="197742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774326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'Often always lonely'!$H$35</c:f>
              <c:strCache>
                <c:ptCount val="1"/>
              </c:strCache>
            </c:strRef>
          </c:tx>
          <c:spPr>
            <a:solidFill>
              <a:schemeClr val="accent6">
                <a:shade val="76000"/>
              </a:schemeClr>
            </a:solidFill>
            <a:ln>
              <a:noFill/>
            </a:ln>
            <a:effectLst/>
          </c:spPr>
          <c:invertIfNegative val="0"/>
          <c:cat>
            <c:strRef>
              <c:f>'Often always lonely'!$B$58:$B$63</c:f>
              <c:strCache>
                <c:ptCount val="6"/>
                <c:pt idx="0">
                  <c:v>Blackburn with Darwen</c:v>
                </c:pt>
                <c:pt idx="1">
                  <c:v>Rossendale</c:v>
                </c:pt>
                <c:pt idx="2">
                  <c:v>Burnley</c:v>
                </c:pt>
                <c:pt idx="3">
                  <c:v>Pendle</c:v>
                </c:pt>
                <c:pt idx="4">
                  <c:v>Ribble Valley</c:v>
                </c:pt>
                <c:pt idx="5">
                  <c:v>Hyndburn</c:v>
                </c:pt>
              </c:strCache>
            </c:strRef>
          </c:cat>
          <c:val>
            <c:numRef>
              <c:f>'Often always lonely'!$C$58:$C$63</c:f>
              <c:numCache>
                <c:formatCode>General</c:formatCode>
                <c:ptCount val="6"/>
                <c:pt idx="0">
                  <c:v>17.899999999999999</c:v>
                </c:pt>
                <c:pt idx="1">
                  <c:v>13.53</c:v>
                </c:pt>
                <c:pt idx="2">
                  <c:v>13.53</c:v>
                </c:pt>
                <c:pt idx="3">
                  <c:v>10.75</c:v>
                </c:pt>
                <c:pt idx="4">
                  <c:v>5.5</c:v>
                </c:pt>
              </c:numCache>
            </c:numRef>
          </c:val>
          <c:extLst>
            <c:ext xmlns:c16="http://schemas.microsoft.com/office/drawing/2014/chart" uri="{C3380CC4-5D6E-409C-BE32-E72D297353CC}">
              <c16:uniqueId val="{00000000-3BCA-4C22-A243-0E8F579D1BF3}"/>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strRef>
              <c:f>'Often always lonely'!$I$35</c:f>
              <c:strCache>
                <c:ptCount val="1"/>
                <c:pt idx="0">
                  <c:v>England average</c:v>
                </c:pt>
              </c:strCache>
            </c:strRef>
          </c:tx>
          <c:spPr>
            <a:ln w="38100" cap="rnd">
              <a:solidFill>
                <a:schemeClr val="accent1"/>
              </a:solidFill>
              <a:round/>
            </a:ln>
            <a:effectLst/>
          </c:spPr>
          <c:marker>
            <c:symbol val="none"/>
          </c:marker>
          <c:cat>
            <c:strRef>
              <c:f>'Often always lonely'!$G$36:$G$38</c:f>
              <c:strCache>
                <c:ptCount val="3"/>
                <c:pt idx="0">
                  <c:v>South Ribble</c:v>
                </c:pt>
                <c:pt idx="1">
                  <c:v>Preston</c:v>
                </c:pt>
                <c:pt idx="2">
                  <c:v>Chorley</c:v>
                </c:pt>
              </c:strCache>
            </c:strRef>
          </c:cat>
          <c:val>
            <c:numRef>
              <c:f>'Often always lonely'!$D$58:$D$63</c:f>
              <c:numCache>
                <c:formatCode>0.00</c:formatCode>
                <c:ptCount val="6"/>
                <c:pt idx="0">
                  <c:v>7.26</c:v>
                </c:pt>
                <c:pt idx="1">
                  <c:v>7.26</c:v>
                </c:pt>
                <c:pt idx="2">
                  <c:v>7.26</c:v>
                </c:pt>
                <c:pt idx="3">
                  <c:v>7.26</c:v>
                </c:pt>
                <c:pt idx="4">
                  <c:v>7.26</c:v>
                </c:pt>
                <c:pt idx="5">
                  <c:v>7.26</c:v>
                </c:pt>
              </c:numCache>
            </c:numRef>
          </c:val>
          <c:smooth val="0"/>
          <c:extLst>
            <c:ext xmlns:c16="http://schemas.microsoft.com/office/drawing/2014/chart" uri="{C3380CC4-5D6E-409C-BE32-E72D297353CC}">
              <c16:uniqueId val="{00000001-3BCA-4C22-A243-0E8F579D1BF3}"/>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'Violent cr.'!$O$1</c:f>
              <c:strCache>
                <c:ptCount val="1"/>
                <c:pt idx="0">
                  <c:v>Area</c:v>
                </c:pt>
              </c:strCache>
            </c:strRef>
          </c:tx>
          <c:spPr>
            <a:solidFill>
              <a:schemeClr val="accent6">
                <a:shade val="76000"/>
              </a:schemeClr>
            </a:solidFill>
            <a:ln>
              <a:noFill/>
            </a:ln>
            <a:effectLst/>
          </c:spPr>
          <c:invertIfNegative val="0"/>
          <c:cat>
            <c:strRef>
              <c:f>'Violent cr.'!$N$2:$N$7</c:f>
              <c:strCache>
                <c:ptCount val="6"/>
                <c:pt idx="0">
                  <c:v>Burnley</c:v>
                </c:pt>
                <c:pt idx="1">
                  <c:v>Hyndburn</c:v>
                </c:pt>
                <c:pt idx="2">
                  <c:v>Blackburn with Darwen</c:v>
                </c:pt>
                <c:pt idx="3">
                  <c:v>Pendle</c:v>
                </c:pt>
                <c:pt idx="4">
                  <c:v>Rossendale</c:v>
                </c:pt>
                <c:pt idx="5">
                  <c:v>Ribble Valley</c:v>
                </c:pt>
              </c:strCache>
            </c:strRef>
          </c:cat>
          <c:val>
            <c:numRef>
              <c:f>'Violent cr.'!$O$2:$O$7</c:f>
              <c:numCache>
                <c:formatCode>0</c:formatCode>
                <c:ptCount val="6"/>
                <c:pt idx="0">
                  <c:v>47.378500000000003</c:v>
                </c:pt>
                <c:pt idx="1">
                  <c:v>41.052</c:v>
                </c:pt>
                <c:pt idx="2">
                  <c:v>41.020800000000001</c:v>
                </c:pt>
                <c:pt idx="3">
                  <c:v>30.853400000000001</c:v>
                </c:pt>
                <c:pt idx="4">
                  <c:v>29.5063</c:v>
                </c:pt>
                <c:pt idx="5">
                  <c:v>16.705500000000001</c:v>
                </c:pt>
              </c:numCache>
            </c:numRef>
          </c:val>
          <c:extLst>
            <c:ext xmlns:c16="http://schemas.microsoft.com/office/drawing/2014/chart" uri="{C3380CC4-5D6E-409C-BE32-E72D297353CC}">
              <c16:uniqueId val="{00000000-1E74-462D-B2C2-35A65C3113A1}"/>
            </c:ext>
          </c:extLst>
        </c:ser>
        <c:dLbls>
          <c:showLegendKey val="0"/>
          <c:showVal val="0"/>
          <c:showCatName val="0"/>
          <c:showSerName val="0"/>
          <c:showPercent val="0"/>
          <c:showBubbleSize val="0"/>
        </c:dLbls>
        <c:gapWidth val="219"/>
        <c:overlap val="-27"/>
        <c:axId val="2068150623"/>
        <c:axId val="2068151039"/>
      </c:barChart>
      <c:lineChart>
        <c:grouping val="standard"/>
        <c:varyColors val="0"/>
        <c:ser>
          <c:idx val="1"/>
          <c:order val="1"/>
          <c:tx>
            <c:strRef>
              <c:f>'Violent cr.'!$P$1</c:f>
              <c:strCache>
                <c:ptCount val="1"/>
                <c:pt idx="0">
                  <c:v>England Average</c:v>
                </c:pt>
              </c:strCache>
            </c:strRef>
          </c:tx>
          <c:spPr>
            <a:ln w="38100" cap="rnd">
              <a:solidFill>
                <a:schemeClr val="accent1"/>
              </a:solidFill>
              <a:round/>
            </a:ln>
            <a:effectLst/>
          </c:spPr>
          <c:marker>
            <c:symbol val="none"/>
          </c:marker>
          <c:cat>
            <c:strRef>
              <c:f>'Violent cr.'!$N$2:$N$7</c:f>
              <c:strCache>
                <c:ptCount val="6"/>
                <c:pt idx="0">
                  <c:v>Burnley</c:v>
                </c:pt>
                <c:pt idx="1">
                  <c:v>Hyndburn</c:v>
                </c:pt>
                <c:pt idx="2">
                  <c:v>Blackburn with Darwen</c:v>
                </c:pt>
                <c:pt idx="3">
                  <c:v>Pendle</c:v>
                </c:pt>
                <c:pt idx="4">
                  <c:v>Rossendale</c:v>
                </c:pt>
                <c:pt idx="5">
                  <c:v>Ribble Valley</c:v>
                </c:pt>
              </c:strCache>
            </c:strRef>
          </c:cat>
          <c:val>
            <c:numRef>
              <c:f>'Violent cr.'!$P$2:$P$7</c:f>
              <c:numCache>
                <c:formatCode>0</c:formatCode>
                <c:ptCount val="6"/>
                <c:pt idx="0">
                  <c:v>29.5122318234313</c:v>
                </c:pt>
                <c:pt idx="1">
                  <c:v>29.5122318234313</c:v>
                </c:pt>
                <c:pt idx="2">
                  <c:v>29.5122318234313</c:v>
                </c:pt>
                <c:pt idx="3">
                  <c:v>29.5122318234313</c:v>
                </c:pt>
                <c:pt idx="4">
                  <c:v>29.5122318234313</c:v>
                </c:pt>
                <c:pt idx="5">
                  <c:v>29.5122318234313</c:v>
                </c:pt>
              </c:numCache>
            </c:numRef>
          </c:val>
          <c:smooth val="0"/>
          <c:extLst>
            <c:ext xmlns:c16="http://schemas.microsoft.com/office/drawing/2014/chart" uri="{C3380CC4-5D6E-409C-BE32-E72D297353CC}">
              <c16:uniqueId val="{00000001-1E74-462D-B2C2-35A65C3113A1}"/>
            </c:ext>
          </c:extLst>
        </c:ser>
        <c:dLbls>
          <c:showLegendKey val="0"/>
          <c:showVal val="0"/>
          <c:showCatName val="0"/>
          <c:showSerName val="0"/>
          <c:showPercent val="0"/>
          <c:showBubbleSize val="0"/>
        </c:dLbls>
        <c:marker val="1"/>
        <c:smooth val="0"/>
        <c:axId val="2068150623"/>
        <c:axId val="2068151039"/>
      </c:lineChart>
      <c:catAx>
        <c:axId val="2068150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51039"/>
        <c:crosses val="autoZero"/>
        <c:auto val="1"/>
        <c:lblAlgn val="ctr"/>
        <c:lblOffset val="100"/>
        <c:noMultiLvlLbl val="0"/>
      </c:catAx>
      <c:valAx>
        <c:axId val="2068151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815062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Affordable!$B$2</c:f>
              <c:strCache>
                <c:ptCount val="1"/>
                <c:pt idx="0">
                  <c:v>Area</c:v>
                </c:pt>
              </c:strCache>
            </c:strRef>
          </c:tx>
          <c:spPr>
            <a:solidFill>
              <a:schemeClr val="accent6"/>
            </a:solidFill>
            <a:ln>
              <a:noFill/>
            </a:ln>
            <a:effectLst/>
          </c:spPr>
          <c:invertIfNegative val="0"/>
          <c:cat>
            <c:strRef>
              <c:f>Affordable!$A$3:$A$8</c:f>
              <c:strCache>
                <c:ptCount val="6"/>
                <c:pt idx="0">
                  <c:v>Burnley</c:v>
                </c:pt>
                <c:pt idx="1">
                  <c:v>Ribble Valley</c:v>
                </c:pt>
                <c:pt idx="2">
                  <c:v>Pendle</c:v>
                </c:pt>
                <c:pt idx="3">
                  <c:v>Blackburn with Darwen</c:v>
                </c:pt>
                <c:pt idx="4">
                  <c:v>Hyndburn</c:v>
                </c:pt>
                <c:pt idx="5">
                  <c:v>Rossendale*</c:v>
                </c:pt>
              </c:strCache>
            </c:strRef>
          </c:cat>
          <c:val>
            <c:numRef>
              <c:f>Affordable!$B$3:$B$8</c:f>
              <c:numCache>
                <c:formatCode>General</c:formatCode>
                <c:ptCount val="6"/>
                <c:pt idx="0">
                  <c:v>156</c:v>
                </c:pt>
                <c:pt idx="1">
                  <c:v>129</c:v>
                </c:pt>
                <c:pt idx="2">
                  <c:v>46</c:v>
                </c:pt>
                <c:pt idx="3">
                  <c:v>16</c:v>
                </c:pt>
                <c:pt idx="4">
                  <c:v>14</c:v>
                </c:pt>
              </c:numCache>
            </c:numRef>
          </c:val>
          <c:extLst>
            <c:ext xmlns:c16="http://schemas.microsoft.com/office/drawing/2014/chart" uri="{C3380CC4-5D6E-409C-BE32-E72D297353CC}">
              <c16:uniqueId val="{00000000-CB85-4B21-A452-25034CE9B05A}"/>
            </c:ext>
          </c:extLst>
        </c:ser>
        <c:dLbls>
          <c:showLegendKey val="0"/>
          <c:showVal val="0"/>
          <c:showCatName val="0"/>
          <c:showSerName val="0"/>
          <c:showPercent val="0"/>
          <c:showBubbleSize val="0"/>
        </c:dLbls>
        <c:gapWidth val="219"/>
        <c:overlap val="-27"/>
        <c:axId val="1822119727"/>
        <c:axId val="1822127631"/>
      </c:barChart>
      <c:catAx>
        <c:axId val="182211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2127631"/>
        <c:crosses val="autoZero"/>
        <c:auto val="1"/>
        <c:lblAlgn val="ctr"/>
        <c:lblOffset val="100"/>
        <c:noMultiLvlLbl val="0"/>
      </c:catAx>
      <c:valAx>
        <c:axId val="18221276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Additional Housing Units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2119727"/>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'Homeless temp'!$C$16</c:f>
              <c:strCache>
                <c:ptCount val="1"/>
                <c:pt idx="0">
                  <c:v>Area</c:v>
                </c:pt>
              </c:strCache>
            </c:strRef>
          </c:tx>
          <c:spPr>
            <a:solidFill>
              <a:schemeClr val="accent6">
                <a:shade val="76000"/>
              </a:schemeClr>
            </a:solidFill>
            <a:ln>
              <a:noFill/>
            </a:ln>
            <a:effectLst/>
          </c:spPr>
          <c:invertIfNegative val="0"/>
          <c:cat>
            <c:strRef>
              <c:f>'Homeless temp'!$B$17:$B$22</c:f>
              <c:strCache>
                <c:ptCount val="6"/>
                <c:pt idx="0">
                  <c:v>Blackburn with Darwen</c:v>
                </c:pt>
                <c:pt idx="1">
                  <c:v>Rossendale</c:v>
                </c:pt>
                <c:pt idx="2">
                  <c:v>Burnley</c:v>
                </c:pt>
                <c:pt idx="3">
                  <c:v>Pendle</c:v>
                </c:pt>
                <c:pt idx="4">
                  <c:v>Hyndburn</c:v>
                </c:pt>
                <c:pt idx="5">
                  <c:v>Ribble Valley</c:v>
                </c:pt>
              </c:strCache>
            </c:strRef>
          </c:cat>
          <c:val>
            <c:numRef>
              <c:f>'Homeless temp'!$C$17:$C$22</c:f>
              <c:numCache>
                <c:formatCode>General</c:formatCode>
                <c:ptCount val="6"/>
                <c:pt idx="0">
                  <c:v>22.2</c:v>
                </c:pt>
                <c:pt idx="1">
                  <c:v>14.7</c:v>
                </c:pt>
                <c:pt idx="2">
                  <c:v>13.1</c:v>
                </c:pt>
                <c:pt idx="3">
                  <c:v>7.5</c:v>
                </c:pt>
                <c:pt idx="4">
                  <c:v>6.6</c:v>
                </c:pt>
                <c:pt idx="5">
                  <c:v>3</c:v>
                </c:pt>
              </c:numCache>
            </c:numRef>
          </c:val>
          <c:extLst>
            <c:ext xmlns:c16="http://schemas.microsoft.com/office/drawing/2014/chart" uri="{C3380CC4-5D6E-409C-BE32-E72D297353CC}">
              <c16:uniqueId val="{00000000-0F67-4C2E-8E37-C736E5A57568}"/>
            </c:ext>
          </c:extLst>
        </c:ser>
        <c:dLbls>
          <c:showLegendKey val="0"/>
          <c:showVal val="0"/>
          <c:showCatName val="0"/>
          <c:showSerName val="0"/>
          <c:showPercent val="0"/>
          <c:showBubbleSize val="0"/>
        </c:dLbls>
        <c:gapWidth val="219"/>
        <c:overlap val="-27"/>
        <c:axId val="2543872"/>
        <c:axId val="2500192"/>
      </c:barChart>
      <c:lineChart>
        <c:grouping val="standard"/>
        <c:varyColors val="0"/>
        <c:ser>
          <c:idx val="1"/>
          <c:order val="1"/>
          <c:tx>
            <c:strRef>
              <c:f>'Homeless temp'!$D$16</c:f>
              <c:strCache>
                <c:ptCount val="1"/>
                <c:pt idx="0">
                  <c:v>England Average </c:v>
                </c:pt>
              </c:strCache>
            </c:strRef>
          </c:tx>
          <c:spPr>
            <a:ln w="38100" cap="rnd">
              <a:solidFill>
                <a:schemeClr val="accent1"/>
              </a:solidFill>
              <a:round/>
            </a:ln>
            <a:effectLst/>
          </c:spPr>
          <c:marker>
            <c:symbol val="none"/>
          </c:marker>
          <c:cat>
            <c:strRef>
              <c:f>'Homeless temp'!$B$17:$B$22</c:f>
              <c:strCache>
                <c:ptCount val="6"/>
                <c:pt idx="0">
                  <c:v>Blackburn with Darwen</c:v>
                </c:pt>
                <c:pt idx="1">
                  <c:v>Rossendale</c:v>
                </c:pt>
                <c:pt idx="2">
                  <c:v>Burnley</c:v>
                </c:pt>
                <c:pt idx="3">
                  <c:v>Pendle</c:v>
                </c:pt>
                <c:pt idx="4">
                  <c:v>Hyndburn</c:v>
                </c:pt>
                <c:pt idx="5">
                  <c:v>Ribble Valley</c:v>
                </c:pt>
              </c:strCache>
            </c:strRef>
          </c:cat>
          <c:val>
            <c:numRef>
              <c:f>'Homeless temp'!$D$17:$D$22</c:f>
              <c:numCache>
                <c:formatCode>General</c:formatCode>
                <c:ptCount val="6"/>
                <c:pt idx="0">
                  <c:v>12.3</c:v>
                </c:pt>
                <c:pt idx="1">
                  <c:v>12.3</c:v>
                </c:pt>
                <c:pt idx="2">
                  <c:v>12.3</c:v>
                </c:pt>
                <c:pt idx="3">
                  <c:v>12.3</c:v>
                </c:pt>
                <c:pt idx="4">
                  <c:v>12.3</c:v>
                </c:pt>
                <c:pt idx="5">
                  <c:v>12.3</c:v>
                </c:pt>
              </c:numCache>
            </c:numRef>
          </c:val>
          <c:smooth val="0"/>
          <c:extLst>
            <c:ext xmlns:c16="http://schemas.microsoft.com/office/drawing/2014/chart" uri="{C3380CC4-5D6E-409C-BE32-E72D297353CC}">
              <c16:uniqueId val="{00000001-0F67-4C2E-8E37-C736E5A57568}"/>
            </c:ext>
          </c:extLst>
        </c:ser>
        <c:dLbls>
          <c:showLegendKey val="0"/>
          <c:showVal val="0"/>
          <c:showCatName val="0"/>
          <c:showSerName val="0"/>
          <c:showPercent val="0"/>
          <c:showBubbleSize val="0"/>
        </c:dLbls>
        <c:marker val="1"/>
        <c:smooth val="0"/>
        <c:axId val="2543872"/>
        <c:axId val="2500192"/>
      </c:lineChart>
      <c:catAx>
        <c:axId val="254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00192"/>
        <c:crosses val="autoZero"/>
        <c:auto val="1"/>
        <c:lblAlgn val="ctr"/>
        <c:lblOffset val="100"/>
        <c:noMultiLvlLbl val="0"/>
      </c:catAx>
      <c:valAx>
        <c:axId val="2500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 Rate 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4387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v>Distance</c:v>
          </c:tx>
          <c:spPr>
            <a:solidFill>
              <a:schemeClr val="accent6">
                <a:shade val="76000"/>
              </a:schemeClr>
            </a:solidFill>
            <a:ln>
              <a:noFill/>
            </a:ln>
            <a:effectLst/>
          </c:spPr>
          <c:invertIfNegative val="0"/>
          <c:cat>
            <c:strRef>
              <c:f>'Outdoor Space 2'!$Q$15:$Q$20</c:f>
              <c:strCache>
                <c:ptCount val="6"/>
                <c:pt idx="0">
                  <c:v>Ribble Valley</c:v>
                </c:pt>
                <c:pt idx="1">
                  <c:v>Blackburn with Darwen</c:v>
                </c:pt>
                <c:pt idx="2">
                  <c:v>Pendle</c:v>
                </c:pt>
                <c:pt idx="3">
                  <c:v>Rossendale</c:v>
                </c:pt>
                <c:pt idx="4">
                  <c:v>Hyndburn</c:v>
                </c:pt>
                <c:pt idx="5">
                  <c:v>Burnley</c:v>
                </c:pt>
              </c:strCache>
            </c:strRef>
          </c:cat>
          <c:val>
            <c:numRef>
              <c:f>'Outdoor Space 2'!$R$15:$R$20</c:f>
              <c:numCache>
                <c:formatCode>0.00</c:formatCode>
                <c:ptCount val="6"/>
                <c:pt idx="0">
                  <c:v>421.54</c:v>
                </c:pt>
                <c:pt idx="1">
                  <c:v>355.95</c:v>
                </c:pt>
                <c:pt idx="2">
                  <c:v>342.16</c:v>
                </c:pt>
                <c:pt idx="3">
                  <c:v>334.46</c:v>
                </c:pt>
                <c:pt idx="4">
                  <c:v>317.33</c:v>
                </c:pt>
                <c:pt idx="5">
                  <c:v>283.60000000000002</c:v>
                </c:pt>
              </c:numCache>
            </c:numRef>
          </c:val>
          <c:extLst>
            <c:ext xmlns:c16="http://schemas.microsoft.com/office/drawing/2014/chart" uri="{C3380CC4-5D6E-409C-BE32-E72D297353CC}">
              <c16:uniqueId val="{00000000-CD14-4360-8EAD-55F0A6E27023}"/>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'Outdoor Space 2'!$S$15:$S$20</c:f>
              <c:numCache>
                <c:formatCode>0.00</c:formatCode>
                <c:ptCount val="6"/>
                <c:pt idx="0">
                  <c:v>385.46</c:v>
                </c:pt>
                <c:pt idx="1">
                  <c:v>385.46</c:v>
                </c:pt>
                <c:pt idx="2">
                  <c:v>385.46</c:v>
                </c:pt>
                <c:pt idx="3">
                  <c:v>385.46</c:v>
                </c:pt>
                <c:pt idx="4">
                  <c:v>385.46</c:v>
                </c:pt>
                <c:pt idx="5">
                  <c:v>385.46</c:v>
                </c:pt>
              </c:numCache>
            </c:numRef>
          </c:val>
          <c:smooth val="0"/>
          <c:extLst>
            <c:ext xmlns:c16="http://schemas.microsoft.com/office/drawing/2014/chart" uri="{C3380CC4-5D6E-409C-BE32-E72D297353CC}">
              <c16:uniqueId val="{00000001-CD14-4360-8EAD-55F0A6E27023}"/>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Metres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Walking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v>
          </c:tx>
          <c:spPr>
            <a:solidFill>
              <a:schemeClr val="accent6">
                <a:shade val="76000"/>
              </a:schemeClr>
            </a:solidFill>
            <a:ln>
              <a:noFill/>
            </a:ln>
            <a:effectLst/>
          </c:spPr>
          <c:invertIfNegative val="0"/>
          <c:cat>
            <c:strRef>
              <c:f>Walking!$L$20:$L$25</c:f>
              <c:strCache>
                <c:ptCount val="6"/>
                <c:pt idx="0">
                  <c:v>Ribble Valley</c:v>
                </c:pt>
                <c:pt idx="1">
                  <c:v>Pendle</c:v>
                </c:pt>
                <c:pt idx="2">
                  <c:v>Rossendale</c:v>
                </c:pt>
                <c:pt idx="3">
                  <c:v>Blackburn with Darwen</c:v>
                </c:pt>
                <c:pt idx="4">
                  <c:v>Burnley</c:v>
                </c:pt>
                <c:pt idx="5">
                  <c:v>Hyndburn</c:v>
                </c:pt>
              </c:strCache>
            </c:strRef>
          </c:cat>
          <c:val>
            <c:numRef>
              <c:f>Walking!$M$20:$M$25</c:f>
              <c:numCache>
                <c:formatCode>0.00</c:formatCode>
                <c:ptCount val="6"/>
                <c:pt idx="0">
                  <c:v>2.3494000000000002</c:v>
                </c:pt>
                <c:pt idx="1">
                  <c:v>1.4089</c:v>
                </c:pt>
                <c:pt idx="2">
                  <c:v>0.33400000000000002</c:v>
                </c:pt>
                <c:pt idx="3">
                  <c:v>0.29709999999999998</c:v>
                </c:pt>
                <c:pt idx="4">
                  <c:v>0</c:v>
                </c:pt>
                <c:pt idx="5">
                  <c:v>0</c:v>
                </c:pt>
              </c:numCache>
            </c:numRef>
          </c:val>
          <c:extLst>
            <c:ext xmlns:c16="http://schemas.microsoft.com/office/drawing/2014/chart" uri="{C3380CC4-5D6E-409C-BE32-E72D297353CC}">
              <c16:uniqueId val="{00000000-065C-40B4-A0B4-8E791B5B2547}"/>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38100" cap="rnd">
              <a:solidFill>
                <a:schemeClr val="accent1"/>
              </a:solidFill>
              <a:round/>
            </a:ln>
            <a:effectLst/>
          </c:spPr>
          <c:marker>
            <c:symbol val="none"/>
          </c:marker>
          <c:val>
            <c:numRef>
              <c:f>Walking!$N$20:$N$25</c:f>
              <c:numCache>
                <c:formatCode>0.00</c:formatCode>
                <c:ptCount val="6"/>
                <c:pt idx="0">
                  <c:v>3.0980516055962601</c:v>
                </c:pt>
                <c:pt idx="1">
                  <c:v>3.0980516055962601</c:v>
                </c:pt>
                <c:pt idx="2">
                  <c:v>3.0980516055962601</c:v>
                </c:pt>
                <c:pt idx="3">
                  <c:v>3.0980516055962601</c:v>
                </c:pt>
                <c:pt idx="4">
                  <c:v>3.0980516055962601</c:v>
                </c:pt>
                <c:pt idx="5">
                  <c:v>3.0980516055962601</c:v>
                </c:pt>
              </c:numCache>
            </c:numRef>
          </c:val>
          <c:smooth val="0"/>
          <c:extLst>
            <c:ext xmlns:c16="http://schemas.microsoft.com/office/drawing/2014/chart" uri="{C3380CC4-5D6E-409C-BE32-E72D297353CC}">
              <c16:uniqueId val="{00000001-065C-40B4-A0B4-8E791B5B2547}"/>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dirty="0"/>
              <a:t>Cycling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v>
          </c:tx>
          <c:spPr>
            <a:solidFill>
              <a:schemeClr val="accent6">
                <a:shade val="76000"/>
              </a:schemeClr>
            </a:solidFill>
            <a:ln>
              <a:noFill/>
            </a:ln>
            <a:effectLst/>
          </c:spPr>
          <c:invertIfNegative val="0"/>
          <c:cat>
            <c:strRef>
              <c:f>Cycling!$K$19:$K$24</c:f>
              <c:strCache>
                <c:ptCount val="6"/>
                <c:pt idx="0">
                  <c:v>Ribble Valley</c:v>
                </c:pt>
                <c:pt idx="1">
                  <c:v>Rossendale</c:v>
                </c:pt>
                <c:pt idx="2">
                  <c:v>Burnley</c:v>
                </c:pt>
                <c:pt idx="3">
                  <c:v>Hyndburn</c:v>
                </c:pt>
                <c:pt idx="4">
                  <c:v>Blackburn with Darwen</c:v>
                </c:pt>
                <c:pt idx="5">
                  <c:v>Pendle</c:v>
                </c:pt>
              </c:strCache>
            </c:strRef>
          </c:cat>
          <c:val>
            <c:numRef>
              <c:f>Cycling!$L$19:$L$24</c:f>
              <c:numCache>
                <c:formatCode>0.00</c:formatCode>
                <c:ptCount val="6"/>
                <c:pt idx="0">
                  <c:v>18.529599999999999</c:v>
                </c:pt>
                <c:pt idx="1">
                  <c:v>17.059999999999999</c:v>
                </c:pt>
                <c:pt idx="2">
                  <c:v>16.1599</c:v>
                </c:pt>
                <c:pt idx="3">
                  <c:v>15.97</c:v>
                </c:pt>
                <c:pt idx="4">
                  <c:v>15.049899999999999</c:v>
                </c:pt>
                <c:pt idx="5">
                  <c:v>11.023300000000001</c:v>
                </c:pt>
              </c:numCache>
            </c:numRef>
          </c:val>
          <c:extLst>
            <c:ext xmlns:c16="http://schemas.microsoft.com/office/drawing/2014/chart" uri="{C3380CC4-5D6E-409C-BE32-E72D297353CC}">
              <c16:uniqueId val="{00000000-80F0-4AAE-BB09-16CB50A365D3}"/>
            </c:ext>
          </c:extLst>
        </c:ser>
        <c:dLbls>
          <c:showLegendKey val="0"/>
          <c:showVal val="0"/>
          <c:showCatName val="0"/>
          <c:showSerName val="0"/>
          <c:showPercent val="0"/>
          <c:showBubbleSize val="0"/>
        </c:dLbls>
        <c:gapWidth val="219"/>
        <c:axId val="2063486543"/>
        <c:axId val="2063488191"/>
      </c:barChart>
      <c:lineChart>
        <c:grouping val="standard"/>
        <c:varyColors val="0"/>
        <c:ser>
          <c:idx val="1"/>
          <c:order val="1"/>
          <c:tx>
            <c:v>England average</c:v>
          </c:tx>
          <c:spPr>
            <a:ln w="28575" cap="rnd">
              <a:solidFill>
                <a:schemeClr val="accent1"/>
              </a:solidFill>
              <a:round/>
            </a:ln>
            <a:effectLst/>
          </c:spPr>
          <c:marker>
            <c:symbol val="none"/>
          </c:marker>
          <c:val>
            <c:numRef>
              <c:f>Cycling!$M$19:$M$24</c:f>
              <c:numCache>
                <c:formatCode>0.00</c:formatCode>
                <c:ptCount val="6"/>
                <c:pt idx="0">
                  <c:v>22.724088680356999</c:v>
                </c:pt>
                <c:pt idx="1">
                  <c:v>22.724088680356999</c:v>
                </c:pt>
                <c:pt idx="2">
                  <c:v>22.724088680356999</c:v>
                </c:pt>
                <c:pt idx="3">
                  <c:v>22.724088680356999</c:v>
                </c:pt>
                <c:pt idx="4">
                  <c:v>22.724088680356999</c:v>
                </c:pt>
                <c:pt idx="5">
                  <c:v>22.724088680356999</c:v>
                </c:pt>
              </c:numCache>
            </c:numRef>
          </c:val>
          <c:smooth val="0"/>
          <c:extLst>
            <c:ext xmlns:c16="http://schemas.microsoft.com/office/drawing/2014/chart" uri="{C3380CC4-5D6E-409C-BE32-E72D297353CC}">
              <c16:uniqueId val="{00000001-80F0-4AAE-BB09-16CB50A365D3}"/>
            </c:ext>
          </c:extLst>
        </c:ser>
        <c:dLbls>
          <c:showLegendKey val="0"/>
          <c:showVal val="0"/>
          <c:showCatName val="0"/>
          <c:showSerName val="0"/>
          <c:showPercent val="0"/>
          <c:showBubbleSize val="0"/>
        </c:dLbls>
        <c:marker val="1"/>
        <c:smooth val="0"/>
        <c:axId val="2063486543"/>
        <c:axId val="2063488191"/>
      </c:lineChart>
      <c:catAx>
        <c:axId val="206348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8191"/>
        <c:crosses val="autoZero"/>
        <c:auto val="1"/>
        <c:lblAlgn val="ctr"/>
        <c:lblOffset val="100"/>
        <c:noMultiLvlLbl val="0"/>
      </c:catAx>
      <c:valAx>
        <c:axId val="2063488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Percentage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3486543"/>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Burnley!$B$1</c:f>
              <c:strCache>
                <c:ptCount val="1"/>
                <c:pt idx="0">
                  <c:v>Value</c:v>
                </c:pt>
              </c:strCache>
            </c:strRef>
          </c:tx>
          <c:spPr>
            <a:solidFill>
              <a:schemeClr val="accent6">
                <a:shade val="76000"/>
              </a:schemeClr>
            </a:solidFill>
            <a:ln>
              <a:noFill/>
            </a:ln>
            <a:effectLst/>
          </c:spPr>
          <c:invertIfNegative val="0"/>
          <c:cat>
            <c:strRef>
              <c:f>Burnley!$A$2:$A$17</c:f>
              <c:strCache>
                <c:ptCount val="16"/>
                <c:pt idx="0">
                  <c:v>Cliviger with Worsthorne</c:v>
                </c:pt>
                <c:pt idx="1">
                  <c:v>Whittlefield with Ightenhill</c:v>
                </c:pt>
                <c:pt idx="2">
                  <c:v>Lanehead</c:v>
                </c:pt>
                <c:pt idx="3">
                  <c:v>Briercliffe</c:v>
                </c:pt>
                <c:pt idx="4">
                  <c:v>Coal Clough with Deerplay</c:v>
                </c:pt>
                <c:pt idx="5">
                  <c:v>Hapton with Park</c:v>
                </c:pt>
                <c:pt idx="6">
                  <c:v>Gannow</c:v>
                </c:pt>
                <c:pt idx="7">
                  <c:v>Burnley</c:v>
                </c:pt>
                <c:pt idx="8">
                  <c:v>Trinity</c:v>
                </c:pt>
                <c:pt idx="9">
                  <c:v>Gawthorpe</c:v>
                </c:pt>
                <c:pt idx="10">
                  <c:v>Brunshaw</c:v>
                </c:pt>
                <c:pt idx="11">
                  <c:v>Rosegrove with Lowerhouse</c:v>
                </c:pt>
                <c:pt idx="12">
                  <c:v>Queensgate</c:v>
                </c:pt>
                <c:pt idx="13">
                  <c:v>Rosehill with Burnley Wood</c:v>
                </c:pt>
                <c:pt idx="14">
                  <c:v>Daneshouse with Stoneyholme</c:v>
                </c:pt>
                <c:pt idx="15">
                  <c:v>Bank Hall</c:v>
                </c:pt>
              </c:strCache>
            </c:strRef>
          </c:cat>
          <c:val>
            <c:numRef>
              <c:f>Burnley!$B$2:$B$17</c:f>
              <c:numCache>
                <c:formatCode>0</c:formatCode>
                <c:ptCount val="16"/>
                <c:pt idx="0">
                  <c:v>80.914900000000003</c:v>
                </c:pt>
                <c:pt idx="1">
                  <c:v>79.192899999999995</c:v>
                </c:pt>
                <c:pt idx="2">
                  <c:v>78.522000000000006</c:v>
                </c:pt>
                <c:pt idx="3">
                  <c:v>78.424300000000002</c:v>
                </c:pt>
                <c:pt idx="4">
                  <c:v>77.949799999999996</c:v>
                </c:pt>
                <c:pt idx="5">
                  <c:v>77.895200000000003</c:v>
                </c:pt>
                <c:pt idx="6">
                  <c:v>77.379199999999997</c:v>
                </c:pt>
                <c:pt idx="7">
                  <c:v>76.157878437639894</c:v>
                </c:pt>
                <c:pt idx="8">
                  <c:v>75.870099999999994</c:v>
                </c:pt>
                <c:pt idx="9">
                  <c:v>75.797899999999998</c:v>
                </c:pt>
                <c:pt idx="10">
                  <c:v>75.360299999999995</c:v>
                </c:pt>
                <c:pt idx="11">
                  <c:v>74.674099999999996</c:v>
                </c:pt>
                <c:pt idx="12">
                  <c:v>74.081299999999999</c:v>
                </c:pt>
                <c:pt idx="13">
                  <c:v>73.786299999999997</c:v>
                </c:pt>
                <c:pt idx="14">
                  <c:v>72.812799999999996</c:v>
                </c:pt>
                <c:pt idx="15">
                  <c:v>69.994100000000003</c:v>
                </c:pt>
              </c:numCache>
            </c:numRef>
          </c:val>
          <c:extLst>
            <c:ext xmlns:c16="http://schemas.microsoft.com/office/drawing/2014/chart" uri="{C3380CC4-5D6E-409C-BE32-E72D297353CC}">
              <c16:uniqueId val="{00000000-A0F2-4DC0-AEAC-D8D052A132EA}"/>
            </c:ext>
          </c:extLst>
        </c:ser>
        <c:dLbls>
          <c:showLegendKey val="0"/>
          <c:showVal val="0"/>
          <c:showCatName val="0"/>
          <c:showSerName val="0"/>
          <c:showPercent val="0"/>
          <c:showBubbleSize val="0"/>
        </c:dLbls>
        <c:gapWidth val="219"/>
        <c:overlap val="-27"/>
        <c:axId val="116869071"/>
        <c:axId val="116857839"/>
      </c:barChart>
      <c:lineChart>
        <c:grouping val="standard"/>
        <c:varyColors val="0"/>
        <c:ser>
          <c:idx val="1"/>
          <c:order val="1"/>
          <c:tx>
            <c:strRef>
              <c:f>Burnley!$C$1</c:f>
              <c:strCache>
                <c:ptCount val="1"/>
                <c:pt idx="0">
                  <c:v>England</c:v>
                </c:pt>
              </c:strCache>
            </c:strRef>
          </c:tx>
          <c:spPr>
            <a:ln w="38100" cap="rnd">
              <a:solidFill>
                <a:schemeClr val="accent1"/>
              </a:solidFill>
              <a:round/>
            </a:ln>
            <a:effectLst/>
          </c:spPr>
          <c:marker>
            <c:symbol val="none"/>
          </c:marker>
          <c:cat>
            <c:strRef>
              <c:f>Burnley!$A$2:$A$17</c:f>
              <c:strCache>
                <c:ptCount val="16"/>
                <c:pt idx="0">
                  <c:v>Cliviger with Worsthorne</c:v>
                </c:pt>
                <c:pt idx="1">
                  <c:v>Whittlefield with Ightenhill</c:v>
                </c:pt>
                <c:pt idx="2">
                  <c:v>Lanehead</c:v>
                </c:pt>
                <c:pt idx="3">
                  <c:v>Briercliffe</c:v>
                </c:pt>
                <c:pt idx="4">
                  <c:v>Coal Clough with Deerplay</c:v>
                </c:pt>
                <c:pt idx="5">
                  <c:v>Hapton with Park</c:v>
                </c:pt>
                <c:pt idx="6">
                  <c:v>Gannow</c:v>
                </c:pt>
                <c:pt idx="7">
                  <c:v>Burnley</c:v>
                </c:pt>
                <c:pt idx="8">
                  <c:v>Trinity</c:v>
                </c:pt>
                <c:pt idx="9">
                  <c:v>Gawthorpe</c:v>
                </c:pt>
                <c:pt idx="10">
                  <c:v>Brunshaw</c:v>
                </c:pt>
                <c:pt idx="11">
                  <c:v>Rosegrove with Lowerhouse</c:v>
                </c:pt>
                <c:pt idx="12">
                  <c:v>Queensgate</c:v>
                </c:pt>
                <c:pt idx="13">
                  <c:v>Rosehill with Burnley Wood</c:v>
                </c:pt>
                <c:pt idx="14">
                  <c:v>Daneshouse with Stoneyholme</c:v>
                </c:pt>
                <c:pt idx="15">
                  <c:v>Bank Hall</c:v>
                </c:pt>
              </c:strCache>
            </c:strRef>
          </c:cat>
          <c:val>
            <c:numRef>
              <c:f>Burnley!$C$2:$C$17</c:f>
              <c:numCache>
                <c:formatCode>0</c:formatCode>
                <c:ptCount val="16"/>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numCache>
            </c:numRef>
          </c:val>
          <c:smooth val="0"/>
          <c:extLst>
            <c:ext xmlns:c16="http://schemas.microsoft.com/office/drawing/2014/chart" uri="{C3380CC4-5D6E-409C-BE32-E72D297353CC}">
              <c16:uniqueId val="{00000001-A0F2-4DC0-AEAC-D8D052A132EA}"/>
            </c:ext>
          </c:extLst>
        </c:ser>
        <c:dLbls>
          <c:showLegendKey val="0"/>
          <c:showVal val="0"/>
          <c:showCatName val="0"/>
          <c:showSerName val="0"/>
          <c:showPercent val="0"/>
          <c:showBubbleSize val="0"/>
        </c:dLbls>
        <c:marker val="1"/>
        <c:smooth val="0"/>
        <c:axId val="116869071"/>
        <c:axId val="116857839"/>
      </c:lineChart>
      <c:catAx>
        <c:axId val="11686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57839"/>
        <c:crosses val="autoZero"/>
        <c:auto val="1"/>
        <c:lblAlgn val="ctr"/>
        <c:lblOffset val="100"/>
        <c:noMultiLvlLbl val="0"/>
      </c:catAx>
      <c:valAx>
        <c:axId val="116857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86907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Burnley!$E$1</c:f>
              <c:strCache>
                <c:ptCount val="1"/>
                <c:pt idx="0">
                  <c:v>Value</c:v>
                </c:pt>
              </c:strCache>
            </c:strRef>
          </c:tx>
          <c:spPr>
            <a:solidFill>
              <a:schemeClr val="accent6">
                <a:shade val="76000"/>
              </a:schemeClr>
            </a:solidFill>
            <a:ln>
              <a:noFill/>
            </a:ln>
            <a:effectLst/>
          </c:spPr>
          <c:invertIfNegative val="0"/>
          <c:cat>
            <c:strRef>
              <c:f>Burnley!$D$2:$D$17</c:f>
              <c:strCache>
                <c:ptCount val="16"/>
                <c:pt idx="0">
                  <c:v>Daneshouse with Stoneyholme</c:v>
                </c:pt>
                <c:pt idx="1">
                  <c:v>Cliviger with Worsthorne</c:v>
                </c:pt>
                <c:pt idx="2">
                  <c:v>Whittlefield with Ightenhill</c:v>
                </c:pt>
                <c:pt idx="3">
                  <c:v>Lanehead</c:v>
                </c:pt>
                <c:pt idx="4">
                  <c:v>Coal Clough with Deerplay</c:v>
                </c:pt>
                <c:pt idx="5">
                  <c:v>Brunshaw</c:v>
                </c:pt>
                <c:pt idx="6">
                  <c:v>Hapton with Park</c:v>
                </c:pt>
                <c:pt idx="7">
                  <c:v>Briercliffe</c:v>
                </c:pt>
                <c:pt idx="8">
                  <c:v>Gannow</c:v>
                </c:pt>
                <c:pt idx="9">
                  <c:v>Burnley</c:v>
                </c:pt>
                <c:pt idx="10">
                  <c:v>Trinity</c:v>
                </c:pt>
                <c:pt idx="11">
                  <c:v>Rosegrove with Lowerhouse</c:v>
                </c:pt>
                <c:pt idx="12">
                  <c:v>Gawthorpe</c:v>
                </c:pt>
                <c:pt idx="13">
                  <c:v>Rosehill with Burnley Wood</c:v>
                </c:pt>
                <c:pt idx="14">
                  <c:v>Bank Hall</c:v>
                </c:pt>
                <c:pt idx="15">
                  <c:v>Queensgate</c:v>
                </c:pt>
              </c:strCache>
            </c:strRef>
          </c:cat>
          <c:val>
            <c:numRef>
              <c:f>Burnley!$E$2:$E$17</c:f>
              <c:numCache>
                <c:formatCode>0</c:formatCode>
                <c:ptCount val="16"/>
                <c:pt idx="0">
                  <c:v>86.104799999999997</c:v>
                </c:pt>
                <c:pt idx="1">
                  <c:v>85.899600000000007</c:v>
                </c:pt>
                <c:pt idx="2">
                  <c:v>83.925799999999995</c:v>
                </c:pt>
                <c:pt idx="3">
                  <c:v>83.920299999999997</c:v>
                </c:pt>
                <c:pt idx="4">
                  <c:v>82.954999999999998</c:v>
                </c:pt>
                <c:pt idx="5">
                  <c:v>82.542100000000005</c:v>
                </c:pt>
                <c:pt idx="6">
                  <c:v>81.965599999999995</c:v>
                </c:pt>
                <c:pt idx="7">
                  <c:v>81.731999999999999</c:v>
                </c:pt>
                <c:pt idx="8">
                  <c:v>81.265799999999999</c:v>
                </c:pt>
                <c:pt idx="9">
                  <c:v>80.784434030505693</c:v>
                </c:pt>
                <c:pt idx="10">
                  <c:v>79.722700000000003</c:v>
                </c:pt>
                <c:pt idx="11">
                  <c:v>78.823999999999998</c:v>
                </c:pt>
                <c:pt idx="12">
                  <c:v>78.789400000000001</c:v>
                </c:pt>
                <c:pt idx="13">
                  <c:v>78.412400000000005</c:v>
                </c:pt>
                <c:pt idx="14">
                  <c:v>78.178399999999996</c:v>
                </c:pt>
                <c:pt idx="15">
                  <c:v>73.223699999999994</c:v>
                </c:pt>
              </c:numCache>
            </c:numRef>
          </c:val>
          <c:extLst>
            <c:ext xmlns:c16="http://schemas.microsoft.com/office/drawing/2014/chart" uri="{C3380CC4-5D6E-409C-BE32-E72D297353CC}">
              <c16:uniqueId val="{00000000-E1BC-480B-AB17-A74FDC58D22E}"/>
            </c:ext>
          </c:extLst>
        </c:ser>
        <c:dLbls>
          <c:showLegendKey val="0"/>
          <c:showVal val="0"/>
          <c:showCatName val="0"/>
          <c:showSerName val="0"/>
          <c:showPercent val="0"/>
          <c:showBubbleSize val="0"/>
        </c:dLbls>
        <c:gapWidth val="219"/>
        <c:overlap val="-27"/>
        <c:axId val="348200671"/>
        <c:axId val="348196511"/>
      </c:barChart>
      <c:lineChart>
        <c:grouping val="standard"/>
        <c:varyColors val="0"/>
        <c:ser>
          <c:idx val="1"/>
          <c:order val="1"/>
          <c:tx>
            <c:strRef>
              <c:f>Burnley!$F$1</c:f>
              <c:strCache>
                <c:ptCount val="1"/>
                <c:pt idx="0">
                  <c:v>England</c:v>
                </c:pt>
              </c:strCache>
            </c:strRef>
          </c:tx>
          <c:spPr>
            <a:ln w="38100" cap="rnd">
              <a:solidFill>
                <a:schemeClr val="accent1"/>
              </a:solidFill>
              <a:round/>
            </a:ln>
            <a:effectLst/>
          </c:spPr>
          <c:marker>
            <c:symbol val="none"/>
          </c:marker>
          <c:cat>
            <c:strRef>
              <c:f>Burnley!$D$2:$D$17</c:f>
              <c:strCache>
                <c:ptCount val="16"/>
                <c:pt idx="0">
                  <c:v>Daneshouse with Stoneyholme</c:v>
                </c:pt>
                <c:pt idx="1">
                  <c:v>Cliviger with Worsthorne</c:v>
                </c:pt>
                <c:pt idx="2">
                  <c:v>Whittlefield with Ightenhill</c:v>
                </c:pt>
                <c:pt idx="3">
                  <c:v>Lanehead</c:v>
                </c:pt>
                <c:pt idx="4">
                  <c:v>Coal Clough with Deerplay</c:v>
                </c:pt>
                <c:pt idx="5">
                  <c:v>Brunshaw</c:v>
                </c:pt>
                <c:pt idx="6">
                  <c:v>Hapton with Park</c:v>
                </c:pt>
                <c:pt idx="7">
                  <c:v>Briercliffe</c:v>
                </c:pt>
                <c:pt idx="8">
                  <c:v>Gannow</c:v>
                </c:pt>
                <c:pt idx="9">
                  <c:v>Burnley</c:v>
                </c:pt>
                <c:pt idx="10">
                  <c:v>Trinity</c:v>
                </c:pt>
                <c:pt idx="11">
                  <c:v>Rosegrove with Lowerhouse</c:v>
                </c:pt>
                <c:pt idx="12">
                  <c:v>Gawthorpe</c:v>
                </c:pt>
                <c:pt idx="13">
                  <c:v>Rosehill with Burnley Wood</c:v>
                </c:pt>
                <c:pt idx="14">
                  <c:v>Bank Hall</c:v>
                </c:pt>
                <c:pt idx="15">
                  <c:v>Queensgate</c:v>
                </c:pt>
              </c:strCache>
            </c:strRef>
          </c:cat>
          <c:val>
            <c:numRef>
              <c:f>Burnley!$F$2:$F$17</c:f>
              <c:numCache>
                <c:formatCode>0</c:formatCode>
                <c:ptCount val="16"/>
                <c:pt idx="0">
                  <c:v>83.249040210000004</c:v>
                </c:pt>
                <c:pt idx="1">
                  <c:v>83.249040210000004</c:v>
                </c:pt>
                <c:pt idx="2">
                  <c:v>83.249040210000004</c:v>
                </c:pt>
                <c:pt idx="3">
                  <c:v>83.249040210000004</c:v>
                </c:pt>
                <c:pt idx="4">
                  <c:v>83.249040210000004</c:v>
                </c:pt>
                <c:pt idx="5">
                  <c:v>83.249040210000004</c:v>
                </c:pt>
                <c:pt idx="6">
                  <c:v>83.249040210000004</c:v>
                </c:pt>
                <c:pt idx="7">
                  <c:v>83.249040210000004</c:v>
                </c:pt>
                <c:pt idx="8">
                  <c:v>83.249040210000004</c:v>
                </c:pt>
                <c:pt idx="9">
                  <c:v>83.249040210000004</c:v>
                </c:pt>
                <c:pt idx="10">
                  <c:v>83.249040210000004</c:v>
                </c:pt>
                <c:pt idx="11">
                  <c:v>83.249040210000004</c:v>
                </c:pt>
                <c:pt idx="12">
                  <c:v>83.249040210000004</c:v>
                </c:pt>
                <c:pt idx="13">
                  <c:v>83.249040210000004</c:v>
                </c:pt>
                <c:pt idx="14">
                  <c:v>83.249040210000004</c:v>
                </c:pt>
                <c:pt idx="15">
                  <c:v>83.249040210000004</c:v>
                </c:pt>
              </c:numCache>
            </c:numRef>
          </c:val>
          <c:smooth val="0"/>
          <c:extLst>
            <c:ext xmlns:c16="http://schemas.microsoft.com/office/drawing/2014/chart" uri="{C3380CC4-5D6E-409C-BE32-E72D297353CC}">
              <c16:uniqueId val="{00000001-E1BC-480B-AB17-A74FDC58D22E}"/>
            </c:ext>
          </c:extLst>
        </c:ser>
        <c:dLbls>
          <c:showLegendKey val="0"/>
          <c:showVal val="0"/>
          <c:showCatName val="0"/>
          <c:showSerName val="0"/>
          <c:showPercent val="0"/>
          <c:showBubbleSize val="0"/>
        </c:dLbls>
        <c:marker val="1"/>
        <c:smooth val="0"/>
        <c:axId val="348200671"/>
        <c:axId val="348196511"/>
      </c:lineChart>
      <c:catAx>
        <c:axId val="348200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8196511"/>
        <c:crosses val="autoZero"/>
        <c:auto val="1"/>
        <c:lblAlgn val="ctr"/>
        <c:lblOffset val="100"/>
        <c:noMultiLvlLbl val="0"/>
      </c:catAx>
      <c:valAx>
        <c:axId val="348196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8200671"/>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Hyndburn!$B$1</c:f>
              <c:strCache>
                <c:ptCount val="1"/>
                <c:pt idx="0">
                  <c:v>Value</c:v>
                </c:pt>
              </c:strCache>
            </c:strRef>
          </c:tx>
          <c:spPr>
            <a:solidFill>
              <a:schemeClr val="accent6">
                <a:shade val="76000"/>
              </a:schemeClr>
            </a:solidFill>
            <a:ln>
              <a:noFill/>
            </a:ln>
            <a:effectLst/>
          </c:spPr>
          <c:invertIfNegative val="0"/>
          <c:cat>
            <c:strRef>
              <c:f>Hyndburn!$A$2:$A$18</c:f>
              <c:strCache>
                <c:ptCount val="17"/>
                <c:pt idx="0">
                  <c:v>Baxenden</c:v>
                </c:pt>
                <c:pt idx="1">
                  <c:v>Milnshaw</c:v>
                </c:pt>
                <c:pt idx="2">
                  <c:v>St Oswald's</c:v>
                </c:pt>
                <c:pt idx="3">
                  <c:v>Huncoat</c:v>
                </c:pt>
                <c:pt idx="4">
                  <c:v>Rishton</c:v>
                </c:pt>
                <c:pt idx="5">
                  <c:v>Altham</c:v>
                </c:pt>
                <c:pt idx="6">
                  <c:v>Immanuel</c:v>
                </c:pt>
                <c:pt idx="7">
                  <c:v>Netherton</c:v>
                </c:pt>
                <c:pt idx="8">
                  <c:v>Overton</c:v>
                </c:pt>
                <c:pt idx="9">
                  <c:v>St Andrew's</c:v>
                </c:pt>
                <c:pt idx="10">
                  <c:v>Barnfield</c:v>
                </c:pt>
                <c:pt idx="11">
                  <c:v>Hyndburn</c:v>
                </c:pt>
                <c:pt idx="12">
                  <c:v>Clayton-le-Moors</c:v>
                </c:pt>
                <c:pt idx="13">
                  <c:v>Spring Hill</c:v>
                </c:pt>
                <c:pt idx="14">
                  <c:v>Central</c:v>
                </c:pt>
                <c:pt idx="15">
                  <c:v>Church</c:v>
                </c:pt>
                <c:pt idx="16">
                  <c:v>Peel</c:v>
                </c:pt>
              </c:strCache>
            </c:strRef>
          </c:cat>
          <c:val>
            <c:numRef>
              <c:f>Hyndburn!$B$2:$B$18</c:f>
              <c:numCache>
                <c:formatCode>0</c:formatCode>
                <c:ptCount val="17"/>
                <c:pt idx="0">
                  <c:v>80.897499999999994</c:v>
                </c:pt>
                <c:pt idx="1">
                  <c:v>79.7393</c:v>
                </c:pt>
                <c:pt idx="2">
                  <c:v>79.496399999999994</c:v>
                </c:pt>
                <c:pt idx="3">
                  <c:v>79.199700000000007</c:v>
                </c:pt>
                <c:pt idx="4">
                  <c:v>77.760000000000005</c:v>
                </c:pt>
                <c:pt idx="5">
                  <c:v>77.542699999999996</c:v>
                </c:pt>
                <c:pt idx="6">
                  <c:v>77.435599999999994</c:v>
                </c:pt>
                <c:pt idx="7">
                  <c:v>77.159499999999994</c:v>
                </c:pt>
                <c:pt idx="8">
                  <c:v>77.118799999999993</c:v>
                </c:pt>
                <c:pt idx="9">
                  <c:v>77.011099999999999</c:v>
                </c:pt>
                <c:pt idx="10">
                  <c:v>76.917299999999997</c:v>
                </c:pt>
                <c:pt idx="11">
                  <c:v>76.907328692696296</c:v>
                </c:pt>
                <c:pt idx="12">
                  <c:v>76.009699999999995</c:v>
                </c:pt>
                <c:pt idx="13">
                  <c:v>73.504800000000003</c:v>
                </c:pt>
                <c:pt idx="14">
                  <c:v>72.934899999999999</c:v>
                </c:pt>
                <c:pt idx="15">
                  <c:v>72.791700000000006</c:v>
                </c:pt>
                <c:pt idx="16">
                  <c:v>71.954700000000003</c:v>
                </c:pt>
              </c:numCache>
            </c:numRef>
          </c:val>
          <c:extLst>
            <c:ext xmlns:c16="http://schemas.microsoft.com/office/drawing/2014/chart" uri="{C3380CC4-5D6E-409C-BE32-E72D297353CC}">
              <c16:uniqueId val="{00000000-200E-4494-8FC5-F74C67E2A8FF}"/>
            </c:ext>
          </c:extLst>
        </c:ser>
        <c:dLbls>
          <c:showLegendKey val="0"/>
          <c:showVal val="0"/>
          <c:showCatName val="0"/>
          <c:showSerName val="0"/>
          <c:showPercent val="0"/>
          <c:showBubbleSize val="0"/>
        </c:dLbls>
        <c:gapWidth val="219"/>
        <c:overlap val="-27"/>
        <c:axId val="258875647"/>
        <c:axId val="258877311"/>
      </c:barChart>
      <c:lineChart>
        <c:grouping val="standard"/>
        <c:varyColors val="0"/>
        <c:ser>
          <c:idx val="1"/>
          <c:order val="1"/>
          <c:tx>
            <c:strRef>
              <c:f>Hyndburn!$C$1</c:f>
              <c:strCache>
                <c:ptCount val="1"/>
                <c:pt idx="0">
                  <c:v>England</c:v>
                </c:pt>
              </c:strCache>
            </c:strRef>
          </c:tx>
          <c:spPr>
            <a:ln w="38100" cap="rnd">
              <a:solidFill>
                <a:schemeClr val="accent1"/>
              </a:solidFill>
              <a:round/>
            </a:ln>
            <a:effectLst/>
          </c:spPr>
          <c:marker>
            <c:symbol val="none"/>
          </c:marker>
          <c:cat>
            <c:strRef>
              <c:f>Hyndburn!$A$2:$A$18</c:f>
              <c:strCache>
                <c:ptCount val="17"/>
                <c:pt idx="0">
                  <c:v>Baxenden</c:v>
                </c:pt>
                <c:pt idx="1">
                  <c:v>Milnshaw</c:v>
                </c:pt>
                <c:pt idx="2">
                  <c:v>St Oswald's</c:v>
                </c:pt>
                <c:pt idx="3">
                  <c:v>Huncoat</c:v>
                </c:pt>
                <c:pt idx="4">
                  <c:v>Rishton</c:v>
                </c:pt>
                <c:pt idx="5">
                  <c:v>Altham</c:v>
                </c:pt>
                <c:pt idx="6">
                  <c:v>Immanuel</c:v>
                </c:pt>
                <c:pt idx="7">
                  <c:v>Netherton</c:v>
                </c:pt>
                <c:pt idx="8">
                  <c:v>Overton</c:v>
                </c:pt>
                <c:pt idx="9">
                  <c:v>St Andrew's</c:v>
                </c:pt>
                <c:pt idx="10">
                  <c:v>Barnfield</c:v>
                </c:pt>
                <c:pt idx="11">
                  <c:v>Hyndburn</c:v>
                </c:pt>
                <c:pt idx="12">
                  <c:v>Clayton-le-Moors</c:v>
                </c:pt>
                <c:pt idx="13">
                  <c:v>Spring Hill</c:v>
                </c:pt>
                <c:pt idx="14">
                  <c:v>Central</c:v>
                </c:pt>
                <c:pt idx="15">
                  <c:v>Church</c:v>
                </c:pt>
                <c:pt idx="16">
                  <c:v>Peel</c:v>
                </c:pt>
              </c:strCache>
            </c:strRef>
          </c:cat>
          <c:val>
            <c:numRef>
              <c:f>Hyndburn!$C$2:$C$18</c:f>
              <c:numCache>
                <c:formatCode>0</c:formatCode>
                <c:ptCount val="17"/>
                <c:pt idx="0">
                  <c:v>79.657066439999994</c:v>
                </c:pt>
                <c:pt idx="1">
                  <c:v>79.657066439999994</c:v>
                </c:pt>
                <c:pt idx="2">
                  <c:v>79.657066439999994</c:v>
                </c:pt>
                <c:pt idx="3">
                  <c:v>79.657066439999994</c:v>
                </c:pt>
                <c:pt idx="4">
                  <c:v>79.657066439999994</c:v>
                </c:pt>
                <c:pt idx="5">
                  <c:v>79.657066439999994</c:v>
                </c:pt>
                <c:pt idx="6">
                  <c:v>79.657066439999994</c:v>
                </c:pt>
                <c:pt idx="7">
                  <c:v>79.657066439999994</c:v>
                </c:pt>
                <c:pt idx="8">
                  <c:v>79.657066439999994</c:v>
                </c:pt>
                <c:pt idx="9">
                  <c:v>79.657066439999994</c:v>
                </c:pt>
                <c:pt idx="10">
                  <c:v>79.657066439999994</c:v>
                </c:pt>
                <c:pt idx="11">
                  <c:v>79.657066439999994</c:v>
                </c:pt>
                <c:pt idx="12">
                  <c:v>79.657066439999994</c:v>
                </c:pt>
                <c:pt idx="13">
                  <c:v>79.657066439999994</c:v>
                </c:pt>
                <c:pt idx="14">
                  <c:v>79.657066439999994</c:v>
                </c:pt>
                <c:pt idx="15">
                  <c:v>79.657066439999994</c:v>
                </c:pt>
                <c:pt idx="16">
                  <c:v>79.657066439999994</c:v>
                </c:pt>
              </c:numCache>
            </c:numRef>
          </c:val>
          <c:smooth val="0"/>
          <c:extLst>
            <c:ext xmlns:c16="http://schemas.microsoft.com/office/drawing/2014/chart" uri="{C3380CC4-5D6E-409C-BE32-E72D297353CC}">
              <c16:uniqueId val="{00000001-200E-4494-8FC5-F74C67E2A8FF}"/>
            </c:ext>
          </c:extLst>
        </c:ser>
        <c:dLbls>
          <c:showLegendKey val="0"/>
          <c:showVal val="0"/>
          <c:showCatName val="0"/>
          <c:showSerName val="0"/>
          <c:showPercent val="0"/>
          <c:showBubbleSize val="0"/>
        </c:dLbls>
        <c:marker val="1"/>
        <c:smooth val="0"/>
        <c:axId val="258875647"/>
        <c:axId val="258877311"/>
      </c:lineChart>
      <c:catAx>
        <c:axId val="258875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8877311"/>
        <c:crosses val="autoZero"/>
        <c:auto val="1"/>
        <c:lblAlgn val="ctr"/>
        <c:lblOffset val="100"/>
        <c:noMultiLvlLbl val="0"/>
      </c:catAx>
      <c:valAx>
        <c:axId val="2588773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a:t>Years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8875647"/>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withinLinear" id="19">
  <a:schemeClr val="accent6"/>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20.xml><?xml version="1.0" encoding="utf-8"?>
<cs:colorStyle xmlns:cs="http://schemas.microsoft.com/office/drawing/2012/chartStyle" xmlns:a="http://schemas.openxmlformats.org/drawingml/2006/main" meth="withinLinear" id="19">
  <a:schemeClr val="accent6"/>
</cs:colorStyle>
</file>

<file path=ppt/charts/colors21.xml><?xml version="1.0" encoding="utf-8"?>
<cs:colorStyle xmlns:cs="http://schemas.microsoft.com/office/drawing/2012/chartStyle" xmlns:a="http://schemas.openxmlformats.org/drawingml/2006/main" meth="withinLinear" id="19">
  <a:schemeClr val="accent6"/>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withinLinear" id="19">
  <a:schemeClr val="accent6"/>
</cs:colorStyle>
</file>

<file path=ppt/charts/colors24.xml><?xml version="1.0" encoding="utf-8"?>
<cs:colorStyle xmlns:cs="http://schemas.microsoft.com/office/drawing/2012/chartStyle" xmlns:a="http://schemas.openxmlformats.org/drawingml/2006/main" meth="withinLinear" id="19">
  <a:schemeClr val="accent6"/>
</cs:colorStyle>
</file>

<file path=ppt/charts/colors25.xml><?xml version="1.0" encoding="utf-8"?>
<cs:colorStyle xmlns:cs="http://schemas.microsoft.com/office/drawing/2012/chartStyle" xmlns:a="http://schemas.openxmlformats.org/drawingml/2006/main" meth="withinLinear" id="19">
  <a:schemeClr val="accent6"/>
</cs:colorStyle>
</file>

<file path=ppt/charts/colors26.xml><?xml version="1.0" encoding="utf-8"?>
<cs:colorStyle xmlns:cs="http://schemas.microsoft.com/office/drawing/2012/chartStyle" xmlns:a="http://schemas.openxmlformats.org/drawingml/2006/main" meth="withinLinear" id="19">
  <a:schemeClr val="accent6"/>
</cs:colorStyle>
</file>

<file path=ppt/charts/colors27.xml><?xml version="1.0" encoding="utf-8"?>
<cs:colorStyle xmlns:cs="http://schemas.microsoft.com/office/drawing/2012/chartStyle" xmlns:a="http://schemas.openxmlformats.org/drawingml/2006/main" meth="withinLinear" id="19">
  <a:schemeClr val="accent6"/>
</cs:colorStyle>
</file>

<file path=ppt/charts/colors28.xml><?xml version="1.0" encoding="utf-8"?>
<cs:colorStyle xmlns:cs="http://schemas.microsoft.com/office/drawing/2012/chartStyle" xmlns:a="http://schemas.openxmlformats.org/drawingml/2006/main" meth="withinLinear" id="19">
  <a:schemeClr val="accent6"/>
</cs:colorStyle>
</file>

<file path=ppt/charts/colors29.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30.xml><?xml version="1.0" encoding="utf-8"?>
<cs:colorStyle xmlns:cs="http://schemas.microsoft.com/office/drawing/2012/chartStyle" xmlns:a="http://schemas.openxmlformats.org/drawingml/2006/main" meth="withinLinear" id="19">
  <a:schemeClr val="accent6"/>
</cs:colorStyle>
</file>

<file path=ppt/charts/colors31.xml><?xml version="1.0" encoding="utf-8"?>
<cs:colorStyle xmlns:cs="http://schemas.microsoft.com/office/drawing/2012/chartStyle" xmlns:a="http://schemas.openxmlformats.org/drawingml/2006/main" meth="withinLinear" id="19">
  <a:schemeClr val="accent6"/>
</cs:colorStyle>
</file>

<file path=ppt/charts/colors32.xml><?xml version="1.0" encoding="utf-8"?>
<cs:colorStyle xmlns:cs="http://schemas.microsoft.com/office/drawing/2012/chartStyle" xmlns:a="http://schemas.openxmlformats.org/drawingml/2006/main" meth="withinLinear" id="19">
  <a:schemeClr val="accent6"/>
</cs:colorStyle>
</file>

<file path=ppt/charts/colors33.xml><?xml version="1.0" encoding="utf-8"?>
<cs:colorStyle xmlns:cs="http://schemas.microsoft.com/office/drawing/2012/chartStyle" xmlns:a="http://schemas.openxmlformats.org/drawingml/2006/main" meth="withinLinear" id="19">
  <a:schemeClr val="accent6"/>
</cs:colorStyle>
</file>

<file path=ppt/charts/colors34.xml><?xml version="1.0" encoding="utf-8"?>
<cs:colorStyle xmlns:cs="http://schemas.microsoft.com/office/drawing/2012/chartStyle" xmlns:a="http://schemas.openxmlformats.org/drawingml/2006/main" meth="withinLinear" id="19">
  <a:schemeClr val="accent6"/>
</cs:colorStyle>
</file>

<file path=ppt/charts/colors35.xml><?xml version="1.0" encoding="utf-8"?>
<cs:colorStyle xmlns:cs="http://schemas.microsoft.com/office/drawing/2012/chartStyle" xmlns:a="http://schemas.openxmlformats.org/drawingml/2006/main" meth="withinLinear" id="19">
  <a:schemeClr val="accent6"/>
</cs:colorStyle>
</file>

<file path=ppt/charts/colors36.xml><?xml version="1.0" encoding="utf-8"?>
<cs:colorStyle xmlns:cs="http://schemas.microsoft.com/office/drawing/2012/chartStyle" xmlns:a="http://schemas.openxmlformats.org/drawingml/2006/main" meth="withinLinear" id="19">
  <a:schemeClr val="accent6"/>
</cs:colorStyle>
</file>

<file path=ppt/charts/colors37.xml><?xml version="1.0" encoding="utf-8"?>
<cs:colorStyle xmlns:cs="http://schemas.microsoft.com/office/drawing/2012/chartStyle" xmlns:a="http://schemas.openxmlformats.org/drawingml/2006/main" meth="withinLinear" id="19">
  <a:schemeClr val="accent6"/>
</cs:colorStyle>
</file>

<file path=ppt/charts/colors38.xml><?xml version="1.0" encoding="utf-8"?>
<cs:colorStyle xmlns:cs="http://schemas.microsoft.com/office/drawing/2012/chartStyle" xmlns:a="http://schemas.openxmlformats.org/drawingml/2006/main" meth="withinLinear" id="19">
  <a:schemeClr val="accent6"/>
</cs:colorStyle>
</file>

<file path=ppt/charts/colors39.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40.xml><?xml version="1.0" encoding="utf-8"?>
<cs:colorStyle xmlns:cs="http://schemas.microsoft.com/office/drawing/2012/chartStyle" xmlns:a="http://schemas.openxmlformats.org/drawingml/2006/main" meth="withinLinear" id="19">
  <a:schemeClr val="accent6"/>
</cs:colorStyle>
</file>

<file path=ppt/charts/colors41.xml><?xml version="1.0" encoding="utf-8"?>
<cs:colorStyle xmlns:cs="http://schemas.microsoft.com/office/drawing/2012/chartStyle" xmlns:a="http://schemas.openxmlformats.org/drawingml/2006/main" meth="withinLinear" id="19">
  <a:schemeClr val="accent6"/>
</cs:colorStyle>
</file>

<file path=ppt/charts/colors42.xml><?xml version="1.0" encoding="utf-8"?>
<cs:colorStyle xmlns:cs="http://schemas.microsoft.com/office/drawing/2012/chartStyle" xmlns:a="http://schemas.openxmlformats.org/drawingml/2006/main" meth="withinLinear" id="19">
  <a:schemeClr val="accent6"/>
</cs:colorStyle>
</file>

<file path=ppt/charts/colors43.xml><?xml version="1.0" encoding="utf-8"?>
<cs:colorStyle xmlns:cs="http://schemas.microsoft.com/office/drawing/2012/chartStyle" xmlns:a="http://schemas.openxmlformats.org/drawingml/2006/main" meth="withinLinear" id="19">
  <a:schemeClr val="accent6"/>
</cs:colorStyle>
</file>

<file path=ppt/charts/colors44.xml><?xml version="1.0" encoding="utf-8"?>
<cs:colorStyle xmlns:cs="http://schemas.microsoft.com/office/drawing/2012/chartStyle" xmlns:a="http://schemas.openxmlformats.org/drawingml/2006/main" meth="withinLinear" id="19">
  <a:schemeClr val="accent6"/>
</cs:colorStyle>
</file>

<file path=ppt/charts/colors45.xml><?xml version="1.0" encoding="utf-8"?>
<cs:colorStyle xmlns:cs="http://schemas.microsoft.com/office/drawing/2012/chartStyle" xmlns:a="http://schemas.openxmlformats.org/drawingml/2006/main" meth="withinLinear" id="19">
  <a:schemeClr val="accent6"/>
</cs:colorStyle>
</file>

<file path=ppt/charts/colors46.xml><?xml version="1.0" encoding="utf-8"?>
<cs:colorStyle xmlns:cs="http://schemas.microsoft.com/office/drawing/2012/chartStyle" xmlns:a="http://schemas.openxmlformats.org/drawingml/2006/main" meth="withinLinear" id="19">
  <a:schemeClr val="accent6"/>
</cs:colorStyle>
</file>

<file path=ppt/charts/colors47.xml><?xml version="1.0" encoding="utf-8"?>
<cs:colorStyle xmlns:cs="http://schemas.microsoft.com/office/drawing/2012/chartStyle" xmlns:a="http://schemas.openxmlformats.org/drawingml/2006/main" meth="withinLinear" id="19">
  <a:schemeClr val="accent6"/>
</cs:colorStyle>
</file>

<file path=ppt/charts/colors48.xml><?xml version="1.0" encoding="utf-8"?>
<cs:colorStyle xmlns:cs="http://schemas.microsoft.com/office/drawing/2012/chartStyle" xmlns:a="http://schemas.openxmlformats.org/drawingml/2006/main" meth="withinLinear" id="19">
  <a:schemeClr val="accent6"/>
</cs:colorStyle>
</file>

<file path=ppt/charts/colors49.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50.xml><?xml version="1.0" encoding="utf-8"?>
<cs:colorStyle xmlns:cs="http://schemas.microsoft.com/office/drawing/2012/chartStyle" xmlns:a="http://schemas.openxmlformats.org/drawingml/2006/main" meth="withinLinear" id="19">
  <a:schemeClr val="accent6"/>
</cs:colorStyle>
</file>

<file path=ppt/charts/colors51.xml><?xml version="1.0" encoding="utf-8"?>
<cs:colorStyle xmlns:cs="http://schemas.microsoft.com/office/drawing/2012/chartStyle" xmlns:a="http://schemas.openxmlformats.org/drawingml/2006/main" meth="withinLinear" id="19">
  <a:schemeClr val="accent6"/>
</cs:colorStyle>
</file>

<file path=ppt/charts/colors52.xml><?xml version="1.0" encoding="utf-8"?>
<cs:colorStyle xmlns:cs="http://schemas.microsoft.com/office/drawing/2012/chartStyle" xmlns:a="http://schemas.openxmlformats.org/drawingml/2006/main" meth="withinLinear" id="19">
  <a:schemeClr val="accent6"/>
</cs:colorStyle>
</file>

<file path=ppt/charts/colors53.xml><?xml version="1.0" encoding="utf-8"?>
<cs:colorStyle xmlns:cs="http://schemas.microsoft.com/office/drawing/2012/chartStyle" xmlns:a="http://schemas.openxmlformats.org/drawingml/2006/main" meth="withinLinear" id="19">
  <a:schemeClr val="accent6"/>
</cs:colorStyle>
</file>

<file path=ppt/charts/colors54.xml><?xml version="1.0" encoding="utf-8"?>
<cs:colorStyle xmlns:cs="http://schemas.microsoft.com/office/drawing/2012/chartStyle" xmlns:a="http://schemas.openxmlformats.org/drawingml/2006/main" meth="withinLinear" id="19">
  <a:schemeClr val="accent6"/>
</cs:colorStyle>
</file>

<file path=ppt/charts/colors55.xml><?xml version="1.0" encoding="utf-8"?>
<cs:colorStyle xmlns:cs="http://schemas.microsoft.com/office/drawing/2012/chartStyle" xmlns:a="http://schemas.openxmlformats.org/drawingml/2006/main" meth="withinLinear" id="19">
  <a:schemeClr val="accent6"/>
</cs:colorStyle>
</file>

<file path=ppt/charts/colors56.xml><?xml version="1.0" encoding="utf-8"?>
<cs:colorStyle xmlns:cs="http://schemas.microsoft.com/office/drawing/2012/chartStyle" xmlns:a="http://schemas.openxmlformats.org/drawingml/2006/main" meth="withinLinear" id="19">
  <a:schemeClr val="accent6"/>
</cs:colorStyle>
</file>

<file path=ppt/charts/colors57.xml><?xml version="1.0" encoding="utf-8"?>
<cs:colorStyle xmlns:cs="http://schemas.microsoft.com/office/drawing/2012/chartStyle" xmlns:a="http://schemas.openxmlformats.org/drawingml/2006/main" meth="withinLinear" id="19">
  <a:schemeClr val="accent6"/>
</cs:colorStyle>
</file>

<file path=ppt/charts/colors58.xml><?xml version="1.0" encoding="utf-8"?>
<cs:colorStyle xmlns:cs="http://schemas.microsoft.com/office/drawing/2012/chartStyle" xmlns:a="http://schemas.openxmlformats.org/drawingml/2006/main" meth="withinLinear" id="19">
  <a:schemeClr val="accent6"/>
</cs:colorStyle>
</file>

<file path=ppt/charts/colors59.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60.xml><?xml version="1.0" encoding="utf-8"?>
<cs:colorStyle xmlns:cs="http://schemas.microsoft.com/office/drawing/2012/chartStyle" xmlns:a="http://schemas.openxmlformats.org/drawingml/2006/main" meth="withinLinear" id="19">
  <a:schemeClr val="accent6"/>
</cs:colorStyle>
</file>

<file path=ppt/charts/colors61.xml><?xml version="1.0" encoding="utf-8"?>
<cs:colorStyle xmlns:cs="http://schemas.microsoft.com/office/drawing/2012/chartStyle" xmlns:a="http://schemas.openxmlformats.org/drawingml/2006/main" meth="withinLinear" id="19">
  <a:schemeClr val="accent6"/>
</cs:colorStyle>
</file>

<file path=ppt/charts/colors62.xml><?xml version="1.0" encoding="utf-8"?>
<cs:colorStyle xmlns:cs="http://schemas.microsoft.com/office/drawing/2012/chartStyle" xmlns:a="http://schemas.openxmlformats.org/drawingml/2006/main" meth="withinLinear" id="19">
  <a:schemeClr val="accent6"/>
</cs:colorStyle>
</file>

<file path=ppt/charts/colors63.xml><?xml version="1.0" encoding="utf-8"?>
<cs:colorStyle xmlns:cs="http://schemas.microsoft.com/office/drawing/2012/chartStyle" xmlns:a="http://schemas.openxmlformats.org/drawingml/2006/main" meth="withinLinear" id="19">
  <a:schemeClr val="accent6"/>
</cs:colorStyle>
</file>

<file path=ppt/charts/colors64.xml><?xml version="1.0" encoding="utf-8"?>
<cs:colorStyle xmlns:cs="http://schemas.microsoft.com/office/drawing/2012/chartStyle" xmlns:a="http://schemas.openxmlformats.org/drawingml/2006/main" meth="withinLinear" id="19">
  <a:schemeClr val="accent6"/>
</cs:colorStyle>
</file>

<file path=ppt/charts/colors65.xml><?xml version="1.0" encoding="utf-8"?>
<cs:colorStyle xmlns:cs="http://schemas.microsoft.com/office/drawing/2012/chartStyle" xmlns:a="http://schemas.openxmlformats.org/drawingml/2006/main" meth="withinLinear" id="19">
  <a:schemeClr val="accent6"/>
</cs:colorStyle>
</file>

<file path=ppt/charts/colors6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0.07933</cdr:x>
      <cdr:y>0.31573</cdr:y>
    </cdr:from>
    <cdr:to>
      <cdr:x>0.19118</cdr:x>
      <cdr:y>0.40733</cdr:y>
    </cdr:to>
    <cdr:sp macro="" textlink="">
      <cdr:nvSpPr>
        <cdr:cNvPr id="2" name="TextBox 3">
          <a:extLst xmlns:a="http://schemas.openxmlformats.org/drawingml/2006/main">
            <a:ext uri="{FF2B5EF4-FFF2-40B4-BE49-F238E27FC236}">
              <a16:creationId xmlns:a16="http://schemas.microsoft.com/office/drawing/2014/main" id="{0F7D62EA-8B72-4BB2-986E-EC8160DD6F0D}"/>
            </a:ext>
          </a:extLst>
        </cdr:cNvPr>
        <cdr:cNvSpPr txBox="1"/>
      </cdr:nvSpPr>
      <cdr:spPr>
        <a:xfrm xmlns:a="http://schemas.openxmlformats.org/drawingml/2006/main">
          <a:off x="442685" y="1591255"/>
          <a:ext cx="6241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rPr>
            <a:t>1.6 years</a:t>
          </a:r>
        </a:p>
      </cdr:txBody>
    </cdr:sp>
  </cdr:relSizeAnchor>
  <cdr:relSizeAnchor xmlns:cdr="http://schemas.openxmlformats.org/drawingml/2006/chartDrawing">
    <cdr:from>
      <cdr:x>0.88815</cdr:x>
      <cdr:y>0.06702</cdr:y>
    </cdr:from>
    <cdr:to>
      <cdr:x>1</cdr:x>
      <cdr:y>0.15862</cdr:y>
    </cdr:to>
    <cdr:sp macro="" textlink="">
      <cdr:nvSpPr>
        <cdr:cNvPr id="3" name="TextBox 3">
          <a:extLst xmlns:a="http://schemas.openxmlformats.org/drawingml/2006/main">
            <a:ext uri="{FF2B5EF4-FFF2-40B4-BE49-F238E27FC236}">
              <a16:creationId xmlns:a16="http://schemas.microsoft.com/office/drawing/2014/main" id="{0F7D62EA-8B72-4BB2-986E-EC8160DD6F0D}"/>
            </a:ext>
          </a:extLst>
        </cdr:cNvPr>
        <cdr:cNvSpPr txBox="1"/>
      </cdr:nvSpPr>
      <cdr:spPr>
        <a:xfrm xmlns:a="http://schemas.openxmlformats.org/drawingml/2006/main">
          <a:off x="4955886" y="337774"/>
          <a:ext cx="62411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solidFill>
                <a:srgbClr val="FF0000"/>
              </a:solidFill>
            </a:rPr>
            <a:t>0.9 years</a:t>
          </a:r>
        </a:p>
      </cdr:txBody>
    </cdr:sp>
  </cdr:relSizeAnchor>
</c:userShapes>
</file>

<file path=ppt/drawings/drawing2.xml><?xml version="1.0" encoding="utf-8"?>
<c:userShapes xmlns:c="http://schemas.openxmlformats.org/drawingml/2006/chart">
  <cdr:relSizeAnchor xmlns:cdr="http://schemas.openxmlformats.org/drawingml/2006/chartDrawing">
    <cdr:from>
      <cdr:x>0.075</cdr:x>
      <cdr:y>0.78125</cdr:y>
    </cdr:from>
    <cdr:to>
      <cdr:x>0.275</cdr:x>
      <cdr:y>1</cdr:y>
    </cdr:to>
    <cdr:sp macro="" textlink="">
      <cdr:nvSpPr>
        <cdr:cNvPr id="2" name="TextBox 1">
          <a:extLst xmlns:a="http://schemas.openxmlformats.org/drawingml/2006/main">
            <a:ext uri="{FF2B5EF4-FFF2-40B4-BE49-F238E27FC236}">
              <a16:creationId xmlns:a16="http://schemas.microsoft.com/office/drawing/2014/main" id="{D7664367-B501-48FC-AD57-1B4325C6A139}"/>
            </a:ext>
          </a:extLst>
        </cdr:cNvPr>
        <cdr:cNvSpPr txBox="1"/>
      </cdr:nvSpPr>
      <cdr:spPr>
        <a:xfrm xmlns:a="http://schemas.openxmlformats.org/drawingml/2006/main">
          <a:off x="342900" y="2143124"/>
          <a:ext cx="914400" cy="600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0.02448</cdr:x>
      <cdr:y>0.89557</cdr:y>
    </cdr:from>
    <cdr:to>
      <cdr:x>0.23073</cdr:x>
      <cdr:y>0.95485</cdr:y>
    </cdr:to>
    <cdr:sp macro="" textlink="">
      <cdr:nvSpPr>
        <cdr:cNvPr id="3" name="TextBox 2">
          <a:extLst xmlns:a="http://schemas.openxmlformats.org/drawingml/2006/main">
            <a:ext uri="{FF2B5EF4-FFF2-40B4-BE49-F238E27FC236}">
              <a16:creationId xmlns:a16="http://schemas.microsoft.com/office/drawing/2014/main" id="{2AB87181-71EB-4610-90B1-DB67EB8E1499}"/>
            </a:ext>
          </a:extLst>
        </cdr:cNvPr>
        <cdr:cNvSpPr txBox="1"/>
      </cdr:nvSpPr>
      <cdr:spPr>
        <a:xfrm xmlns:a="http://schemas.openxmlformats.org/drawingml/2006/main">
          <a:off x="227632" y="5443481"/>
          <a:ext cx="1917915" cy="360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1" dirty="0"/>
            <a:t>Most deprived</a:t>
          </a:r>
        </a:p>
      </cdr:txBody>
    </cdr:sp>
  </cdr:relSizeAnchor>
  <cdr:relSizeAnchor xmlns:cdr="http://schemas.openxmlformats.org/drawingml/2006/chartDrawing">
    <cdr:from>
      <cdr:x>0.83333</cdr:x>
      <cdr:y>0.8952</cdr:y>
    </cdr:from>
    <cdr:to>
      <cdr:x>1</cdr:x>
      <cdr:y>0.94954</cdr:y>
    </cdr:to>
    <cdr:sp macro="" textlink="">
      <cdr:nvSpPr>
        <cdr:cNvPr id="4" name="TextBox 1">
          <a:extLst xmlns:a="http://schemas.openxmlformats.org/drawingml/2006/main">
            <a:ext uri="{FF2B5EF4-FFF2-40B4-BE49-F238E27FC236}">
              <a16:creationId xmlns:a16="http://schemas.microsoft.com/office/drawing/2014/main" id="{9FD6DD78-0313-49F8-9A9A-89FB55DDB049}"/>
            </a:ext>
          </a:extLst>
        </cdr:cNvPr>
        <cdr:cNvSpPr txBox="1"/>
      </cdr:nvSpPr>
      <cdr:spPr>
        <a:xfrm xmlns:a="http://schemas.openxmlformats.org/drawingml/2006/main">
          <a:off x="7749122" y="5441230"/>
          <a:ext cx="1549861" cy="3302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200" b="1" dirty="0"/>
            <a:t>Least deprived</a:t>
          </a:r>
        </a:p>
      </cdr:txBody>
    </cdr:sp>
  </cdr:relSizeAnchor>
  <cdr:relSizeAnchor xmlns:cdr="http://schemas.openxmlformats.org/drawingml/2006/chartDrawing">
    <cdr:from>
      <cdr:x>0.04644</cdr:x>
      <cdr:y>0.53996</cdr:y>
    </cdr:from>
    <cdr:to>
      <cdr:x>0.97818</cdr:x>
      <cdr:y>0.54026</cdr:y>
    </cdr:to>
    <cdr:cxnSp macro="">
      <cdr:nvCxnSpPr>
        <cdr:cNvPr id="8" name="Straight Connector 7">
          <a:extLst xmlns:a="http://schemas.openxmlformats.org/drawingml/2006/main">
            <a:ext uri="{FF2B5EF4-FFF2-40B4-BE49-F238E27FC236}">
              <a16:creationId xmlns:a16="http://schemas.microsoft.com/office/drawing/2014/main" id="{51854B8F-5D9B-4D44-89BF-F071FAEA2734}"/>
            </a:ext>
          </a:extLst>
        </cdr:cNvPr>
        <cdr:cNvCxnSpPr/>
      </cdr:nvCxnSpPr>
      <cdr:spPr>
        <a:xfrm xmlns:a="http://schemas.openxmlformats.org/drawingml/2006/main" flipV="1">
          <a:off x="402267" y="3397978"/>
          <a:ext cx="8070779" cy="1888"/>
        </a:xfrm>
        <a:prstGeom xmlns:a="http://schemas.openxmlformats.org/drawingml/2006/main" prst="line">
          <a:avLst/>
        </a:prstGeom>
        <a:ln xmlns:a="http://schemas.openxmlformats.org/drawingml/2006/main" w="12700">
          <a:solidFill>
            <a:schemeClr val="accent6">
              <a:lumMod val="7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0.546</cdr:x>
      <cdr:y>0.44536</cdr:y>
    </cdr:from>
    <cdr:to>
      <cdr:x>0.98979</cdr:x>
      <cdr:y>0.54771</cdr:y>
    </cdr:to>
    <cdr:sp macro="" textlink="">
      <cdr:nvSpPr>
        <cdr:cNvPr id="11" name="TextBox 10">
          <a:extLst xmlns:a="http://schemas.openxmlformats.org/drawingml/2006/main">
            <a:ext uri="{FF2B5EF4-FFF2-40B4-BE49-F238E27FC236}">
              <a16:creationId xmlns:a16="http://schemas.microsoft.com/office/drawing/2014/main" id="{C95BD530-1763-40F0-BE06-826B6C10FEFA}"/>
            </a:ext>
          </a:extLst>
        </cdr:cNvPr>
        <cdr:cNvSpPr txBox="1"/>
      </cdr:nvSpPr>
      <cdr:spPr>
        <a:xfrm xmlns:a="http://schemas.openxmlformats.org/drawingml/2006/main">
          <a:off x="4147416" y="2451238"/>
          <a:ext cx="3371029" cy="563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Lancashire and South Cumbria mortality ratio</a:t>
          </a:r>
        </a:p>
      </cdr:txBody>
    </cdr:sp>
  </cdr:relSizeAnchor>
  <cdr:relSizeAnchor xmlns:cdr="http://schemas.openxmlformats.org/drawingml/2006/chartDrawing">
    <cdr:from>
      <cdr:x>0.0413</cdr:x>
      <cdr:y>0.53786</cdr:y>
    </cdr:from>
    <cdr:to>
      <cdr:x>0.35956</cdr:x>
      <cdr:y>0.60541</cdr:y>
    </cdr:to>
    <cdr:sp macro="" textlink="">
      <cdr:nvSpPr>
        <cdr:cNvPr id="12" name="TextBox 11">
          <a:extLst xmlns:a="http://schemas.openxmlformats.org/drawingml/2006/main">
            <a:ext uri="{FF2B5EF4-FFF2-40B4-BE49-F238E27FC236}">
              <a16:creationId xmlns:a16="http://schemas.microsoft.com/office/drawing/2014/main" id="{59054402-CD9B-49B3-9A50-3C3DF0EFF46D}"/>
            </a:ext>
          </a:extLst>
        </cdr:cNvPr>
        <cdr:cNvSpPr txBox="1"/>
      </cdr:nvSpPr>
      <cdr:spPr>
        <a:xfrm xmlns:a="http://schemas.openxmlformats.org/drawingml/2006/main">
          <a:off x="313715" y="2960353"/>
          <a:ext cx="2417485" cy="371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England and Wales baseline</a:t>
          </a:r>
        </a:p>
      </cdr:txBody>
    </cdr:sp>
  </cdr:relSizeAnchor>
</c:userShapes>
</file>

<file path=ppt/drawings/drawing3.xml><?xml version="1.0" encoding="utf-8"?>
<c:userShapes xmlns:c="http://schemas.openxmlformats.org/drawingml/2006/chart">
  <cdr:relSizeAnchor xmlns:cdr="http://schemas.openxmlformats.org/drawingml/2006/chartDrawing">
    <cdr:from>
      <cdr:x>0.60056</cdr:x>
      <cdr:y>0.24547</cdr:y>
    </cdr:from>
    <cdr:to>
      <cdr:x>0.9331</cdr:x>
      <cdr:y>0.32212</cdr:y>
    </cdr:to>
    <cdr:sp macro="" textlink="">
      <cdr:nvSpPr>
        <cdr:cNvPr id="2" name="TextBox 1">
          <a:extLst xmlns:a="http://schemas.openxmlformats.org/drawingml/2006/main">
            <a:ext uri="{FF2B5EF4-FFF2-40B4-BE49-F238E27FC236}">
              <a16:creationId xmlns:a16="http://schemas.microsoft.com/office/drawing/2014/main" id="{867D8BAE-6C25-4268-933A-941A522BD514}"/>
            </a:ext>
          </a:extLst>
        </cdr:cNvPr>
        <cdr:cNvSpPr txBox="1"/>
      </cdr:nvSpPr>
      <cdr:spPr>
        <a:xfrm xmlns:a="http://schemas.openxmlformats.org/drawingml/2006/main">
          <a:off x="4559691" y="1353843"/>
          <a:ext cx="2524753" cy="422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Central Burnley &amp; </a:t>
          </a:r>
          <a:r>
            <a:rPr lang="en-GB" sz="1100" dirty="0" err="1"/>
            <a:t>Daneshouse</a:t>
          </a:r>
          <a:endParaRPr lang="en-GB" sz="1100" dirty="0"/>
        </a:p>
      </cdr:txBody>
    </cdr:sp>
  </cdr:relSizeAnchor>
  <cdr:relSizeAnchor xmlns:cdr="http://schemas.openxmlformats.org/drawingml/2006/chartDrawing">
    <cdr:from>
      <cdr:x>0.60432</cdr:x>
      <cdr:y>0.29209</cdr:y>
    </cdr:from>
    <cdr:to>
      <cdr:x>0.63451</cdr:x>
      <cdr:y>0.32212</cdr:y>
    </cdr:to>
    <cdr:cxnSp macro="">
      <cdr:nvCxnSpPr>
        <cdr:cNvPr id="4" name="Straight Arrow Connector 3">
          <a:extLst xmlns:a="http://schemas.openxmlformats.org/drawingml/2006/main">
            <a:ext uri="{FF2B5EF4-FFF2-40B4-BE49-F238E27FC236}">
              <a16:creationId xmlns:a16="http://schemas.microsoft.com/office/drawing/2014/main" id="{9E7EDE0C-4B80-4E6B-8C83-4C321781E48E}"/>
            </a:ext>
          </a:extLst>
        </cdr:cNvPr>
        <cdr:cNvCxnSpPr/>
      </cdr:nvCxnSpPr>
      <cdr:spPr>
        <a:xfrm xmlns:a="http://schemas.openxmlformats.org/drawingml/2006/main" flipH="1">
          <a:off x="5234679" y="1838112"/>
          <a:ext cx="261462" cy="189003"/>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0.04229</cdr:x>
      <cdr:y>0.48339</cdr:y>
    </cdr:from>
    <cdr:to>
      <cdr:x>0.1736</cdr:x>
      <cdr:y>0.66235</cdr:y>
    </cdr:to>
    <cdr:sp macro="" textlink="">
      <cdr:nvSpPr>
        <cdr:cNvPr id="5" name="TextBox 4">
          <a:extLst xmlns:a="http://schemas.openxmlformats.org/drawingml/2006/main">
            <a:ext uri="{FF2B5EF4-FFF2-40B4-BE49-F238E27FC236}">
              <a16:creationId xmlns:a16="http://schemas.microsoft.com/office/drawing/2014/main" id="{A7377001-7ED0-4A65-B4E5-79553B01BEA2}"/>
            </a:ext>
          </a:extLst>
        </cdr:cNvPr>
        <cdr:cNvSpPr txBox="1"/>
      </cdr:nvSpPr>
      <cdr:spPr>
        <a:xfrm xmlns:a="http://schemas.openxmlformats.org/drawingml/2006/main">
          <a:off x="321083" y="2666046"/>
          <a:ext cx="996927" cy="987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West </a:t>
          </a:r>
          <a:r>
            <a:rPr lang="en-GB" sz="1100" dirty="0" err="1"/>
            <a:t>Lancs</a:t>
          </a:r>
          <a:endParaRPr lang="en-GB" sz="1100" dirty="0"/>
        </a:p>
        <a:p xmlns:a="http://schemas.openxmlformats.org/drawingml/2006/main">
          <a:r>
            <a:rPr lang="en-GB" sz="1100" dirty="0"/>
            <a:t>Parbold, Appley Bridge &amp; Wrightington</a:t>
          </a:r>
        </a:p>
      </cdr:txBody>
    </cdr:sp>
  </cdr:relSizeAnchor>
  <cdr:relSizeAnchor xmlns:cdr="http://schemas.openxmlformats.org/drawingml/2006/chartDrawing">
    <cdr:from>
      <cdr:x>0.07519</cdr:x>
      <cdr:y>0.65201</cdr:y>
    </cdr:from>
    <cdr:to>
      <cdr:x>0.10056</cdr:x>
      <cdr:y>0.72963</cdr:y>
    </cdr:to>
    <cdr:cxnSp macro="">
      <cdr:nvCxnSpPr>
        <cdr:cNvPr id="6" name="Straight Arrow Connector 5">
          <a:extLst xmlns:a="http://schemas.openxmlformats.org/drawingml/2006/main">
            <a:ext uri="{FF2B5EF4-FFF2-40B4-BE49-F238E27FC236}">
              <a16:creationId xmlns:a16="http://schemas.microsoft.com/office/drawing/2014/main" id="{8EC42633-3EC1-44E6-8035-59F190737228}"/>
            </a:ext>
          </a:extLst>
        </cdr:cNvPr>
        <cdr:cNvCxnSpPr/>
      </cdr:nvCxnSpPr>
      <cdr:spPr>
        <a:xfrm xmlns:a="http://schemas.openxmlformats.org/drawingml/2006/main">
          <a:off x="651282" y="4103077"/>
          <a:ext cx="219808" cy="488463"/>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0.03316</cdr:x>
      <cdr:y>0.85753</cdr:y>
    </cdr:from>
    <cdr:to>
      <cdr:x>0.26229</cdr:x>
      <cdr:y>0.94487</cdr:y>
    </cdr:to>
    <cdr:sp macro="" textlink="">
      <cdr:nvSpPr>
        <cdr:cNvPr id="7" name="TextBox 6">
          <a:extLst xmlns:a="http://schemas.openxmlformats.org/drawingml/2006/main">
            <a:ext uri="{FF2B5EF4-FFF2-40B4-BE49-F238E27FC236}">
              <a16:creationId xmlns:a16="http://schemas.microsoft.com/office/drawing/2014/main" id="{67E8E7D5-5E24-44BE-A167-372D869C2CD5}"/>
            </a:ext>
          </a:extLst>
        </cdr:cNvPr>
        <cdr:cNvSpPr txBox="1"/>
      </cdr:nvSpPr>
      <cdr:spPr>
        <a:xfrm xmlns:a="http://schemas.openxmlformats.org/drawingml/2006/main">
          <a:off x="251800" y="4729526"/>
          <a:ext cx="1739590" cy="4817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West </a:t>
          </a:r>
          <a:r>
            <a:rPr lang="en-GB" sz="1000" dirty="0" err="1"/>
            <a:t>Lancs</a:t>
          </a:r>
          <a:r>
            <a:rPr lang="en-GB" sz="1000" dirty="0"/>
            <a:t> Bickerstaffe &amp; Newburgh</a:t>
          </a:r>
        </a:p>
      </cdr:txBody>
    </cdr:sp>
  </cdr:relSizeAnchor>
  <cdr:relSizeAnchor xmlns:cdr="http://schemas.openxmlformats.org/drawingml/2006/chartDrawing">
    <cdr:from>
      <cdr:x>0.13914</cdr:x>
      <cdr:y>0.85104</cdr:y>
    </cdr:from>
    <cdr:to>
      <cdr:x>0.1506</cdr:x>
      <cdr:y>0.87235</cdr:y>
    </cdr:to>
    <cdr:cxnSp macro="">
      <cdr:nvCxnSpPr>
        <cdr:cNvPr id="8" name="Straight Arrow Connector 7">
          <a:extLst xmlns:a="http://schemas.openxmlformats.org/drawingml/2006/main">
            <a:ext uri="{FF2B5EF4-FFF2-40B4-BE49-F238E27FC236}">
              <a16:creationId xmlns:a16="http://schemas.microsoft.com/office/drawing/2014/main" id="{0A1A536F-E7FF-48ED-A1EA-1FD21CC25B24}"/>
            </a:ext>
          </a:extLst>
        </cdr:cNvPr>
        <cdr:cNvCxnSpPr/>
      </cdr:nvCxnSpPr>
      <cdr:spPr>
        <a:xfrm xmlns:a="http://schemas.openxmlformats.org/drawingml/2006/main" flipV="1">
          <a:off x="1205281" y="5355583"/>
          <a:ext cx="99267" cy="134104"/>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0.85318</cdr:x>
      <cdr:y>0.49101</cdr:y>
    </cdr:from>
    <cdr:to>
      <cdr:x>1</cdr:x>
      <cdr:y>0.59847</cdr:y>
    </cdr:to>
    <cdr:sp macro="" textlink="">
      <cdr:nvSpPr>
        <cdr:cNvPr id="10" name="TextBox 9">
          <a:extLst xmlns:a="http://schemas.openxmlformats.org/drawingml/2006/main">
            <a:ext uri="{FF2B5EF4-FFF2-40B4-BE49-F238E27FC236}">
              <a16:creationId xmlns:a16="http://schemas.microsoft.com/office/drawing/2014/main" id="{3C591064-46AB-4E79-B996-69B5FA933715}"/>
            </a:ext>
          </a:extLst>
        </cdr:cNvPr>
        <cdr:cNvSpPr txBox="1"/>
      </cdr:nvSpPr>
      <cdr:spPr>
        <a:xfrm xmlns:a="http://schemas.openxmlformats.org/drawingml/2006/main">
          <a:off x="6477684" y="2708070"/>
          <a:ext cx="1114716" cy="592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Central Blackpool</a:t>
          </a:r>
        </a:p>
      </cdr:txBody>
    </cdr:sp>
  </cdr:relSizeAnchor>
  <cdr:relSizeAnchor xmlns:cdr="http://schemas.openxmlformats.org/drawingml/2006/chartDrawing">
    <cdr:from>
      <cdr:x>0.88033</cdr:x>
      <cdr:y>0.72224</cdr:y>
    </cdr:from>
    <cdr:to>
      <cdr:x>1</cdr:x>
      <cdr:y>0.9012</cdr:y>
    </cdr:to>
    <cdr:sp macro="" textlink="">
      <cdr:nvSpPr>
        <cdr:cNvPr id="11" name="TextBox 10">
          <a:extLst xmlns:a="http://schemas.openxmlformats.org/drawingml/2006/main">
            <a:ext uri="{FF2B5EF4-FFF2-40B4-BE49-F238E27FC236}">
              <a16:creationId xmlns:a16="http://schemas.microsoft.com/office/drawing/2014/main" id="{35BB3084-65A5-4405-9D69-C0CC501CF4D0}"/>
            </a:ext>
          </a:extLst>
        </cdr:cNvPr>
        <cdr:cNvSpPr txBox="1"/>
      </cdr:nvSpPr>
      <cdr:spPr>
        <a:xfrm xmlns:a="http://schemas.openxmlformats.org/drawingml/2006/main">
          <a:off x="6683816" y="3983374"/>
          <a:ext cx="908583" cy="987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50" dirty="0"/>
            <a:t>Blackpool South Promenade &amp; Seasiders Way</a:t>
          </a:r>
        </a:p>
      </cdr:txBody>
    </cdr:sp>
  </cdr:relSizeAnchor>
  <cdr:relSizeAnchor xmlns:cdr="http://schemas.openxmlformats.org/drawingml/2006/chartDrawing">
    <cdr:from>
      <cdr:x>0.85808</cdr:x>
      <cdr:y>0.78137</cdr:y>
    </cdr:from>
    <cdr:to>
      <cdr:x>0.88346</cdr:x>
      <cdr:y>0.80078</cdr:y>
    </cdr:to>
    <cdr:cxnSp macro="">
      <cdr:nvCxnSpPr>
        <cdr:cNvPr id="12" name="Straight Arrow Connector 11">
          <a:extLst xmlns:a="http://schemas.openxmlformats.org/drawingml/2006/main">
            <a:ext uri="{FF2B5EF4-FFF2-40B4-BE49-F238E27FC236}">
              <a16:creationId xmlns:a16="http://schemas.microsoft.com/office/drawing/2014/main" id="{8DA06941-FC04-4698-8EA7-2438ECA6B67F}"/>
            </a:ext>
          </a:extLst>
        </cdr:cNvPr>
        <cdr:cNvCxnSpPr/>
      </cdr:nvCxnSpPr>
      <cdr:spPr>
        <a:xfrm xmlns:a="http://schemas.openxmlformats.org/drawingml/2006/main" flipH="1" flipV="1">
          <a:off x="7432757" y="4917179"/>
          <a:ext cx="219807" cy="122116"/>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0.6847</cdr:x>
      <cdr:y>0.76495</cdr:y>
    </cdr:from>
    <cdr:to>
      <cdr:x>0.81015</cdr:x>
      <cdr:y>0.9012</cdr:y>
    </cdr:to>
    <cdr:sp macro="" textlink="">
      <cdr:nvSpPr>
        <cdr:cNvPr id="14" name="TextBox 13">
          <a:extLst xmlns:a="http://schemas.openxmlformats.org/drawingml/2006/main">
            <a:ext uri="{FF2B5EF4-FFF2-40B4-BE49-F238E27FC236}">
              <a16:creationId xmlns:a16="http://schemas.microsoft.com/office/drawing/2014/main" id="{158D646C-8DB6-44C2-9BA2-2C384DFA096A}"/>
            </a:ext>
          </a:extLst>
        </cdr:cNvPr>
        <cdr:cNvSpPr txBox="1"/>
      </cdr:nvSpPr>
      <cdr:spPr>
        <a:xfrm xmlns:a="http://schemas.openxmlformats.org/drawingml/2006/main">
          <a:off x="5198496" y="4218935"/>
          <a:ext cx="952488" cy="751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effectLst/>
              <a:latin typeface="+mn-lt"/>
              <a:ea typeface="+mn-ea"/>
              <a:cs typeface="+mn-cs"/>
            </a:rPr>
            <a:t>Blackpool </a:t>
          </a:r>
          <a:r>
            <a:rPr lang="en-GB" sz="1100" dirty="0"/>
            <a:t>North East Centre</a:t>
          </a:r>
        </a:p>
      </cdr:txBody>
    </cdr:sp>
  </cdr:relSizeAnchor>
  <cdr:relSizeAnchor xmlns:cdr="http://schemas.openxmlformats.org/drawingml/2006/chartDrawing">
    <cdr:from>
      <cdr:x>0.81955</cdr:x>
      <cdr:y>0.51617</cdr:y>
    </cdr:from>
    <cdr:to>
      <cdr:x>0.85808</cdr:x>
      <cdr:y>0.51617</cdr:y>
    </cdr:to>
    <cdr:cxnSp macro="">
      <cdr:nvCxnSpPr>
        <cdr:cNvPr id="16" name="Straight Arrow Connector 15">
          <a:extLst xmlns:a="http://schemas.openxmlformats.org/drawingml/2006/main">
            <a:ext uri="{FF2B5EF4-FFF2-40B4-BE49-F238E27FC236}">
              <a16:creationId xmlns:a16="http://schemas.microsoft.com/office/drawing/2014/main" id="{49E69EED-1C8C-4854-B7EF-A4FDF6E287EA}"/>
            </a:ext>
          </a:extLst>
        </cdr:cNvPr>
        <cdr:cNvCxnSpPr/>
      </cdr:nvCxnSpPr>
      <cdr:spPr>
        <a:xfrm xmlns:a="http://schemas.openxmlformats.org/drawingml/2006/main" flipH="1">
          <a:off x="7098974" y="3248269"/>
          <a:ext cx="333782" cy="0"/>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0.42747</cdr:x>
      <cdr:y>0.24601</cdr:y>
    </cdr:from>
    <cdr:to>
      <cdr:x>0.53576</cdr:x>
      <cdr:y>0.30401</cdr:y>
    </cdr:to>
    <cdr:sp macro="" textlink="">
      <cdr:nvSpPr>
        <cdr:cNvPr id="18" name="TextBox 17">
          <a:extLst xmlns:a="http://schemas.openxmlformats.org/drawingml/2006/main">
            <a:ext uri="{FF2B5EF4-FFF2-40B4-BE49-F238E27FC236}">
              <a16:creationId xmlns:a16="http://schemas.microsoft.com/office/drawing/2014/main" id="{5184F671-1062-44CF-A9F5-2D180316B40C}"/>
            </a:ext>
          </a:extLst>
        </cdr:cNvPr>
        <cdr:cNvSpPr txBox="1"/>
      </cdr:nvSpPr>
      <cdr:spPr>
        <a:xfrm xmlns:a="http://schemas.openxmlformats.org/drawingml/2006/main">
          <a:off x="3702774" y="1548165"/>
          <a:ext cx="938014" cy="364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Preston</a:t>
          </a:r>
        </a:p>
        <a:p xmlns:a="http://schemas.openxmlformats.org/drawingml/2006/main">
          <a:r>
            <a:rPr lang="en-GB" sz="1100" dirty="0"/>
            <a:t>St George's</a:t>
          </a:r>
        </a:p>
      </cdr:txBody>
    </cdr:sp>
  </cdr:relSizeAnchor>
  <cdr:relSizeAnchor xmlns:cdr="http://schemas.openxmlformats.org/drawingml/2006/chartDrawing">
    <cdr:from>
      <cdr:x>0.27822</cdr:x>
      <cdr:y>0.17896</cdr:y>
    </cdr:from>
    <cdr:to>
      <cdr:x>0.45528</cdr:x>
      <cdr:y>0.27684</cdr:y>
    </cdr:to>
    <cdr:sp macro="" textlink="">
      <cdr:nvSpPr>
        <cdr:cNvPr id="19" name="TextBox 18">
          <a:extLst xmlns:a="http://schemas.openxmlformats.org/drawingml/2006/main">
            <a:ext uri="{FF2B5EF4-FFF2-40B4-BE49-F238E27FC236}">
              <a16:creationId xmlns:a16="http://schemas.microsoft.com/office/drawing/2014/main" id="{8E18F599-67FC-47A5-8DA5-ACC4A5A7EFF0}"/>
            </a:ext>
          </a:extLst>
        </cdr:cNvPr>
        <cdr:cNvSpPr txBox="1"/>
      </cdr:nvSpPr>
      <cdr:spPr>
        <a:xfrm xmlns:a="http://schemas.openxmlformats.org/drawingml/2006/main">
          <a:off x="2112395" y="987018"/>
          <a:ext cx="1344273" cy="5398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Blackburn with Darwen </a:t>
          </a:r>
          <a:r>
            <a:rPr lang="en-GB" sz="1100" dirty="0" err="1"/>
            <a:t>Bastwell</a:t>
          </a:r>
          <a:endParaRPr lang="en-GB" sz="1100" dirty="0"/>
        </a:p>
      </cdr:txBody>
    </cdr:sp>
  </cdr:relSizeAnchor>
  <cdr:relSizeAnchor xmlns:cdr="http://schemas.openxmlformats.org/drawingml/2006/chartDrawing">
    <cdr:from>
      <cdr:x>0.36654</cdr:x>
      <cdr:y>0.27296</cdr:y>
    </cdr:from>
    <cdr:to>
      <cdr:x>0.36748</cdr:x>
      <cdr:y>0.30401</cdr:y>
    </cdr:to>
    <cdr:cxnSp macro="">
      <cdr:nvCxnSpPr>
        <cdr:cNvPr id="20" name="Straight Arrow Connector 19">
          <a:extLst xmlns:a="http://schemas.openxmlformats.org/drawingml/2006/main">
            <a:ext uri="{FF2B5EF4-FFF2-40B4-BE49-F238E27FC236}">
              <a16:creationId xmlns:a16="http://schemas.microsoft.com/office/drawing/2014/main" id="{8002490B-DEBF-437C-BB83-1B0036ED3083}"/>
            </a:ext>
          </a:extLst>
        </cdr:cNvPr>
        <cdr:cNvCxnSpPr/>
      </cdr:nvCxnSpPr>
      <cdr:spPr>
        <a:xfrm xmlns:a="http://schemas.openxmlformats.org/drawingml/2006/main">
          <a:off x="3175000" y="1717756"/>
          <a:ext cx="8142" cy="195385"/>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0.73308</cdr:x>
      <cdr:y>0.70246</cdr:y>
    </cdr:from>
    <cdr:to>
      <cdr:x>0.76598</cdr:x>
      <cdr:y>0.70246</cdr:y>
    </cdr:to>
    <cdr:cxnSp macro="">
      <cdr:nvCxnSpPr>
        <cdr:cNvPr id="22" name="Straight Arrow Connector 21">
          <a:extLst xmlns:a="http://schemas.openxmlformats.org/drawingml/2006/main">
            <a:ext uri="{FF2B5EF4-FFF2-40B4-BE49-F238E27FC236}">
              <a16:creationId xmlns:a16="http://schemas.microsoft.com/office/drawing/2014/main" id="{8002490B-DEBF-437C-BB83-1B0036ED3083}"/>
            </a:ext>
          </a:extLst>
        </cdr:cNvPr>
        <cdr:cNvCxnSpPr/>
      </cdr:nvCxnSpPr>
      <cdr:spPr>
        <a:xfrm xmlns:a="http://schemas.openxmlformats.org/drawingml/2006/main" flipH="1">
          <a:off x="6350001" y="4420577"/>
          <a:ext cx="284935" cy="1"/>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0.50558</cdr:x>
      <cdr:y>0.24608</cdr:y>
    </cdr:from>
    <cdr:to>
      <cdr:x>0.61472</cdr:x>
      <cdr:y>0.3053</cdr:y>
    </cdr:to>
    <cdr:sp macro="" textlink="">
      <cdr:nvSpPr>
        <cdr:cNvPr id="27" name="TextBox 26">
          <a:extLst xmlns:a="http://schemas.openxmlformats.org/drawingml/2006/main">
            <a:ext uri="{FF2B5EF4-FFF2-40B4-BE49-F238E27FC236}">
              <a16:creationId xmlns:a16="http://schemas.microsoft.com/office/drawing/2014/main" id="{21882D1C-942C-445C-921A-9A853932D61F}"/>
            </a:ext>
          </a:extLst>
        </cdr:cNvPr>
        <cdr:cNvSpPr txBox="1"/>
      </cdr:nvSpPr>
      <cdr:spPr>
        <a:xfrm xmlns:a="http://schemas.openxmlformats.org/drawingml/2006/main">
          <a:off x="4379375" y="1548605"/>
          <a:ext cx="945376" cy="3726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Pendle </a:t>
          </a:r>
        </a:p>
        <a:p xmlns:a="http://schemas.openxmlformats.org/drawingml/2006/main">
          <a:r>
            <a:rPr lang="en-GB" sz="1100" dirty="0"/>
            <a:t>Nelson Bradley</a:t>
          </a:r>
        </a:p>
      </cdr:txBody>
    </cdr:sp>
  </cdr:relSizeAnchor>
  <cdr:relSizeAnchor xmlns:cdr="http://schemas.openxmlformats.org/drawingml/2006/chartDrawing">
    <cdr:from>
      <cdr:x>0.76718</cdr:x>
      <cdr:y>0.65728</cdr:y>
    </cdr:from>
    <cdr:to>
      <cdr:x>0.93498</cdr:x>
      <cdr:y>0.72348</cdr:y>
    </cdr:to>
    <cdr:sp macro="" textlink="">
      <cdr:nvSpPr>
        <cdr:cNvPr id="28" name="TextBox 27">
          <a:extLst xmlns:a="http://schemas.openxmlformats.org/drawingml/2006/main">
            <a:ext uri="{FF2B5EF4-FFF2-40B4-BE49-F238E27FC236}">
              <a16:creationId xmlns:a16="http://schemas.microsoft.com/office/drawing/2014/main" id="{2774C196-90D4-4ED2-9208-92A74F3B2F60}"/>
            </a:ext>
          </a:extLst>
        </cdr:cNvPr>
        <cdr:cNvSpPr txBox="1"/>
      </cdr:nvSpPr>
      <cdr:spPr>
        <a:xfrm xmlns:a="http://schemas.openxmlformats.org/drawingml/2006/main">
          <a:off x="5824703" y="3625096"/>
          <a:ext cx="1274030" cy="365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Blackpool North Shore</a:t>
          </a:r>
        </a:p>
      </cdr:txBody>
    </cdr:sp>
  </cdr:relSizeAnchor>
  <cdr:relSizeAnchor xmlns:cdr="http://schemas.openxmlformats.org/drawingml/2006/chartDrawing">
    <cdr:from>
      <cdr:x>0.74309</cdr:x>
      <cdr:y>0.56836</cdr:y>
    </cdr:from>
    <cdr:to>
      <cdr:x>0.96697</cdr:x>
      <cdr:y>0.64812</cdr:y>
    </cdr:to>
    <cdr:sp macro="" textlink="">
      <cdr:nvSpPr>
        <cdr:cNvPr id="29" name="TextBox 28">
          <a:extLst xmlns:a="http://schemas.openxmlformats.org/drawingml/2006/main">
            <a:ext uri="{FF2B5EF4-FFF2-40B4-BE49-F238E27FC236}">
              <a16:creationId xmlns:a16="http://schemas.microsoft.com/office/drawing/2014/main" id="{F0FE68DE-84A4-4FF7-816E-41E393620BF4}"/>
            </a:ext>
          </a:extLst>
        </cdr:cNvPr>
        <cdr:cNvSpPr txBox="1"/>
      </cdr:nvSpPr>
      <cdr:spPr>
        <a:xfrm xmlns:a="http://schemas.openxmlformats.org/drawingml/2006/main">
          <a:off x="5641836" y="3134680"/>
          <a:ext cx="1699783" cy="439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Blackpool Little Layton &amp; Little Carleton</a:t>
          </a:r>
        </a:p>
      </cdr:txBody>
    </cdr:sp>
  </cdr:relSizeAnchor>
  <cdr:relSizeAnchor xmlns:cdr="http://schemas.openxmlformats.org/drawingml/2006/chartDrawing">
    <cdr:from>
      <cdr:x>0.53289</cdr:x>
      <cdr:y>0.29754</cdr:y>
    </cdr:from>
    <cdr:to>
      <cdr:x>0.54887</cdr:x>
      <cdr:y>0.31824</cdr:y>
    </cdr:to>
    <cdr:cxnSp macro="">
      <cdr:nvCxnSpPr>
        <cdr:cNvPr id="30" name="Straight Arrow Connector 29">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a:off x="4615962" y="1872436"/>
          <a:ext cx="138398" cy="130257"/>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0.45395</cdr:x>
      <cdr:y>0.29237</cdr:y>
    </cdr:from>
    <cdr:to>
      <cdr:x>0.45409</cdr:x>
      <cdr:y>0.3186</cdr:y>
    </cdr:to>
    <cdr:cxnSp macro="">
      <cdr:nvCxnSpPr>
        <cdr:cNvPr id="31" name="Straight Arrow Connector 30">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a:off x="3932115" y="1839872"/>
          <a:ext cx="1240" cy="165087"/>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0.72121</cdr:x>
      <cdr:y>0.58378</cdr:y>
    </cdr:from>
    <cdr:to>
      <cdr:x>0.74624</cdr:x>
      <cdr:y>0.59767</cdr:y>
    </cdr:to>
    <cdr:cxnSp macro="">
      <cdr:nvCxnSpPr>
        <cdr:cNvPr id="32" name="Straight Arrow Connector 31">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flipV="1">
          <a:off x="6247168" y="3673756"/>
          <a:ext cx="216806" cy="87398"/>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0.74847</cdr:x>
      <cdr:y>0.74691</cdr:y>
    </cdr:from>
    <cdr:to>
      <cdr:x>0.7547</cdr:x>
      <cdr:y>0.7749</cdr:y>
    </cdr:to>
    <cdr:cxnSp macro="">
      <cdr:nvCxnSpPr>
        <cdr:cNvPr id="33" name="Straight Arrow Connector 32">
          <a:extLst xmlns:a="http://schemas.openxmlformats.org/drawingml/2006/main">
            <a:ext uri="{FF2B5EF4-FFF2-40B4-BE49-F238E27FC236}">
              <a16:creationId xmlns:a16="http://schemas.microsoft.com/office/drawing/2014/main" id="{2D46E004-1801-4215-8BA0-418FA7FB46EA}"/>
            </a:ext>
          </a:extLst>
        </cdr:cNvPr>
        <cdr:cNvCxnSpPr/>
      </cdr:nvCxnSpPr>
      <cdr:spPr>
        <a:xfrm xmlns:a="http://schemas.openxmlformats.org/drawingml/2006/main" flipH="1" flipV="1">
          <a:off x="6483328" y="4700298"/>
          <a:ext cx="53916" cy="176176"/>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0.25283</cdr:x>
      <cdr:y>0.82903</cdr:y>
    </cdr:from>
    <cdr:to>
      <cdr:x>0.62636</cdr:x>
      <cdr:y>0.86803</cdr:y>
    </cdr:to>
    <cdr:sp macro="" textlink="">
      <cdr:nvSpPr>
        <cdr:cNvPr id="50" name="TextBox 49">
          <a:extLst xmlns:a="http://schemas.openxmlformats.org/drawingml/2006/main">
            <a:ext uri="{FF2B5EF4-FFF2-40B4-BE49-F238E27FC236}">
              <a16:creationId xmlns:a16="http://schemas.microsoft.com/office/drawing/2014/main" id="{8F3E74C8-DB61-45CD-BAED-6CC6BCC704F6}"/>
            </a:ext>
          </a:extLst>
        </cdr:cNvPr>
        <cdr:cNvSpPr txBox="1"/>
      </cdr:nvSpPr>
      <cdr:spPr>
        <a:xfrm xmlns:a="http://schemas.openxmlformats.org/drawingml/2006/main">
          <a:off x="1919550" y="4572335"/>
          <a:ext cx="2836031" cy="215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S Lakeland Kendal North &amp; Burneside</a:t>
          </a:r>
        </a:p>
      </cdr:txBody>
    </cdr:sp>
  </cdr:relSizeAnchor>
  <cdr:relSizeAnchor xmlns:cdr="http://schemas.openxmlformats.org/drawingml/2006/chartDrawing">
    <cdr:from>
      <cdr:x>0.19361</cdr:x>
      <cdr:y>0.84476</cdr:y>
    </cdr:from>
    <cdr:to>
      <cdr:x>0.2547</cdr:x>
      <cdr:y>0.85899</cdr:y>
    </cdr:to>
    <cdr:cxnSp macro="">
      <cdr:nvCxnSpPr>
        <cdr:cNvPr id="51" name="Straight Arrow Connector 50">
          <a:extLst xmlns:a="http://schemas.openxmlformats.org/drawingml/2006/main">
            <a:ext uri="{FF2B5EF4-FFF2-40B4-BE49-F238E27FC236}">
              <a16:creationId xmlns:a16="http://schemas.microsoft.com/office/drawing/2014/main" id="{8B84AF6C-AD17-4A2F-806E-B5B81D21516B}"/>
            </a:ext>
          </a:extLst>
        </cdr:cNvPr>
        <cdr:cNvCxnSpPr/>
      </cdr:nvCxnSpPr>
      <cdr:spPr>
        <a:xfrm xmlns:a="http://schemas.openxmlformats.org/drawingml/2006/main" flipH="1" flipV="1">
          <a:off x="1677052" y="5316091"/>
          <a:ext cx="529166" cy="89550"/>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0.2368</cdr:x>
      <cdr:y>0.86804</cdr:y>
    </cdr:from>
    <cdr:to>
      <cdr:x>0.63761</cdr:x>
      <cdr:y>0.91171</cdr:y>
    </cdr:to>
    <cdr:sp macro="" textlink="">
      <cdr:nvSpPr>
        <cdr:cNvPr id="53" name="TextBox 52">
          <a:extLst xmlns:a="http://schemas.openxmlformats.org/drawingml/2006/main">
            <a:ext uri="{FF2B5EF4-FFF2-40B4-BE49-F238E27FC236}">
              <a16:creationId xmlns:a16="http://schemas.microsoft.com/office/drawing/2014/main" id="{F4069DF0-F852-4735-82E1-154361A1239A}"/>
            </a:ext>
          </a:extLst>
        </cdr:cNvPr>
        <cdr:cNvSpPr txBox="1"/>
      </cdr:nvSpPr>
      <cdr:spPr>
        <a:xfrm xmlns:a="http://schemas.openxmlformats.org/drawingml/2006/main">
          <a:off x="1797882" y="4787484"/>
          <a:ext cx="3043124" cy="240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effectLst/>
              <a:latin typeface="+mn-lt"/>
              <a:ea typeface="+mn-ea"/>
              <a:cs typeface="+mn-cs"/>
            </a:rPr>
            <a:t>S Lakeland </a:t>
          </a:r>
          <a:r>
            <a:rPr lang="en-GB" sz="1100" dirty="0"/>
            <a:t>Sedbergh &amp; Kirkby Lonsdale</a:t>
          </a:r>
        </a:p>
      </cdr:txBody>
    </cdr:sp>
  </cdr:relSizeAnchor>
  <cdr:relSizeAnchor xmlns:cdr="http://schemas.openxmlformats.org/drawingml/2006/chartDrawing">
    <cdr:from>
      <cdr:x>0.16823</cdr:x>
      <cdr:y>0.84735</cdr:y>
    </cdr:from>
    <cdr:to>
      <cdr:x>0.23966</cdr:x>
      <cdr:y>0.88486</cdr:y>
    </cdr:to>
    <cdr:cxnSp macro="">
      <cdr:nvCxnSpPr>
        <cdr:cNvPr id="55" name="Straight Arrow Connector 54">
          <a:extLst xmlns:a="http://schemas.openxmlformats.org/drawingml/2006/main">
            <a:ext uri="{FF2B5EF4-FFF2-40B4-BE49-F238E27FC236}">
              <a16:creationId xmlns:a16="http://schemas.microsoft.com/office/drawing/2014/main" id="{801B27D1-594E-4A2E-9922-8AC028CA3945}"/>
            </a:ext>
          </a:extLst>
        </cdr:cNvPr>
        <cdr:cNvCxnSpPr/>
      </cdr:nvCxnSpPr>
      <cdr:spPr>
        <a:xfrm xmlns:a="http://schemas.openxmlformats.org/drawingml/2006/main" flipH="1" flipV="1">
          <a:off x="1457245" y="5332373"/>
          <a:ext cx="618717" cy="236088"/>
        </a:xfrm>
        <a:prstGeom xmlns:a="http://schemas.openxmlformats.org/drawingml/2006/main" prst="straightConnector1">
          <a:avLst/>
        </a:prstGeom>
        <a:ln xmlns:a="http://schemas.openxmlformats.org/drawingml/2006/main" w="1270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294" tIns="45647" rIns="91294" bIns="45647" rtlCol="0"/>
          <a:lstStyle>
            <a:lvl1pPr algn="r">
              <a:defRPr sz="1200"/>
            </a:lvl1pPr>
          </a:lstStyle>
          <a:p>
            <a:fld id="{91612B31-921D-4848-AC87-90E2A78D08B0}" type="datetimeFigureOut">
              <a:rPr lang="en-GB" smtClean="0"/>
              <a:t>13/10/2021</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rtlCol="0" anchor="b"/>
          <a:lstStyle>
            <a:lvl1pPr algn="r">
              <a:defRPr sz="1200"/>
            </a:lvl1pPr>
          </a:lstStyle>
          <a:p>
            <a:fld id="{779030AC-9245-4B2D-A76E-C64A0415618F}" type="slidenum">
              <a:rPr lang="en-GB" smtClean="0"/>
              <a:t>‹#›</a:t>
            </a:fld>
            <a:endParaRPr lang="en-GB"/>
          </a:p>
        </p:txBody>
      </p:sp>
    </p:spTree>
    <p:extLst>
      <p:ext uri="{BB962C8B-B14F-4D97-AF65-F5344CB8AC3E}">
        <p14:creationId xmlns:p14="http://schemas.microsoft.com/office/powerpoint/2010/main" val="19933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1</a:t>
            </a:fld>
            <a:endParaRPr lang="en-GB"/>
          </a:p>
        </p:txBody>
      </p:sp>
    </p:spTree>
    <p:extLst>
      <p:ext uri="{BB962C8B-B14F-4D97-AF65-F5344CB8AC3E}">
        <p14:creationId xmlns:p14="http://schemas.microsoft.com/office/powerpoint/2010/main" val="170323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42</a:t>
            </a:fld>
            <a:endParaRPr lang="en-GB"/>
          </a:p>
        </p:txBody>
      </p:sp>
    </p:spTree>
    <p:extLst>
      <p:ext uri="{BB962C8B-B14F-4D97-AF65-F5344CB8AC3E}">
        <p14:creationId xmlns:p14="http://schemas.microsoft.com/office/powerpoint/2010/main" val="220076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43</a:t>
            </a:fld>
            <a:endParaRPr lang="en-GB"/>
          </a:p>
        </p:txBody>
      </p:sp>
    </p:spTree>
    <p:extLst>
      <p:ext uri="{BB962C8B-B14F-4D97-AF65-F5344CB8AC3E}">
        <p14:creationId xmlns:p14="http://schemas.microsoft.com/office/powerpoint/2010/main" val="314486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50</a:t>
            </a:fld>
            <a:endParaRPr lang="en-GB"/>
          </a:p>
        </p:txBody>
      </p:sp>
    </p:spTree>
    <p:extLst>
      <p:ext uri="{BB962C8B-B14F-4D97-AF65-F5344CB8AC3E}">
        <p14:creationId xmlns:p14="http://schemas.microsoft.com/office/powerpoint/2010/main" val="120070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51</a:t>
            </a:fld>
            <a:endParaRPr lang="en-GB"/>
          </a:p>
        </p:txBody>
      </p:sp>
    </p:spTree>
    <p:extLst>
      <p:ext uri="{BB962C8B-B14F-4D97-AF65-F5344CB8AC3E}">
        <p14:creationId xmlns:p14="http://schemas.microsoft.com/office/powerpoint/2010/main" val="3636146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53</a:t>
            </a:fld>
            <a:endParaRPr lang="en-GB"/>
          </a:p>
        </p:txBody>
      </p:sp>
    </p:spTree>
    <p:extLst>
      <p:ext uri="{BB962C8B-B14F-4D97-AF65-F5344CB8AC3E}">
        <p14:creationId xmlns:p14="http://schemas.microsoft.com/office/powerpoint/2010/main" val="3612513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55</a:t>
            </a:fld>
            <a:endParaRPr lang="en-GB"/>
          </a:p>
        </p:txBody>
      </p:sp>
    </p:spTree>
    <p:extLst>
      <p:ext uri="{BB962C8B-B14F-4D97-AF65-F5344CB8AC3E}">
        <p14:creationId xmlns:p14="http://schemas.microsoft.com/office/powerpoint/2010/main" val="3645663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56</a:t>
            </a:fld>
            <a:endParaRPr lang="en-GB"/>
          </a:p>
        </p:txBody>
      </p:sp>
    </p:spTree>
    <p:extLst>
      <p:ext uri="{BB962C8B-B14F-4D97-AF65-F5344CB8AC3E}">
        <p14:creationId xmlns:p14="http://schemas.microsoft.com/office/powerpoint/2010/main" val="309625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61</a:t>
            </a:fld>
            <a:endParaRPr lang="en-GB"/>
          </a:p>
        </p:txBody>
      </p:sp>
    </p:spTree>
    <p:extLst>
      <p:ext uri="{BB962C8B-B14F-4D97-AF65-F5344CB8AC3E}">
        <p14:creationId xmlns:p14="http://schemas.microsoft.com/office/powerpoint/2010/main" val="289179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63</a:t>
            </a:fld>
            <a:endParaRPr lang="en-GB"/>
          </a:p>
        </p:txBody>
      </p:sp>
    </p:spTree>
    <p:extLst>
      <p:ext uri="{BB962C8B-B14F-4D97-AF65-F5344CB8AC3E}">
        <p14:creationId xmlns:p14="http://schemas.microsoft.com/office/powerpoint/2010/main" val="3935143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66</a:t>
            </a:fld>
            <a:endParaRPr lang="en-GB"/>
          </a:p>
        </p:txBody>
      </p:sp>
    </p:spTree>
    <p:extLst>
      <p:ext uri="{BB962C8B-B14F-4D97-AF65-F5344CB8AC3E}">
        <p14:creationId xmlns:p14="http://schemas.microsoft.com/office/powerpoint/2010/main" val="355315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2</a:t>
            </a:fld>
            <a:endParaRPr lang="en-GB"/>
          </a:p>
        </p:txBody>
      </p:sp>
    </p:spTree>
    <p:extLst>
      <p:ext uri="{BB962C8B-B14F-4D97-AF65-F5344CB8AC3E}">
        <p14:creationId xmlns:p14="http://schemas.microsoft.com/office/powerpoint/2010/main" val="2222254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73</a:t>
            </a:fld>
            <a:endParaRPr lang="en-GB"/>
          </a:p>
        </p:txBody>
      </p:sp>
    </p:spTree>
    <p:extLst>
      <p:ext uri="{BB962C8B-B14F-4D97-AF65-F5344CB8AC3E}">
        <p14:creationId xmlns:p14="http://schemas.microsoft.com/office/powerpoint/2010/main" val="310973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74</a:t>
            </a:fld>
            <a:endParaRPr lang="en-GB"/>
          </a:p>
        </p:txBody>
      </p:sp>
    </p:spTree>
    <p:extLst>
      <p:ext uri="{BB962C8B-B14F-4D97-AF65-F5344CB8AC3E}">
        <p14:creationId xmlns:p14="http://schemas.microsoft.com/office/powerpoint/2010/main" val="115419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76</a:t>
            </a:fld>
            <a:endParaRPr lang="en-GB"/>
          </a:p>
        </p:txBody>
      </p:sp>
    </p:spTree>
    <p:extLst>
      <p:ext uri="{BB962C8B-B14F-4D97-AF65-F5344CB8AC3E}">
        <p14:creationId xmlns:p14="http://schemas.microsoft.com/office/powerpoint/2010/main" val="1509818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77</a:t>
            </a:fld>
            <a:endParaRPr lang="en-GB"/>
          </a:p>
        </p:txBody>
      </p:sp>
    </p:spTree>
    <p:extLst>
      <p:ext uri="{BB962C8B-B14F-4D97-AF65-F5344CB8AC3E}">
        <p14:creationId xmlns:p14="http://schemas.microsoft.com/office/powerpoint/2010/main" val="204377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79</a:t>
            </a:fld>
            <a:endParaRPr lang="en-GB"/>
          </a:p>
        </p:txBody>
      </p:sp>
    </p:spTree>
    <p:extLst>
      <p:ext uri="{BB962C8B-B14F-4D97-AF65-F5344CB8AC3E}">
        <p14:creationId xmlns:p14="http://schemas.microsoft.com/office/powerpoint/2010/main" val="47410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a:t>
            </a:fld>
            <a:endParaRPr lang="en-GB"/>
          </a:p>
        </p:txBody>
      </p:sp>
    </p:spTree>
    <p:extLst>
      <p:ext uri="{BB962C8B-B14F-4D97-AF65-F5344CB8AC3E}">
        <p14:creationId xmlns:p14="http://schemas.microsoft.com/office/powerpoint/2010/main" val="426566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9030AC-9245-4B2D-A76E-C64A0415618F}" type="slidenum">
              <a:rPr lang="en-GB" smtClean="0"/>
              <a:t>21</a:t>
            </a:fld>
            <a:endParaRPr lang="en-GB"/>
          </a:p>
        </p:txBody>
      </p:sp>
    </p:spTree>
    <p:extLst>
      <p:ext uri="{BB962C8B-B14F-4D97-AF65-F5344CB8AC3E}">
        <p14:creationId xmlns:p14="http://schemas.microsoft.com/office/powerpoint/2010/main" val="391087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24</a:t>
            </a:fld>
            <a:endParaRPr lang="en-GB"/>
          </a:p>
        </p:txBody>
      </p:sp>
    </p:spTree>
    <p:extLst>
      <p:ext uri="{BB962C8B-B14F-4D97-AF65-F5344CB8AC3E}">
        <p14:creationId xmlns:p14="http://schemas.microsoft.com/office/powerpoint/2010/main" val="172986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25</a:t>
            </a:fld>
            <a:endParaRPr lang="en-GB"/>
          </a:p>
        </p:txBody>
      </p:sp>
    </p:spTree>
    <p:extLst>
      <p:ext uri="{BB962C8B-B14F-4D97-AF65-F5344CB8AC3E}">
        <p14:creationId xmlns:p14="http://schemas.microsoft.com/office/powerpoint/2010/main" val="334684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27</a:t>
            </a:fld>
            <a:endParaRPr lang="en-GB"/>
          </a:p>
        </p:txBody>
      </p:sp>
    </p:spTree>
    <p:extLst>
      <p:ext uri="{BB962C8B-B14F-4D97-AF65-F5344CB8AC3E}">
        <p14:creationId xmlns:p14="http://schemas.microsoft.com/office/powerpoint/2010/main" val="1512020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34</a:t>
            </a:fld>
            <a:endParaRPr lang="en-GB"/>
          </a:p>
        </p:txBody>
      </p:sp>
    </p:spTree>
    <p:extLst>
      <p:ext uri="{BB962C8B-B14F-4D97-AF65-F5344CB8AC3E}">
        <p14:creationId xmlns:p14="http://schemas.microsoft.com/office/powerpoint/2010/main" val="68549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9030AC-9245-4B2D-A76E-C64A0415618F}" type="slidenum">
              <a:rPr lang="en-GB" smtClean="0"/>
              <a:t>35</a:t>
            </a:fld>
            <a:endParaRPr lang="en-GB"/>
          </a:p>
        </p:txBody>
      </p:sp>
    </p:spTree>
    <p:extLst>
      <p:ext uri="{BB962C8B-B14F-4D97-AF65-F5344CB8AC3E}">
        <p14:creationId xmlns:p14="http://schemas.microsoft.com/office/powerpoint/2010/main" val="262655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83F234-44B1-46D2-96E4-27ED41F0F7FC}"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75159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68420D-47F2-4F3E-87BD-0B25347528DC}"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78704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759B08-2C64-42F2-80CC-067F33DE7458}"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37824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59586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02623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54528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206121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DEC6B0-2BF5-874D-B5D8-1875A3F82410}"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82917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DEC6B0-2BF5-874D-B5D8-1875A3F82410}"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701969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EC6B0-2BF5-874D-B5D8-1875A3F82410}"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514620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30419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59220"/>
            <a:ext cx="10515600" cy="987018"/>
          </a:xfrm>
        </p:spPr>
        <p:txBody>
          <a:bodyPr/>
          <a:lstStyle/>
          <a:p>
            <a:r>
              <a:rPr lang="en-US"/>
              <a:t>Click to edit Master title style</a:t>
            </a:r>
            <a:endParaRPr lang="en-GB" dirty="0"/>
          </a:p>
        </p:txBody>
      </p:sp>
      <p:sp>
        <p:nvSpPr>
          <p:cNvPr id="3" name="Content Placeholder 2"/>
          <p:cNvSpPr>
            <a:spLocks noGrp="1"/>
          </p:cNvSpPr>
          <p:nvPr>
            <p:ph idx="1"/>
          </p:nvPr>
        </p:nvSpPr>
        <p:spPr>
          <a:xfrm>
            <a:off x="838200" y="1646238"/>
            <a:ext cx="10515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4F8BBA-FFC0-4ED4-8FC5-D81261C76034}"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807" y="0"/>
            <a:ext cx="3572566" cy="659219"/>
          </a:xfrm>
          <a:prstGeom prst="rect">
            <a:avLst/>
          </a:prstGeom>
        </p:spPr>
      </p:pic>
    </p:spTree>
    <p:extLst>
      <p:ext uri="{BB962C8B-B14F-4D97-AF65-F5344CB8AC3E}">
        <p14:creationId xmlns:p14="http://schemas.microsoft.com/office/powerpoint/2010/main" val="2807185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EC6B0-2BF5-874D-B5D8-1875A3F8241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286402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1059141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EC6B0-2BF5-874D-B5D8-1875A3F8241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97B1D-2FE3-9B46-84D8-091F59235486}" type="slidenum">
              <a:rPr lang="en-US" smtClean="0"/>
              <a:t>‹#›</a:t>
            </a:fld>
            <a:endParaRPr lang="en-US"/>
          </a:p>
        </p:txBody>
      </p:sp>
    </p:spTree>
    <p:extLst>
      <p:ext uri="{BB962C8B-B14F-4D97-AF65-F5344CB8AC3E}">
        <p14:creationId xmlns:p14="http://schemas.microsoft.com/office/powerpoint/2010/main" val="492450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488055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58151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616148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240453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09076A-E01F-6D40-81E8-B69183928A88}"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536645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09076A-E01F-6D40-81E8-B69183928A88}"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2116883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076A-E01F-6D40-81E8-B69183928A88}"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09205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E254E-ED4A-48CD-8868-DD8609AA765A}" type="datetime1">
              <a:rPr lang="en-GB" smtClean="0"/>
              <a:t>13/10/2021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098855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857038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09076A-E01F-6D40-81E8-B69183928A88}"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186256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239370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09076A-E01F-6D40-81E8-B69183928A88}"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6268E-75B9-6443-9310-06873C5DDC47}" type="slidenum">
              <a:rPr lang="en-US" smtClean="0"/>
              <a:t>‹#›</a:t>
            </a:fld>
            <a:endParaRPr lang="en-US"/>
          </a:p>
        </p:txBody>
      </p:sp>
    </p:spTree>
    <p:extLst>
      <p:ext uri="{BB962C8B-B14F-4D97-AF65-F5344CB8AC3E}">
        <p14:creationId xmlns:p14="http://schemas.microsoft.com/office/powerpoint/2010/main" val="85710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0D7EAE-FBE4-4A39-BF67-97DE2E7DEC46}"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36121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4FEC04-A64D-4BA2-B331-26A9F240BE86}" type="datetime1">
              <a:rPr lang="en-GB" smtClean="0"/>
              <a:t>13/10/2021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77500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23D73E-093B-4FFB-98F9-8D5B5F5A0AA1}" type="datetime1">
              <a:rPr lang="en-GB" smtClean="0"/>
              <a:t>13/10/2021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855876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703F1-7610-4BF8-91DE-53CB627FF72B}" type="datetime1">
              <a:rPr lang="en-GB" smtClean="0"/>
              <a:t>13/10/2021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192114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A3AFA-F8DF-44E9-A275-0840B55A09F2}"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317608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20A55-1922-4F89-B823-F69CD0DBFA9C}" type="datetime1">
              <a:rPr lang="en-GB" smtClean="0"/>
              <a:t>13/10/2021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68997-F432-425E-9889-9D05EBED06BE}" type="slidenum">
              <a:rPr lang="en-GB" smtClean="0"/>
              <a:t>‹#›</a:t>
            </a:fld>
            <a:endParaRPr lang="en-GB"/>
          </a:p>
        </p:txBody>
      </p:sp>
    </p:spTree>
    <p:extLst>
      <p:ext uri="{BB962C8B-B14F-4D97-AF65-F5344CB8AC3E}">
        <p14:creationId xmlns:p14="http://schemas.microsoft.com/office/powerpoint/2010/main" val="2774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4903A-8896-4A3B-AE98-4B35A2C714D9}" type="datetime1">
              <a:rPr lang="en-GB" smtClean="0"/>
              <a:t>13/10/2021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8997-F432-425E-9889-9D05EBED06BE}" type="slidenum">
              <a:rPr lang="en-GB" smtClean="0"/>
              <a:t>‹#›</a:t>
            </a:fld>
            <a:endParaRPr lang="en-GB"/>
          </a:p>
        </p:txBody>
      </p:sp>
    </p:spTree>
    <p:extLst>
      <p:ext uri="{BB962C8B-B14F-4D97-AF65-F5344CB8AC3E}">
        <p14:creationId xmlns:p14="http://schemas.microsoft.com/office/powerpoint/2010/main" val="265586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EC6B0-2BF5-874D-B5D8-1875A3F82410}"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97B1D-2FE3-9B46-84D8-091F59235486}" type="slidenum">
              <a:rPr lang="en-US" smtClean="0"/>
              <a:t>‹#›</a:t>
            </a:fld>
            <a:endParaRPr lang="en-US"/>
          </a:p>
        </p:txBody>
      </p:sp>
    </p:spTree>
    <p:extLst>
      <p:ext uri="{BB962C8B-B14F-4D97-AF65-F5344CB8AC3E}">
        <p14:creationId xmlns:p14="http://schemas.microsoft.com/office/powerpoint/2010/main" val="39772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9076A-E01F-6D40-81E8-B69183928A88}"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6268E-75B9-6443-9310-06873C5DDC47}" type="slidenum">
              <a:rPr lang="en-US" smtClean="0"/>
              <a:t>‹#›</a:t>
            </a:fld>
            <a:endParaRPr lang="en-US"/>
          </a:p>
        </p:txBody>
      </p:sp>
    </p:spTree>
    <p:extLst>
      <p:ext uri="{BB962C8B-B14F-4D97-AF65-F5344CB8AC3E}">
        <p14:creationId xmlns:p14="http://schemas.microsoft.com/office/powerpoint/2010/main" val="35836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gov.uk/government/publications/national-planning-policy-framework--2" TargetMode="External"/><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527-F5E8-47E4-940B-F1A340C4B1CE}"/>
              </a:ext>
            </a:extLst>
          </p:cNvPr>
          <p:cNvSpPr>
            <a:spLocks noGrp="1"/>
          </p:cNvSpPr>
          <p:nvPr>
            <p:ph type="ctrTitle"/>
          </p:nvPr>
        </p:nvSpPr>
        <p:spPr>
          <a:xfrm>
            <a:off x="1230088" y="1122363"/>
            <a:ext cx="9612000" cy="2387600"/>
          </a:xfrm>
        </p:spPr>
        <p:style>
          <a:lnRef idx="2">
            <a:schemeClr val="accent6"/>
          </a:lnRef>
          <a:fillRef idx="1">
            <a:schemeClr val="lt1"/>
          </a:fillRef>
          <a:effectRef idx="0">
            <a:schemeClr val="accent6"/>
          </a:effectRef>
          <a:fontRef idx="minor">
            <a:schemeClr val="dk1"/>
          </a:fontRef>
        </p:style>
        <p:txBody>
          <a:bodyPr>
            <a:normAutofit/>
          </a:bodyPr>
          <a:lstStyle/>
          <a:p>
            <a:r>
              <a:rPr lang="en-GB" dirty="0"/>
              <a:t>Pennine Lancashire ICP</a:t>
            </a:r>
          </a:p>
        </p:txBody>
      </p:sp>
      <p:pic>
        <p:nvPicPr>
          <p:cNvPr id="6" name="Picture 2" descr="Institute of Health Equity">
            <a:extLst>
              <a:ext uri="{FF2B5EF4-FFF2-40B4-BE49-F238E27FC236}">
                <a16:creationId xmlns:a16="http://schemas.microsoft.com/office/drawing/2014/main" id="{B1BB0DE5-F05B-4AA3-ACF4-DD0DD6A1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416" y="5504769"/>
            <a:ext cx="502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36C39A02-44E2-4B9B-8845-BE88510FF45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9584218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pPr lvl="0">
              <a:lnSpc>
                <a:spcPct val="100000"/>
              </a:lnSpc>
              <a:spcBef>
                <a:spcPts val="0"/>
              </a:spcBef>
            </a:pPr>
            <a:r>
              <a:rPr lang="en-US" sz="2000" i="1" dirty="0">
                <a:solidFill>
                  <a:srgbClr val="FF0000"/>
                </a:solidFill>
                <a:latin typeface="Calibri"/>
                <a:ea typeface="+mn-ea"/>
                <a:cs typeface="+mn-cs"/>
              </a:rPr>
              <a:t>On average, men in </a:t>
            </a:r>
            <a:r>
              <a:rPr lang="en-US" sz="2000" i="1" dirty="0" err="1">
                <a:solidFill>
                  <a:srgbClr val="FF0000"/>
                </a:solidFill>
                <a:latin typeface="Calibri"/>
                <a:ea typeface="+mn-ea"/>
                <a:cs typeface="+mn-cs"/>
              </a:rPr>
              <a:t>Earby</a:t>
            </a:r>
            <a:r>
              <a:rPr lang="en-US" sz="2000" i="1" dirty="0">
                <a:solidFill>
                  <a:srgbClr val="FF0000"/>
                </a:solidFill>
                <a:latin typeface="Calibri"/>
                <a:ea typeface="+mn-ea"/>
                <a:cs typeface="+mn-cs"/>
              </a:rPr>
              <a:t> live 9 years longer than men in Bradley</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err="1">
                <a:solidFill>
                  <a:prstClr val="black"/>
                </a:solidFill>
                <a:latin typeface="Calibri"/>
                <a:ea typeface="+mn-ea"/>
                <a:cs typeface="+mn-cs"/>
              </a:rPr>
              <a:t>Pendle</a:t>
            </a:r>
            <a:r>
              <a:rPr lang="en-US" sz="2000" b="1" dirty="0">
                <a:solidFill>
                  <a:prstClr val="black"/>
                </a:solidFill>
                <a:latin typeface="Calibri"/>
                <a:ea typeface="+mn-ea"/>
                <a:cs typeface="+mn-cs"/>
              </a:rPr>
              <a:t>, Male </a:t>
            </a:r>
            <a:endParaRPr lang="en-US" sz="48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10</a:t>
            </a:fld>
            <a:endParaRPr lang="en-GB"/>
          </a:p>
        </p:txBody>
      </p:sp>
      <p:sp>
        <p:nvSpPr>
          <p:cNvPr id="7" name="TextBox 6"/>
          <p:cNvSpPr txBox="1"/>
          <p:nvPr/>
        </p:nvSpPr>
        <p:spPr>
          <a:xfrm>
            <a:off x="556953" y="6192982"/>
            <a:ext cx="2319251" cy="369332"/>
          </a:xfrm>
          <a:prstGeom prst="rect">
            <a:avLst/>
          </a:prstGeom>
          <a:noFill/>
        </p:spPr>
        <p:txBody>
          <a:bodyPr wrap="square" rtlCol="0">
            <a:spAutoFit/>
          </a:bodyPr>
          <a:lstStyle/>
          <a:p>
            <a:r>
              <a:rPr lang="en-GB" dirty="0"/>
              <a:t>*data not available</a:t>
            </a:r>
          </a:p>
        </p:txBody>
      </p:sp>
      <p:sp>
        <p:nvSpPr>
          <p:cNvPr id="8" name="TextBox 7">
            <a:extLst>
              <a:ext uri="{FF2B5EF4-FFF2-40B4-BE49-F238E27FC236}">
                <a16:creationId xmlns:a16="http://schemas.microsoft.com/office/drawing/2014/main" id="{405D59F2-6303-4C6B-9E2D-53FBA4F8FDAA}"/>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9" name="Chart 8">
            <a:extLst>
              <a:ext uri="{FF2B5EF4-FFF2-40B4-BE49-F238E27FC236}">
                <a16:creationId xmlns:a16="http://schemas.microsoft.com/office/drawing/2014/main" id="{036C9646-C9EF-46F4-AB50-C0C30EC697B1}"/>
              </a:ext>
            </a:extLst>
          </p:cNvPr>
          <p:cNvGraphicFramePr>
            <a:graphicFrameLocks/>
          </p:cNvGraphicFramePr>
          <p:nvPr>
            <p:extLst>
              <p:ext uri="{D42A27DB-BD31-4B8C-83A1-F6EECF244321}">
                <p14:modId xmlns:p14="http://schemas.microsoft.com/office/powerpoint/2010/main" val="3905705016"/>
              </p:ext>
            </p:extLst>
          </p:nvPr>
        </p:nvGraphicFramePr>
        <p:xfrm>
          <a:off x="655094" y="2125639"/>
          <a:ext cx="10698706" cy="38571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1970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pPr lvl="0">
              <a:lnSpc>
                <a:spcPct val="100000"/>
              </a:lnSpc>
              <a:spcBef>
                <a:spcPts val="0"/>
              </a:spcBef>
            </a:pPr>
            <a:r>
              <a:rPr lang="en-US" sz="2000" i="1" dirty="0">
                <a:solidFill>
                  <a:srgbClr val="FF0000"/>
                </a:solidFill>
                <a:latin typeface="Calibri"/>
                <a:ea typeface="+mn-ea"/>
                <a:cs typeface="+mn-cs"/>
              </a:rPr>
              <a:t>On average, women in </a:t>
            </a:r>
            <a:r>
              <a:rPr lang="en-US" sz="2000" i="1" dirty="0" err="1">
                <a:solidFill>
                  <a:srgbClr val="FF0000"/>
                </a:solidFill>
                <a:latin typeface="Calibri"/>
                <a:ea typeface="+mn-ea"/>
                <a:cs typeface="+mn-cs"/>
              </a:rPr>
              <a:t>Boulsworth</a:t>
            </a:r>
            <a:r>
              <a:rPr lang="en-US" sz="2000" i="1" dirty="0">
                <a:solidFill>
                  <a:srgbClr val="FF0000"/>
                </a:solidFill>
                <a:latin typeface="Calibri"/>
                <a:ea typeface="+mn-ea"/>
                <a:cs typeface="+mn-cs"/>
              </a:rPr>
              <a:t> 9 years longer than women in Southfield</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err="1">
                <a:solidFill>
                  <a:prstClr val="black"/>
                </a:solidFill>
                <a:latin typeface="Calibri"/>
                <a:ea typeface="+mn-ea"/>
                <a:cs typeface="+mn-cs"/>
              </a:rPr>
              <a:t>Pendle</a:t>
            </a:r>
            <a:r>
              <a:rPr lang="en-US" sz="2000" b="1" dirty="0">
                <a:solidFill>
                  <a:prstClr val="black"/>
                </a:solidFill>
                <a:latin typeface="Calibri"/>
                <a:ea typeface="+mn-ea"/>
                <a:cs typeface="+mn-cs"/>
              </a:rPr>
              <a:t>, Female</a:t>
            </a:r>
            <a:endParaRPr lang="en-US" sz="48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11</a:t>
            </a:fld>
            <a:endParaRPr lang="en-GB"/>
          </a:p>
        </p:txBody>
      </p:sp>
      <p:sp>
        <p:nvSpPr>
          <p:cNvPr id="7" name="TextBox 6">
            <a:extLst>
              <a:ext uri="{FF2B5EF4-FFF2-40B4-BE49-F238E27FC236}">
                <a16:creationId xmlns:a16="http://schemas.microsoft.com/office/drawing/2014/main" id="{14251295-4C17-425A-AFEE-67BDBF58A86B}"/>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10" name="Chart 9">
            <a:extLst>
              <a:ext uri="{FF2B5EF4-FFF2-40B4-BE49-F238E27FC236}">
                <a16:creationId xmlns:a16="http://schemas.microsoft.com/office/drawing/2014/main" id="{053C2170-1D48-471A-81F5-512938AA7B72}"/>
              </a:ext>
            </a:extLst>
          </p:cNvPr>
          <p:cNvGraphicFramePr>
            <a:graphicFrameLocks/>
          </p:cNvGraphicFramePr>
          <p:nvPr>
            <p:extLst>
              <p:ext uri="{D42A27DB-BD31-4B8C-83A1-F6EECF244321}">
                <p14:modId xmlns:p14="http://schemas.microsoft.com/office/powerpoint/2010/main" val="260947791"/>
              </p:ext>
            </p:extLst>
          </p:nvPr>
        </p:nvGraphicFramePr>
        <p:xfrm>
          <a:off x="556953" y="2088670"/>
          <a:ext cx="10789693" cy="382524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86798DDA-FE65-4655-8607-CC58EC8708BE}"/>
              </a:ext>
            </a:extLst>
          </p:cNvPr>
          <p:cNvSpPr txBox="1"/>
          <p:nvPr/>
        </p:nvSpPr>
        <p:spPr>
          <a:xfrm>
            <a:off x="556953" y="6192982"/>
            <a:ext cx="2319251" cy="369332"/>
          </a:xfrm>
          <a:prstGeom prst="rect">
            <a:avLst/>
          </a:prstGeom>
          <a:noFill/>
        </p:spPr>
        <p:txBody>
          <a:bodyPr wrap="square" rtlCol="0">
            <a:spAutoFit/>
          </a:bodyPr>
          <a:lstStyle/>
          <a:p>
            <a:r>
              <a:rPr lang="en-GB" dirty="0"/>
              <a:t>*data not available</a:t>
            </a:r>
          </a:p>
        </p:txBody>
      </p:sp>
    </p:spTree>
    <p:extLst>
      <p:ext uri="{BB962C8B-B14F-4D97-AF65-F5344CB8AC3E}">
        <p14:creationId xmlns:p14="http://schemas.microsoft.com/office/powerpoint/2010/main" val="3112191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pPr lvl="0">
              <a:lnSpc>
                <a:spcPct val="100000"/>
              </a:lnSpc>
              <a:spcBef>
                <a:spcPts val="0"/>
              </a:spcBef>
            </a:pPr>
            <a:r>
              <a:rPr lang="en-US" sz="2000" i="1" dirty="0">
                <a:solidFill>
                  <a:srgbClr val="FF0000"/>
                </a:solidFill>
                <a:latin typeface="Calibri"/>
                <a:ea typeface="+mn-ea"/>
                <a:cs typeface="+mn-cs"/>
              </a:rPr>
              <a:t>On average, men in Healey and Whitworth live 4 years longer than men in </a:t>
            </a:r>
            <a:r>
              <a:rPr lang="en-US" sz="2000" i="1" dirty="0" err="1">
                <a:solidFill>
                  <a:srgbClr val="FF0000"/>
                </a:solidFill>
                <a:latin typeface="Calibri"/>
                <a:ea typeface="+mn-ea"/>
                <a:cs typeface="+mn-cs"/>
              </a:rPr>
              <a:t>Stacksteads</a:t>
            </a:r>
            <a:r>
              <a:rPr lang="en-US" sz="2000" i="1" dirty="0">
                <a:solidFill>
                  <a:srgbClr val="FF0000"/>
                </a:solidFill>
                <a:latin typeface="Calibri"/>
                <a:ea typeface="+mn-ea"/>
                <a:cs typeface="+mn-cs"/>
              </a:rPr>
              <a:t> </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err="1">
                <a:solidFill>
                  <a:prstClr val="black"/>
                </a:solidFill>
                <a:latin typeface="Calibri"/>
                <a:ea typeface="+mn-ea"/>
                <a:cs typeface="+mn-cs"/>
              </a:rPr>
              <a:t>Rossendale</a:t>
            </a:r>
            <a:r>
              <a:rPr lang="en-US" sz="2000" b="1" dirty="0">
                <a:solidFill>
                  <a:prstClr val="black"/>
                </a:solidFill>
                <a:latin typeface="Calibri"/>
                <a:ea typeface="+mn-ea"/>
                <a:cs typeface="+mn-cs"/>
              </a:rPr>
              <a:t>, Male</a:t>
            </a:r>
            <a:endParaRPr lang="en-US" sz="48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12</a:t>
            </a:fld>
            <a:endParaRPr lang="en-GB"/>
          </a:p>
        </p:txBody>
      </p:sp>
      <p:sp>
        <p:nvSpPr>
          <p:cNvPr id="7" name="TextBox 6">
            <a:extLst>
              <a:ext uri="{FF2B5EF4-FFF2-40B4-BE49-F238E27FC236}">
                <a16:creationId xmlns:a16="http://schemas.microsoft.com/office/drawing/2014/main" id="{14251295-4C17-425A-AFEE-67BDBF58A86B}"/>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11A34F2D-F812-4EBD-BFCC-2FE25FF65DB0}"/>
              </a:ext>
            </a:extLst>
          </p:cNvPr>
          <p:cNvGraphicFramePr>
            <a:graphicFrameLocks/>
          </p:cNvGraphicFramePr>
          <p:nvPr>
            <p:extLst>
              <p:ext uri="{D42A27DB-BD31-4B8C-83A1-F6EECF244321}">
                <p14:modId xmlns:p14="http://schemas.microsoft.com/office/powerpoint/2010/main" val="2050032800"/>
              </p:ext>
            </p:extLst>
          </p:nvPr>
        </p:nvGraphicFramePr>
        <p:xfrm>
          <a:off x="474258" y="2038350"/>
          <a:ext cx="11146241" cy="41291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018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pPr lvl="0">
              <a:lnSpc>
                <a:spcPct val="100000"/>
              </a:lnSpc>
              <a:spcBef>
                <a:spcPts val="0"/>
              </a:spcBef>
            </a:pPr>
            <a:r>
              <a:rPr lang="en-US" sz="2000" i="1" dirty="0">
                <a:solidFill>
                  <a:srgbClr val="FF0000"/>
                </a:solidFill>
                <a:latin typeface="Calibri"/>
                <a:ea typeface="+mn-ea"/>
                <a:cs typeface="+mn-cs"/>
              </a:rPr>
              <a:t>On average, women in Greenfield live 6 years longer than women in </a:t>
            </a:r>
            <a:r>
              <a:rPr lang="en-US" sz="2000" i="1" dirty="0" err="1">
                <a:solidFill>
                  <a:srgbClr val="FF0000"/>
                </a:solidFill>
                <a:latin typeface="Calibri"/>
                <a:ea typeface="+mn-ea"/>
                <a:cs typeface="+mn-cs"/>
              </a:rPr>
              <a:t>Goodshaw</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err="1">
                <a:solidFill>
                  <a:prstClr val="black"/>
                </a:solidFill>
                <a:latin typeface="Calibri"/>
                <a:ea typeface="+mn-ea"/>
                <a:cs typeface="+mn-cs"/>
              </a:rPr>
              <a:t>Rossendale</a:t>
            </a:r>
            <a:r>
              <a:rPr lang="en-US" sz="2000" b="1" dirty="0">
                <a:solidFill>
                  <a:prstClr val="black"/>
                </a:solidFill>
                <a:latin typeface="Calibri"/>
                <a:ea typeface="+mn-ea"/>
                <a:cs typeface="+mn-cs"/>
              </a:rPr>
              <a:t>, Female</a:t>
            </a:r>
            <a:endParaRPr lang="en-US" sz="48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13</a:t>
            </a:fld>
            <a:endParaRPr lang="en-GB"/>
          </a:p>
        </p:txBody>
      </p:sp>
      <p:sp>
        <p:nvSpPr>
          <p:cNvPr id="7" name="TextBox 6">
            <a:extLst>
              <a:ext uri="{FF2B5EF4-FFF2-40B4-BE49-F238E27FC236}">
                <a16:creationId xmlns:a16="http://schemas.microsoft.com/office/drawing/2014/main" id="{14251295-4C17-425A-AFEE-67BDBF58A86B}"/>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CDEBE2B5-DCAF-463E-9370-1579C970E217}"/>
              </a:ext>
            </a:extLst>
          </p:cNvPr>
          <p:cNvGraphicFramePr>
            <a:graphicFrameLocks/>
          </p:cNvGraphicFramePr>
          <p:nvPr>
            <p:extLst>
              <p:ext uri="{D42A27DB-BD31-4B8C-83A1-F6EECF244321}">
                <p14:modId xmlns:p14="http://schemas.microsoft.com/office/powerpoint/2010/main" val="3890194700"/>
              </p:ext>
            </p:extLst>
          </p:nvPr>
        </p:nvGraphicFramePr>
        <p:xfrm>
          <a:off x="682388" y="2089784"/>
          <a:ext cx="10823812" cy="4108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687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pPr lvl="0">
              <a:lnSpc>
                <a:spcPct val="100000"/>
              </a:lnSpc>
              <a:spcBef>
                <a:spcPts val="0"/>
              </a:spcBef>
            </a:pPr>
            <a:r>
              <a:rPr lang="en-US" sz="2000" i="1" dirty="0">
                <a:solidFill>
                  <a:srgbClr val="FF0000"/>
                </a:solidFill>
                <a:latin typeface="Calibri"/>
                <a:ea typeface="+mn-ea"/>
                <a:cs typeface="+mn-cs"/>
              </a:rPr>
              <a:t>On average, men in Alston &amp; Hothersall live 8 years longer than men in Derby &amp; Thornley</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err="1">
                <a:solidFill>
                  <a:prstClr val="black"/>
                </a:solidFill>
                <a:latin typeface="Calibri"/>
                <a:ea typeface="+mn-ea"/>
                <a:cs typeface="+mn-cs"/>
              </a:rPr>
              <a:t>Ribble</a:t>
            </a:r>
            <a:r>
              <a:rPr lang="en-US" sz="2000" b="1" dirty="0">
                <a:solidFill>
                  <a:prstClr val="black"/>
                </a:solidFill>
                <a:latin typeface="Calibri"/>
                <a:ea typeface="+mn-ea"/>
                <a:cs typeface="+mn-cs"/>
              </a:rPr>
              <a:t> Valley, Male</a:t>
            </a:r>
            <a:endParaRPr lang="en-US" sz="48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14</a:t>
            </a:fld>
            <a:endParaRPr lang="en-GB"/>
          </a:p>
        </p:txBody>
      </p:sp>
      <p:sp>
        <p:nvSpPr>
          <p:cNvPr id="7" name="TextBox 6">
            <a:extLst>
              <a:ext uri="{FF2B5EF4-FFF2-40B4-BE49-F238E27FC236}">
                <a16:creationId xmlns:a16="http://schemas.microsoft.com/office/drawing/2014/main" id="{14251295-4C17-425A-AFEE-67BDBF58A86B}"/>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sp>
        <p:nvSpPr>
          <p:cNvPr id="11" name="TextBox 10">
            <a:extLst>
              <a:ext uri="{FF2B5EF4-FFF2-40B4-BE49-F238E27FC236}">
                <a16:creationId xmlns:a16="http://schemas.microsoft.com/office/drawing/2014/main" id="{86798DDA-FE65-4655-8607-CC58EC8708BE}"/>
              </a:ext>
            </a:extLst>
          </p:cNvPr>
          <p:cNvSpPr txBox="1"/>
          <p:nvPr/>
        </p:nvSpPr>
        <p:spPr>
          <a:xfrm>
            <a:off x="556953" y="6192982"/>
            <a:ext cx="2319251" cy="369332"/>
          </a:xfrm>
          <a:prstGeom prst="rect">
            <a:avLst/>
          </a:prstGeom>
          <a:noFill/>
        </p:spPr>
        <p:txBody>
          <a:bodyPr wrap="square" rtlCol="0">
            <a:spAutoFit/>
          </a:bodyPr>
          <a:lstStyle/>
          <a:p>
            <a:r>
              <a:rPr lang="en-GB" dirty="0"/>
              <a:t>*data not available</a:t>
            </a:r>
          </a:p>
        </p:txBody>
      </p:sp>
      <p:graphicFrame>
        <p:nvGraphicFramePr>
          <p:cNvPr id="8" name="Chart 7">
            <a:extLst>
              <a:ext uri="{FF2B5EF4-FFF2-40B4-BE49-F238E27FC236}">
                <a16:creationId xmlns:a16="http://schemas.microsoft.com/office/drawing/2014/main" id="{3EEDD2C1-1599-4B50-8060-F899C8104846}"/>
              </a:ext>
            </a:extLst>
          </p:cNvPr>
          <p:cNvGraphicFramePr>
            <a:graphicFrameLocks/>
          </p:cNvGraphicFramePr>
          <p:nvPr>
            <p:extLst>
              <p:ext uri="{D42A27DB-BD31-4B8C-83A1-F6EECF244321}">
                <p14:modId xmlns:p14="http://schemas.microsoft.com/office/powerpoint/2010/main" val="1670475915"/>
              </p:ext>
            </p:extLst>
          </p:nvPr>
        </p:nvGraphicFramePr>
        <p:xfrm>
          <a:off x="556953" y="2126455"/>
          <a:ext cx="10975405" cy="40410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2748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fontScale="90000"/>
          </a:bodyPr>
          <a:lstStyle/>
          <a:p>
            <a:pPr lvl="0">
              <a:lnSpc>
                <a:spcPct val="100000"/>
              </a:lnSpc>
              <a:spcBef>
                <a:spcPts val="0"/>
              </a:spcBef>
            </a:pPr>
            <a:r>
              <a:rPr lang="en-US" sz="2000" i="1" dirty="0">
                <a:solidFill>
                  <a:srgbClr val="FF0000"/>
                </a:solidFill>
                <a:latin typeface="Calibri"/>
                <a:ea typeface="+mn-ea"/>
                <a:cs typeface="+mn-cs"/>
              </a:rPr>
              <a:t>On average, women in East Whalley, Read &amp; </a:t>
            </a:r>
            <a:r>
              <a:rPr lang="en-US" sz="2000" i="1" dirty="0" err="1">
                <a:solidFill>
                  <a:srgbClr val="FF0000"/>
                </a:solidFill>
                <a:latin typeface="Calibri"/>
                <a:ea typeface="+mn-ea"/>
                <a:cs typeface="+mn-cs"/>
              </a:rPr>
              <a:t>Simonstone</a:t>
            </a:r>
            <a:r>
              <a:rPr lang="en-US" sz="2000" i="1" dirty="0">
                <a:solidFill>
                  <a:srgbClr val="FF0000"/>
                </a:solidFill>
                <a:latin typeface="Calibri"/>
                <a:ea typeface="+mn-ea"/>
                <a:cs typeface="+mn-cs"/>
              </a:rPr>
              <a:t> live 11 years longer than women in </a:t>
            </a:r>
            <a:r>
              <a:rPr lang="en-US" sz="2000" i="1" dirty="0" err="1">
                <a:solidFill>
                  <a:srgbClr val="FF0000"/>
                </a:solidFill>
                <a:latin typeface="Calibri"/>
                <a:ea typeface="+mn-ea"/>
                <a:cs typeface="+mn-cs"/>
              </a:rPr>
              <a:t>Littlemoor</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err="1">
                <a:solidFill>
                  <a:prstClr val="black"/>
                </a:solidFill>
                <a:latin typeface="Calibri"/>
                <a:ea typeface="+mn-ea"/>
                <a:cs typeface="+mn-cs"/>
              </a:rPr>
              <a:t>Ribble</a:t>
            </a:r>
            <a:r>
              <a:rPr lang="en-US" sz="2000" b="1" dirty="0">
                <a:solidFill>
                  <a:prstClr val="black"/>
                </a:solidFill>
                <a:latin typeface="Calibri"/>
                <a:ea typeface="+mn-ea"/>
                <a:cs typeface="+mn-cs"/>
              </a:rPr>
              <a:t> Valley, Female</a:t>
            </a:r>
            <a:endParaRPr lang="en-US"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15</a:t>
            </a:fld>
            <a:endParaRPr lang="en-GB"/>
          </a:p>
        </p:txBody>
      </p:sp>
      <p:sp>
        <p:nvSpPr>
          <p:cNvPr id="7" name="TextBox 6">
            <a:extLst>
              <a:ext uri="{FF2B5EF4-FFF2-40B4-BE49-F238E27FC236}">
                <a16:creationId xmlns:a16="http://schemas.microsoft.com/office/drawing/2014/main" id="{14251295-4C17-425A-AFEE-67BDBF58A86B}"/>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sp>
        <p:nvSpPr>
          <p:cNvPr id="11" name="TextBox 10">
            <a:extLst>
              <a:ext uri="{FF2B5EF4-FFF2-40B4-BE49-F238E27FC236}">
                <a16:creationId xmlns:a16="http://schemas.microsoft.com/office/drawing/2014/main" id="{86798DDA-FE65-4655-8607-CC58EC8708BE}"/>
              </a:ext>
            </a:extLst>
          </p:cNvPr>
          <p:cNvSpPr txBox="1"/>
          <p:nvPr/>
        </p:nvSpPr>
        <p:spPr>
          <a:xfrm>
            <a:off x="556953" y="6192982"/>
            <a:ext cx="2319251" cy="369332"/>
          </a:xfrm>
          <a:prstGeom prst="rect">
            <a:avLst/>
          </a:prstGeom>
          <a:noFill/>
        </p:spPr>
        <p:txBody>
          <a:bodyPr wrap="square" rtlCol="0">
            <a:spAutoFit/>
          </a:bodyPr>
          <a:lstStyle/>
          <a:p>
            <a:r>
              <a:rPr lang="en-GB" dirty="0"/>
              <a:t>*data not available</a:t>
            </a:r>
          </a:p>
        </p:txBody>
      </p:sp>
      <p:graphicFrame>
        <p:nvGraphicFramePr>
          <p:cNvPr id="8" name="Chart 7">
            <a:extLst>
              <a:ext uri="{FF2B5EF4-FFF2-40B4-BE49-F238E27FC236}">
                <a16:creationId xmlns:a16="http://schemas.microsoft.com/office/drawing/2014/main" id="{41FF0405-85BD-4596-8F15-2E328C72A995}"/>
              </a:ext>
            </a:extLst>
          </p:cNvPr>
          <p:cNvGraphicFramePr>
            <a:graphicFrameLocks/>
          </p:cNvGraphicFramePr>
          <p:nvPr>
            <p:extLst>
              <p:ext uri="{D42A27DB-BD31-4B8C-83A1-F6EECF244321}">
                <p14:modId xmlns:p14="http://schemas.microsoft.com/office/powerpoint/2010/main" val="3246307260"/>
              </p:ext>
            </p:extLst>
          </p:nvPr>
        </p:nvGraphicFramePr>
        <p:xfrm>
          <a:off x="556952" y="2107406"/>
          <a:ext cx="10796847" cy="3747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752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261257" y="659220"/>
            <a:ext cx="11092543" cy="987018"/>
          </a:xfrm>
        </p:spPr>
        <p:txBody>
          <a:bodyPr>
            <a:normAutofit fontScale="90000"/>
          </a:bodyPr>
          <a:lstStyle/>
          <a:p>
            <a:r>
              <a:rPr lang="en-GB" sz="2800" i="1" dirty="0">
                <a:solidFill>
                  <a:srgbClr val="FF0000"/>
                </a:solidFill>
                <a:latin typeface="+mn-lt"/>
              </a:rPr>
              <a:t>Within each area, there are more than five years difference in life expectancy between least and most deprived areas</a:t>
            </a:r>
            <a:br>
              <a:rPr lang="en-GB" sz="2800" dirty="0">
                <a:latin typeface="+mn-lt"/>
              </a:rPr>
            </a:br>
            <a:r>
              <a:rPr lang="en-GB" sz="2800" dirty="0">
                <a:latin typeface="+mn-lt"/>
              </a:rPr>
              <a:t>Social gradient in 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16</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9181621" y="6198780"/>
            <a:ext cx="3010379" cy="369332"/>
          </a:xfrm>
          <a:prstGeom prst="rect">
            <a:avLst/>
          </a:prstGeom>
          <a:noFill/>
        </p:spPr>
        <p:txBody>
          <a:bodyPr wrap="square" rtlCol="0">
            <a:spAutoFit/>
          </a:bodyPr>
          <a:lstStyle/>
          <a:p>
            <a:pPr algn="r"/>
            <a:r>
              <a:rPr lang="en-GB" dirty="0"/>
              <a:t>Source: DHSC fingertips </a:t>
            </a:r>
          </a:p>
        </p:txBody>
      </p:sp>
      <p:graphicFrame>
        <p:nvGraphicFramePr>
          <p:cNvPr id="8" name="Chart 7">
            <a:extLst>
              <a:ext uri="{FF2B5EF4-FFF2-40B4-BE49-F238E27FC236}">
                <a16:creationId xmlns:a16="http://schemas.microsoft.com/office/drawing/2014/main" id="{DCBFF498-960A-4E24-8E44-113223200D57}"/>
              </a:ext>
            </a:extLst>
          </p:cNvPr>
          <p:cNvGraphicFramePr>
            <a:graphicFrameLocks/>
          </p:cNvGraphicFramePr>
          <p:nvPr/>
        </p:nvGraphicFramePr>
        <p:xfrm>
          <a:off x="451958" y="1833007"/>
          <a:ext cx="10248900" cy="4705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831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4425-2377-4140-B239-1FE660417EB0}"/>
              </a:ext>
            </a:extLst>
          </p:cNvPr>
          <p:cNvSpPr>
            <a:spLocks noGrp="1"/>
          </p:cNvSpPr>
          <p:nvPr>
            <p:ph type="title"/>
          </p:nvPr>
        </p:nvSpPr>
        <p:spPr/>
        <p:txBody>
          <a:bodyPr/>
          <a:lstStyle/>
          <a:p>
            <a:r>
              <a:rPr lang="en-GB" dirty="0"/>
              <a:t>COVID-19</a:t>
            </a:r>
          </a:p>
        </p:txBody>
      </p:sp>
      <p:sp>
        <p:nvSpPr>
          <p:cNvPr id="3" name="Text Placeholder 2">
            <a:extLst>
              <a:ext uri="{FF2B5EF4-FFF2-40B4-BE49-F238E27FC236}">
                <a16:creationId xmlns:a16="http://schemas.microsoft.com/office/drawing/2014/main" id="{E673F980-3376-415E-AC1D-BEE3100334D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E57D3B-5495-4F37-AD07-AB9F907D682E}"/>
              </a:ext>
            </a:extLst>
          </p:cNvPr>
          <p:cNvSpPr>
            <a:spLocks noGrp="1"/>
          </p:cNvSpPr>
          <p:nvPr>
            <p:ph type="sldNum" sz="quarter" idx="12"/>
          </p:nvPr>
        </p:nvSpPr>
        <p:spPr/>
        <p:txBody>
          <a:bodyPr/>
          <a:lstStyle/>
          <a:p>
            <a:fld id="{2EA68997-F432-425E-9889-9D05EBED06BE}" type="slidenum">
              <a:rPr lang="en-GB" smtClean="0"/>
              <a:t>17</a:t>
            </a:fld>
            <a:endParaRPr lang="en-GB"/>
          </a:p>
        </p:txBody>
      </p:sp>
    </p:spTree>
    <p:extLst>
      <p:ext uri="{BB962C8B-B14F-4D97-AF65-F5344CB8AC3E}">
        <p14:creationId xmlns:p14="http://schemas.microsoft.com/office/powerpoint/2010/main" val="76680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8C1A-06E6-274E-BC2F-BB7F2466CDDD}"/>
              </a:ext>
            </a:extLst>
          </p:cNvPr>
          <p:cNvSpPr>
            <a:spLocks noGrp="1"/>
          </p:cNvSpPr>
          <p:nvPr>
            <p:ph type="title"/>
          </p:nvPr>
        </p:nvSpPr>
        <p:spPr>
          <a:xfrm>
            <a:off x="310038" y="765442"/>
            <a:ext cx="11777675" cy="1325563"/>
          </a:xfrm>
        </p:spPr>
        <p:txBody>
          <a:bodyPr>
            <a:noAutofit/>
          </a:bodyPr>
          <a:lstStyle/>
          <a:p>
            <a:r>
              <a:rPr kumimoji="0" lang="en-US" sz="2400" b="0" i="1" u="none" strike="noStrike" kern="1200" cap="none" spc="0" normalizeH="0" baseline="0" noProof="0" dirty="0">
                <a:ln>
                  <a:noFill/>
                </a:ln>
                <a:solidFill>
                  <a:srgbClr val="FF0000"/>
                </a:solidFill>
                <a:effectLst/>
                <a:uLnTx/>
                <a:uFillTx/>
                <a:latin typeface="Calibri"/>
                <a:ea typeface="+mj-ea"/>
                <a:cs typeface="+mj-cs"/>
              </a:rPr>
              <a:t>COVID-19 follows a similar trajectory to inequalities in mortality from other causes – the more deprived the area of residence, the greater the mortality from COVID-19. </a:t>
            </a:r>
            <a:br>
              <a:rPr kumimoji="0" lang="en-US" sz="2400" b="0" i="0" u="none" strike="noStrike" kern="1200" cap="none" spc="0" normalizeH="0" baseline="0" noProof="0" dirty="0">
                <a:ln>
                  <a:noFill/>
                </a:ln>
                <a:solidFill>
                  <a:prstClr val="black"/>
                </a:solidFill>
                <a:effectLst/>
                <a:uLnTx/>
                <a:uFillTx/>
                <a:latin typeface="Calibri"/>
                <a:ea typeface="+mj-ea"/>
                <a:cs typeface="+mj-cs"/>
              </a:rPr>
            </a:br>
            <a:r>
              <a:rPr kumimoji="0" lang="en-GB" sz="2400" b="0" i="0" u="none" strike="noStrike" kern="1200" cap="none" spc="0" normalizeH="0" baseline="0" noProof="0" dirty="0">
                <a:ln>
                  <a:noFill/>
                </a:ln>
                <a:solidFill>
                  <a:prstClr val="black"/>
                </a:solidFill>
                <a:effectLst/>
                <a:uLnTx/>
                <a:uFillTx/>
                <a:latin typeface="Calibri"/>
                <a:ea typeface="+mj-ea"/>
                <a:cs typeface="+mj-cs"/>
              </a:rPr>
              <a:t>Age-standardised mortality rates from all causes, COVID-19 and other causes (per 100,000), by deprivation deciles in England</a:t>
            </a:r>
            <a:endParaRPr lang="en-US" sz="2800" dirty="0"/>
          </a:p>
        </p:txBody>
      </p:sp>
      <p:pic>
        <p:nvPicPr>
          <p:cNvPr id="4" name="Picture 3">
            <a:extLst>
              <a:ext uri="{FF2B5EF4-FFF2-40B4-BE49-F238E27FC236}">
                <a16:creationId xmlns:a16="http://schemas.microsoft.com/office/drawing/2014/main" id="{7B7AD7A0-1F6D-A942-AF82-27FC1007E721}"/>
              </a:ext>
            </a:extLst>
          </p:cNvPr>
          <p:cNvPicPr>
            <a:picLocks noChangeAspect="1"/>
          </p:cNvPicPr>
          <p:nvPr/>
        </p:nvPicPr>
        <p:blipFill rotWithShape="1">
          <a:blip r:embed="rId2"/>
          <a:srcRect l="3357" r="4764"/>
          <a:stretch/>
        </p:blipFill>
        <p:spPr>
          <a:xfrm>
            <a:off x="84440" y="2715998"/>
            <a:ext cx="5838569" cy="3024000"/>
          </a:xfrm>
          <a:prstGeom prst="rect">
            <a:avLst/>
          </a:prstGeom>
        </p:spPr>
      </p:pic>
      <p:pic>
        <p:nvPicPr>
          <p:cNvPr id="5" name="Picture 4">
            <a:extLst>
              <a:ext uri="{FF2B5EF4-FFF2-40B4-BE49-F238E27FC236}">
                <a16:creationId xmlns:a16="http://schemas.microsoft.com/office/drawing/2014/main" id="{14CD5717-DF6F-B943-9CC7-8C9943D22BCB}"/>
              </a:ext>
            </a:extLst>
          </p:cNvPr>
          <p:cNvPicPr>
            <a:picLocks noChangeAspect="1"/>
          </p:cNvPicPr>
          <p:nvPr/>
        </p:nvPicPr>
        <p:blipFill rotWithShape="1">
          <a:blip r:embed="rId3"/>
          <a:srcRect t="4922"/>
          <a:stretch/>
        </p:blipFill>
        <p:spPr>
          <a:xfrm>
            <a:off x="8845378" y="102702"/>
            <a:ext cx="3242335" cy="660589"/>
          </a:xfrm>
          <a:prstGeom prst="rect">
            <a:avLst/>
          </a:prstGeom>
        </p:spPr>
      </p:pic>
      <p:sp>
        <p:nvSpPr>
          <p:cNvPr id="6" name="Rectangle 5">
            <a:extLst>
              <a:ext uri="{FF2B5EF4-FFF2-40B4-BE49-F238E27FC236}">
                <a16:creationId xmlns:a16="http://schemas.microsoft.com/office/drawing/2014/main" id="{599965E4-E0E3-1F48-AA90-DF81AF817A00}"/>
              </a:ext>
            </a:extLst>
          </p:cNvPr>
          <p:cNvSpPr/>
          <p:nvPr/>
        </p:nvSpPr>
        <p:spPr>
          <a:xfrm>
            <a:off x="3308747" y="6364992"/>
            <a:ext cx="8793605" cy="338554"/>
          </a:xfrm>
          <a:prstGeom prst="rect">
            <a:avLst/>
          </a:prstGeom>
        </p:spPr>
        <p:txBody>
          <a:bodyPr wrap="square">
            <a:spAutoFit/>
          </a:bodyPr>
          <a:lstStyle/>
          <a:p>
            <a:pPr algn="r"/>
            <a:r>
              <a:rPr lang="en-GB" sz="1600" dirty="0">
                <a:latin typeface="Helvetica" pitchFamily="2" charset="0"/>
              </a:rPr>
              <a:t>Source: ONS. Deaths involving COVID-19 by local area and socioeconomic deprivation, 2020</a:t>
            </a:r>
            <a:endParaRPr lang="en-GB" sz="1600" dirty="0">
              <a:effectLst/>
              <a:latin typeface="Helvetica" pitchFamily="2" charset="0"/>
            </a:endParaRPr>
          </a:p>
        </p:txBody>
      </p:sp>
      <p:pic>
        <p:nvPicPr>
          <p:cNvPr id="7" name="Picture 6">
            <a:extLst>
              <a:ext uri="{FF2B5EF4-FFF2-40B4-BE49-F238E27FC236}">
                <a16:creationId xmlns:a16="http://schemas.microsoft.com/office/drawing/2014/main" id="{396B292A-94C6-4443-8FCA-BC705C40E072}"/>
              </a:ext>
            </a:extLst>
          </p:cNvPr>
          <p:cNvPicPr>
            <a:picLocks noChangeAspect="1"/>
          </p:cNvPicPr>
          <p:nvPr/>
        </p:nvPicPr>
        <p:blipFill rotWithShape="1">
          <a:blip r:embed="rId4"/>
          <a:srcRect l="4112" t="14778" r="7383"/>
          <a:stretch/>
        </p:blipFill>
        <p:spPr>
          <a:xfrm>
            <a:off x="5923009" y="2885616"/>
            <a:ext cx="6245722" cy="2736000"/>
          </a:xfrm>
          <a:prstGeom prst="rect">
            <a:avLst/>
          </a:prstGeom>
        </p:spPr>
      </p:pic>
      <p:sp>
        <p:nvSpPr>
          <p:cNvPr id="11" name="TextBox 10">
            <a:extLst>
              <a:ext uri="{FF2B5EF4-FFF2-40B4-BE49-F238E27FC236}">
                <a16:creationId xmlns:a16="http://schemas.microsoft.com/office/drawing/2014/main" id="{E18A8E45-A624-415A-80C1-B08ED5553573}"/>
              </a:ext>
            </a:extLst>
          </p:cNvPr>
          <p:cNvSpPr txBox="1"/>
          <p:nvPr/>
        </p:nvSpPr>
        <p:spPr>
          <a:xfrm>
            <a:off x="2440047" y="2481364"/>
            <a:ext cx="1173891" cy="369332"/>
          </a:xfrm>
          <a:prstGeom prst="rect">
            <a:avLst/>
          </a:prstGeom>
          <a:noFill/>
        </p:spPr>
        <p:txBody>
          <a:bodyPr wrap="square" rtlCol="0">
            <a:spAutoFit/>
          </a:bodyPr>
          <a:lstStyle/>
          <a:p>
            <a:r>
              <a:rPr lang="en-GB" dirty="0"/>
              <a:t>Male</a:t>
            </a:r>
          </a:p>
        </p:txBody>
      </p:sp>
      <p:sp>
        <p:nvSpPr>
          <p:cNvPr id="12" name="TextBox 11">
            <a:extLst>
              <a:ext uri="{FF2B5EF4-FFF2-40B4-BE49-F238E27FC236}">
                <a16:creationId xmlns:a16="http://schemas.microsoft.com/office/drawing/2014/main" id="{9950E329-9444-467A-98C8-D484E02A167A}"/>
              </a:ext>
            </a:extLst>
          </p:cNvPr>
          <p:cNvSpPr txBox="1"/>
          <p:nvPr/>
        </p:nvSpPr>
        <p:spPr>
          <a:xfrm>
            <a:off x="8457891" y="2466122"/>
            <a:ext cx="1173891" cy="369332"/>
          </a:xfrm>
          <a:prstGeom prst="rect">
            <a:avLst/>
          </a:prstGeom>
          <a:noFill/>
        </p:spPr>
        <p:txBody>
          <a:bodyPr wrap="square" rtlCol="0">
            <a:spAutoFit/>
          </a:bodyPr>
          <a:lstStyle/>
          <a:p>
            <a:r>
              <a:rPr lang="en-GB" dirty="0"/>
              <a:t>Female</a:t>
            </a:r>
          </a:p>
        </p:txBody>
      </p:sp>
    </p:spTree>
    <p:extLst>
      <p:ext uri="{BB962C8B-B14F-4D97-AF65-F5344CB8AC3E}">
        <p14:creationId xmlns:p14="http://schemas.microsoft.com/office/powerpoint/2010/main" val="224482756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C235B9-5DED-45C1-B741-9D6D3E21B09D}"/>
              </a:ext>
            </a:extLst>
          </p:cNvPr>
          <p:cNvSpPr>
            <a:spLocks noGrp="1"/>
          </p:cNvSpPr>
          <p:nvPr>
            <p:ph type="sldNum" sz="quarter" idx="12"/>
          </p:nvPr>
        </p:nvSpPr>
        <p:spPr/>
        <p:txBody>
          <a:bodyPr/>
          <a:lstStyle/>
          <a:p>
            <a:fld id="{2EA68997-F432-425E-9889-9D05EBED06BE}" type="slidenum">
              <a:rPr lang="en-GB" smtClean="0"/>
              <a:t>19</a:t>
            </a:fld>
            <a:endParaRPr lang="en-GB"/>
          </a:p>
        </p:txBody>
      </p:sp>
      <p:graphicFrame>
        <p:nvGraphicFramePr>
          <p:cNvPr id="5" name="Chart 4">
            <a:extLst>
              <a:ext uri="{FF2B5EF4-FFF2-40B4-BE49-F238E27FC236}">
                <a16:creationId xmlns:a16="http://schemas.microsoft.com/office/drawing/2014/main" id="{C994DC5F-923F-4EBE-BE46-C938A7881378}"/>
              </a:ext>
            </a:extLst>
          </p:cNvPr>
          <p:cNvGraphicFramePr>
            <a:graphicFrameLocks noGrp="1" noChangeAspect="1"/>
          </p:cNvGraphicFramePr>
          <p:nvPr>
            <p:extLst>
              <p:ext uri="{D42A27DB-BD31-4B8C-83A1-F6EECF244321}">
                <p14:modId xmlns:p14="http://schemas.microsoft.com/office/powerpoint/2010/main" val="3862124678"/>
              </p:ext>
            </p:extLst>
          </p:nvPr>
        </p:nvGraphicFramePr>
        <p:xfrm>
          <a:off x="2298000" y="1815894"/>
          <a:ext cx="6903150" cy="500191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9C6B0A4D-C36E-41F7-A555-5153E9C411AA}"/>
              </a:ext>
            </a:extLst>
          </p:cNvPr>
          <p:cNvSpPr>
            <a:spLocks noGrp="1"/>
          </p:cNvSpPr>
          <p:nvPr>
            <p:ph type="title"/>
          </p:nvPr>
        </p:nvSpPr>
        <p:spPr>
          <a:xfrm>
            <a:off x="0" y="762049"/>
            <a:ext cx="11811000" cy="1103633"/>
          </a:xfrm>
        </p:spPr>
        <p:txBody>
          <a:bodyPr>
            <a:noAutofit/>
          </a:bodyPr>
          <a:lstStyle/>
          <a:p>
            <a:r>
              <a:rPr lang="en-GB" sz="2000" i="1" dirty="0">
                <a:solidFill>
                  <a:srgbClr val="FF0000"/>
                </a:solidFill>
                <a:effectLst/>
                <a:latin typeface="+mn-lt"/>
                <a:ea typeface="Times New Roman" panose="02020603050405020304" pitchFamily="18" charset="0"/>
                <a:cs typeface="Times New Roman" panose="02020603050405020304" pitchFamily="18" charset="0"/>
              </a:rPr>
              <a:t>In the four most deprived deciles in Lancashire and South Cumbria COVID-19 mortality was greater than the England and Wales average and there are sharp inequalities in the Region</a:t>
            </a:r>
            <a:br>
              <a:rPr lang="en-GB" sz="2000" i="1" dirty="0">
                <a:solidFill>
                  <a:srgbClr val="FF0000"/>
                </a:solidFill>
                <a:effectLst/>
                <a:latin typeface="+mn-lt"/>
                <a:ea typeface="Times New Roman" panose="02020603050405020304" pitchFamily="18" charset="0"/>
                <a:cs typeface="Times New Roman" panose="02020603050405020304" pitchFamily="18" charset="0"/>
              </a:rPr>
            </a:br>
            <a:r>
              <a:rPr lang="en-GB" sz="2000" dirty="0">
                <a:effectLst/>
                <a:latin typeface="+mn-lt"/>
                <a:ea typeface="Times New Roman" panose="02020603050405020304" pitchFamily="18" charset="0"/>
                <a:cs typeface="Times New Roman" panose="02020603050405020304" pitchFamily="18" charset="0"/>
              </a:rPr>
              <a:t>Age and sex standardised COVID-19 mortality ratios by IMD 2019 deciles of MSOAs* in Lancashire and South Cumbria, March 2020 to April 2021</a:t>
            </a:r>
            <a:endParaRPr lang="en-US" sz="2000" dirty="0">
              <a:latin typeface="+mn-lt"/>
            </a:endParaRPr>
          </a:p>
        </p:txBody>
      </p:sp>
      <p:sp>
        <p:nvSpPr>
          <p:cNvPr id="7" name="Rectangle 6">
            <a:extLst>
              <a:ext uri="{FF2B5EF4-FFF2-40B4-BE49-F238E27FC236}">
                <a16:creationId xmlns:a16="http://schemas.microsoft.com/office/drawing/2014/main" id="{6F410232-A83F-47E9-A746-9B82B15CF0AA}"/>
              </a:ext>
            </a:extLst>
          </p:cNvPr>
          <p:cNvSpPr/>
          <p:nvPr/>
        </p:nvSpPr>
        <p:spPr>
          <a:xfrm>
            <a:off x="10267406" y="6364992"/>
            <a:ext cx="1834946" cy="338554"/>
          </a:xfrm>
          <a:prstGeom prst="rect">
            <a:avLst/>
          </a:prstGeom>
        </p:spPr>
        <p:txBody>
          <a:bodyPr wrap="square">
            <a:spAutoFit/>
          </a:bodyPr>
          <a:lstStyle/>
          <a:p>
            <a:pPr algn="r"/>
            <a:r>
              <a:rPr lang="en-GB" sz="1600" dirty="0">
                <a:latin typeface="Calibri" panose="020F0502020204030204" pitchFamily="34" charset="0"/>
                <a:cs typeface="Calibri" panose="020F0502020204030204" pitchFamily="34" charset="0"/>
              </a:rPr>
              <a:t>Source: ONS </a:t>
            </a:r>
            <a:endParaRPr lang="en-GB" sz="1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716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875"/>
            <a:ext cx="12054468" cy="1013522"/>
          </a:xfrm>
          <a:ln>
            <a:noFill/>
          </a:ln>
        </p:spPr>
        <p:style>
          <a:lnRef idx="2">
            <a:schemeClr val="accent6"/>
          </a:lnRef>
          <a:fillRef idx="1">
            <a:schemeClr val="lt1"/>
          </a:fillRef>
          <a:effectRef idx="0">
            <a:schemeClr val="accent6"/>
          </a:effectRef>
          <a:fontRef idx="minor">
            <a:schemeClr val="dk1"/>
          </a:fontRef>
        </p:style>
        <p:txBody>
          <a:bodyPr>
            <a:normAutofit/>
          </a:bodyPr>
          <a:lstStyle/>
          <a:p>
            <a:r>
              <a:rPr lang="en-GB" sz="2400" i="1" dirty="0">
                <a:solidFill>
                  <a:srgbClr val="FF0000"/>
                </a:solidFill>
                <a:latin typeface="+mn-lt"/>
              </a:rPr>
              <a:t>Life expectancy is falling and falling faster in most deprived areas</a:t>
            </a:r>
            <a:br>
              <a:rPr lang="en-GB" sz="2400" i="1" dirty="0">
                <a:solidFill>
                  <a:srgbClr val="FF0000"/>
                </a:solidFill>
                <a:latin typeface="+mn-lt"/>
              </a:rPr>
            </a:br>
            <a:r>
              <a:rPr lang="en-US" sz="2400" dirty="0"/>
              <a:t>Life expectancy at birth by area deprivation deciles and sex, England, 2019-20</a:t>
            </a:r>
            <a:endParaRPr lang="en-GB" sz="2400" i="1" dirty="0">
              <a:solidFill>
                <a:srgbClr val="FF0000"/>
              </a:solidFill>
              <a:latin typeface="+mn-lt"/>
            </a:endParaRPr>
          </a:p>
        </p:txBody>
      </p:sp>
      <p:sp>
        <p:nvSpPr>
          <p:cNvPr id="3" name="Slide Number Placeholder 2"/>
          <p:cNvSpPr>
            <a:spLocks noGrp="1"/>
          </p:cNvSpPr>
          <p:nvPr>
            <p:ph type="sldNum" sz="quarter" idx="12"/>
          </p:nvPr>
        </p:nvSpPr>
        <p:spPr/>
        <p:txBody>
          <a:bodyPr/>
          <a:lstStyle/>
          <a:p>
            <a:fld id="{2EA68997-F432-425E-9889-9D05EBED06BE}" type="slidenum">
              <a:rPr lang="en-GB" smtClean="0"/>
              <a:t>2</a:t>
            </a:fld>
            <a:endParaRPr lang="en-GB"/>
          </a:p>
        </p:txBody>
      </p:sp>
      <p:pic>
        <p:nvPicPr>
          <p:cNvPr id="5" name="Picture 4">
            <a:extLst>
              <a:ext uri="{FF2B5EF4-FFF2-40B4-BE49-F238E27FC236}">
                <a16:creationId xmlns:a16="http://schemas.microsoft.com/office/drawing/2014/main" id="{FDE206DC-3952-4BCE-A696-0430871A208F}"/>
              </a:ext>
            </a:extLst>
          </p:cNvPr>
          <p:cNvPicPr>
            <a:picLocks noChangeAspect="1"/>
          </p:cNvPicPr>
          <p:nvPr/>
        </p:nvPicPr>
        <p:blipFill rotWithShape="1">
          <a:blip r:embed="rId3"/>
          <a:srcRect t="4922"/>
          <a:stretch/>
        </p:blipFill>
        <p:spPr>
          <a:xfrm>
            <a:off x="10355580" y="6483850"/>
            <a:ext cx="1836420" cy="374150"/>
          </a:xfrm>
          <a:prstGeom prst="rect">
            <a:avLst/>
          </a:prstGeom>
        </p:spPr>
      </p:pic>
      <p:graphicFrame>
        <p:nvGraphicFramePr>
          <p:cNvPr id="6" name="Chart 5">
            <a:extLst>
              <a:ext uri="{FF2B5EF4-FFF2-40B4-BE49-F238E27FC236}">
                <a16:creationId xmlns:a16="http://schemas.microsoft.com/office/drawing/2014/main" id="{EFE3540C-671D-4908-A83B-6C22E7E0601D}"/>
              </a:ext>
            </a:extLst>
          </p:cNvPr>
          <p:cNvGraphicFramePr>
            <a:graphicFrameLocks/>
          </p:cNvGraphicFramePr>
          <p:nvPr/>
        </p:nvGraphicFramePr>
        <p:xfrm>
          <a:off x="193800" y="1513426"/>
          <a:ext cx="5580000" cy="50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F3478BA-F327-4D3E-8F94-86284F9D90C3}"/>
              </a:ext>
            </a:extLst>
          </p:cNvPr>
          <p:cNvGraphicFramePr>
            <a:graphicFrameLocks/>
          </p:cNvGraphicFramePr>
          <p:nvPr/>
        </p:nvGraphicFramePr>
        <p:xfrm>
          <a:off x="6165012" y="1606912"/>
          <a:ext cx="5580000" cy="5040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7EDD5B3-35F6-4D1F-9B8E-37028727037E}"/>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sp>
        <p:nvSpPr>
          <p:cNvPr id="4" name="TextBox 3">
            <a:extLst>
              <a:ext uri="{FF2B5EF4-FFF2-40B4-BE49-F238E27FC236}">
                <a16:creationId xmlns:a16="http://schemas.microsoft.com/office/drawing/2014/main" id="{0F7D62EA-8B72-4BB2-986E-EC8160DD6F0D}"/>
              </a:ext>
            </a:extLst>
          </p:cNvPr>
          <p:cNvSpPr txBox="1"/>
          <p:nvPr/>
        </p:nvSpPr>
        <p:spPr>
          <a:xfrm>
            <a:off x="5149686" y="1944687"/>
            <a:ext cx="624114" cy="461665"/>
          </a:xfrm>
          <a:prstGeom prst="rect">
            <a:avLst/>
          </a:prstGeom>
          <a:noFill/>
        </p:spPr>
        <p:txBody>
          <a:bodyPr wrap="square" rtlCol="0">
            <a:spAutoFit/>
          </a:bodyPr>
          <a:lstStyle/>
          <a:p>
            <a:r>
              <a:rPr lang="en-GB" sz="1200" dirty="0">
                <a:solidFill>
                  <a:srgbClr val="FF0000"/>
                </a:solidFill>
              </a:rPr>
              <a:t>0.95 years</a:t>
            </a:r>
          </a:p>
        </p:txBody>
      </p:sp>
      <p:sp>
        <p:nvSpPr>
          <p:cNvPr id="9" name="TextBox 8">
            <a:extLst>
              <a:ext uri="{FF2B5EF4-FFF2-40B4-BE49-F238E27FC236}">
                <a16:creationId xmlns:a16="http://schemas.microsoft.com/office/drawing/2014/main" id="{F955FF89-1E13-457B-9F6B-420E16935DA5}"/>
              </a:ext>
            </a:extLst>
          </p:cNvPr>
          <p:cNvSpPr txBox="1"/>
          <p:nvPr/>
        </p:nvSpPr>
        <p:spPr>
          <a:xfrm>
            <a:off x="791028" y="3200172"/>
            <a:ext cx="624114" cy="461665"/>
          </a:xfrm>
          <a:prstGeom prst="rect">
            <a:avLst/>
          </a:prstGeom>
          <a:noFill/>
        </p:spPr>
        <p:txBody>
          <a:bodyPr wrap="square" rtlCol="0">
            <a:spAutoFit/>
          </a:bodyPr>
          <a:lstStyle/>
          <a:p>
            <a:r>
              <a:rPr lang="en-GB" sz="1200" dirty="0">
                <a:solidFill>
                  <a:srgbClr val="FF0000"/>
                </a:solidFill>
              </a:rPr>
              <a:t>1.9 years</a:t>
            </a:r>
          </a:p>
        </p:txBody>
      </p:sp>
    </p:spTree>
    <p:extLst>
      <p:ext uri="{BB962C8B-B14F-4D97-AF65-F5344CB8AC3E}">
        <p14:creationId xmlns:p14="http://schemas.microsoft.com/office/powerpoint/2010/main" val="425608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7819-3109-42A3-940C-5C697B3F3F04}"/>
              </a:ext>
            </a:extLst>
          </p:cNvPr>
          <p:cNvSpPr>
            <a:spLocks noGrp="1"/>
          </p:cNvSpPr>
          <p:nvPr>
            <p:ph type="title"/>
          </p:nvPr>
        </p:nvSpPr>
        <p:spPr>
          <a:xfrm>
            <a:off x="230455" y="298521"/>
            <a:ext cx="2930756" cy="6057829"/>
          </a:xfrm>
        </p:spPr>
        <p:txBody>
          <a:bodyPr>
            <a:noAutofit/>
          </a:bodyPr>
          <a:lstStyle/>
          <a:p>
            <a:r>
              <a:rPr lang="en-GB" sz="2000" i="1" dirty="0">
                <a:solidFill>
                  <a:srgbClr val="FF0000"/>
                </a:solidFill>
                <a:effectLst/>
                <a:latin typeface="+mn-lt"/>
                <a:ea typeface="Times New Roman" panose="02020603050405020304" pitchFamily="18" charset="0"/>
                <a:cs typeface="Times New Roman" panose="02020603050405020304" pitchFamily="18" charset="0"/>
              </a:rPr>
              <a:t>There is an association between deprivation and COVID-19 mortality, but several</a:t>
            </a:r>
            <a:br>
              <a:rPr lang="en-GB" sz="2000" i="1" dirty="0">
                <a:solidFill>
                  <a:srgbClr val="FF0000"/>
                </a:solidFill>
                <a:effectLst/>
                <a:latin typeface="+mn-lt"/>
                <a:ea typeface="Times New Roman" panose="02020603050405020304" pitchFamily="18" charset="0"/>
                <a:cs typeface="Times New Roman" panose="02020603050405020304" pitchFamily="18" charset="0"/>
              </a:rPr>
            </a:br>
            <a:r>
              <a:rPr lang="en-GB" sz="2000" i="1" dirty="0">
                <a:solidFill>
                  <a:srgbClr val="FF0000"/>
                </a:solidFill>
                <a:effectLst/>
                <a:latin typeface="+mn-lt"/>
                <a:ea typeface="Times New Roman" panose="02020603050405020304" pitchFamily="18" charset="0"/>
                <a:cs typeface="Times New Roman" panose="02020603050405020304" pitchFamily="18" charset="0"/>
              </a:rPr>
              <a:t>areas have higher rates than expected for their deprivation (e.g. Blackburn, Preston)</a:t>
            </a:r>
            <a:br>
              <a:rPr lang="en-GB" sz="2000" dirty="0">
                <a:effectLst/>
                <a:latin typeface="+mn-lt"/>
                <a:ea typeface="Times New Roman" panose="02020603050405020304" pitchFamily="18" charset="0"/>
                <a:cs typeface="Times New Roman" panose="02020603050405020304" pitchFamily="18" charset="0"/>
              </a:rPr>
            </a:br>
            <a:r>
              <a:rPr lang="en-GB" sz="2000" dirty="0">
                <a:effectLst/>
                <a:latin typeface="+mn-lt"/>
                <a:ea typeface="Times New Roman" panose="02020603050405020304" pitchFamily="18" charset="0"/>
                <a:cs typeface="Times New Roman" panose="02020603050405020304" pitchFamily="18" charset="0"/>
              </a:rPr>
              <a:t>Age-adjusted COVID-19 mortality ratio of observed to expected deaths by level of deprivation, March 2020 to April 2021, neighbourhoods (MSOAs) in Lancashire and South Cumbria </a:t>
            </a:r>
            <a:endParaRPr lang="en-GB" sz="2000" dirty="0">
              <a:latin typeface="+mn-lt"/>
            </a:endParaRPr>
          </a:p>
        </p:txBody>
      </p:sp>
      <p:sp>
        <p:nvSpPr>
          <p:cNvPr id="4" name="Slide Number Placeholder 3">
            <a:extLst>
              <a:ext uri="{FF2B5EF4-FFF2-40B4-BE49-F238E27FC236}">
                <a16:creationId xmlns:a16="http://schemas.microsoft.com/office/drawing/2014/main" id="{312D1139-1785-4044-95F8-E91A4E3FB4E1}"/>
              </a:ext>
            </a:extLst>
          </p:cNvPr>
          <p:cNvSpPr>
            <a:spLocks noGrp="1"/>
          </p:cNvSpPr>
          <p:nvPr>
            <p:ph type="sldNum" sz="quarter" idx="12"/>
          </p:nvPr>
        </p:nvSpPr>
        <p:spPr/>
        <p:txBody>
          <a:bodyPr/>
          <a:lstStyle/>
          <a:p>
            <a:fld id="{2EA68997-F432-425E-9889-9D05EBED06BE}" type="slidenum">
              <a:rPr lang="en-GB" smtClean="0"/>
              <a:t>20</a:t>
            </a:fld>
            <a:endParaRPr lang="en-GB"/>
          </a:p>
        </p:txBody>
      </p:sp>
      <p:graphicFrame>
        <p:nvGraphicFramePr>
          <p:cNvPr id="6" name="Chart 5">
            <a:extLst>
              <a:ext uri="{FF2B5EF4-FFF2-40B4-BE49-F238E27FC236}">
                <a16:creationId xmlns:a16="http://schemas.microsoft.com/office/drawing/2014/main" id="{86225C2F-44BC-4061-B294-7984F0A77128}"/>
              </a:ext>
            </a:extLst>
          </p:cNvPr>
          <p:cNvGraphicFramePr>
            <a:graphicFrameLocks noGrp="1" noChangeAspect="1"/>
          </p:cNvGraphicFramePr>
          <p:nvPr/>
        </p:nvGraphicFramePr>
        <p:xfrm>
          <a:off x="3581401" y="1023604"/>
          <a:ext cx="7592400" cy="5515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9762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82A2-2AF9-4928-8421-E8B4B247530E}"/>
              </a:ext>
            </a:extLst>
          </p:cNvPr>
          <p:cNvSpPr>
            <a:spLocks noGrp="1"/>
          </p:cNvSpPr>
          <p:nvPr>
            <p:ph type="title"/>
          </p:nvPr>
        </p:nvSpPr>
        <p:spPr>
          <a:xfrm>
            <a:off x="838200" y="644706"/>
            <a:ext cx="10515600" cy="987018"/>
          </a:xfrm>
        </p:spPr>
        <p:txBody>
          <a:bodyPr>
            <a:normAutofit/>
          </a:bodyPr>
          <a:lstStyle/>
          <a:p>
            <a:r>
              <a:rPr lang="en-GB" sz="2800" b="0" i="0" u="none" strike="noStrike" baseline="0" dirty="0">
                <a:effectLst/>
                <a:latin typeface="+mn-lt"/>
              </a:rPr>
              <a:t>Age-standardised mortality rates due to COVID-19 per 100,000 people, March 2020 to April 2021</a:t>
            </a:r>
            <a:endParaRPr lang="en-GB" sz="2800" dirty="0">
              <a:latin typeface="+mn-lt"/>
            </a:endParaRPr>
          </a:p>
        </p:txBody>
      </p:sp>
      <p:sp>
        <p:nvSpPr>
          <p:cNvPr id="4" name="Slide Number Placeholder 3">
            <a:extLst>
              <a:ext uri="{FF2B5EF4-FFF2-40B4-BE49-F238E27FC236}">
                <a16:creationId xmlns:a16="http://schemas.microsoft.com/office/drawing/2014/main" id="{05154A23-EAC9-41C8-9F4D-EF14CD6EF5E6}"/>
              </a:ext>
            </a:extLst>
          </p:cNvPr>
          <p:cNvSpPr>
            <a:spLocks noGrp="1"/>
          </p:cNvSpPr>
          <p:nvPr>
            <p:ph type="sldNum" sz="quarter" idx="12"/>
          </p:nvPr>
        </p:nvSpPr>
        <p:spPr/>
        <p:txBody>
          <a:bodyPr/>
          <a:lstStyle/>
          <a:p>
            <a:fld id="{2EA68997-F432-425E-9889-9D05EBED06BE}" type="slidenum">
              <a:rPr lang="en-GB" smtClean="0"/>
              <a:t>21</a:t>
            </a:fld>
            <a:endParaRPr lang="en-GB"/>
          </a:p>
        </p:txBody>
      </p:sp>
      <p:sp>
        <p:nvSpPr>
          <p:cNvPr id="7" name="TextBox 6">
            <a:extLst>
              <a:ext uri="{FF2B5EF4-FFF2-40B4-BE49-F238E27FC236}">
                <a16:creationId xmlns:a16="http://schemas.microsoft.com/office/drawing/2014/main" id="{1FEBBCB2-31C6-4E6D-BE16-122818D113BD}"/>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8" name="Chart 7"/>
          <p:cNvGraphicFramePr>
            <a:graphicFrameLocks/>
          </p:cNvGraphicFramePr>
          <p:nvPr>
            <p:extLst>
              <p:ext uri="{D42A27DB-BD31-4B8C-83A1-F6EECF244321}">
                <p14:modId xmlns:p14="http://schemas.microsoft.com/office/powerpoint/2010/main" val="1317943186"/>
              </p:ext>
            </p:extLst>
          </p:nvPr>
        </p:nvGraphicFramePr>
        <p:xfrm>
          <a:off x="2149230" y="2001056"/>
          <a:ext cx="6893170" cy="4529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55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079E-C25D-44B9-A777-E6A68D81FC53}"/>
              </a:ext>
            </a:extLst>
          </p:cNvPr>
          <p:cNvSpPr>
            <a:spLocks noGrp="1"/>
          </p:cNvSpPr>
          <p:nvPr>
            <p:ph type="title"/>
          </p:nvPr>
        </p:nvSpPr>
        <p:spPr/>
        <p:txBody>
          <a:bodyPr/>
          <a:lstStyle/>
          <a:p>
            <a:r>
              <a:rPr lang="en-GB" dirty="0"/>
              <a:t>Health </a:t>
            </a:r>
          </a:p>
        </p:txBody>
      </p:sp>
      <p:sp>
        <p:nvSpPr>
          <p:cNvPr id="3" name="Text Placeholder 2">
            <a:extLst>
              <a:ext uri="{FF2B5EF4-FFF2-40B4-BE49-F238E27FC236}">
                <a16:creationId xmlns:a16="http://schemas.microsoft.com/office/drawing/2014/main" id="{8375B332-CAA9-4CEF-B72D-F8E245D37A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5A3D37D-DB65-42D4-92AD-97FC60351658}"/>
              </a:ext>
            </a:extLst>
          </p:cNvPr>
          <p:cNvSpPr>
            <a:spLocks noGrp="1"/>
          </p:cNvSpPr>
          <p:nvPr>
            <p:ph type="sldNum" sz="quarter" idx="12"/>
          </p:nvPr>
        </p:nvSpPr>
        <p:spPr/>
        <p:txBody>
          <a:bodyPr/>
          <a:lstStyle/>
          <a:p>
            <a:fld id="{2EA68997-F432-425E-9889-9D05EBED06BE}" type="slidenum">
              <a:rPr lang="en-GB" smtClean="0"/>
              <a:t>22</a:t>
            </a:fld>
            <a:endParaRPr lang="en-GB"/>
          </a:p>
        </p:txBody>
      </p:sp>
    </p:spTree>
    <p:extLst>
      <p:ext uri="{BB962C8B-B14F-4D97-AF65-F5344CB8AC3E}">
        <p14:creationId xmlns:p14="http://schemas.microsoft.com/office/powerpoint/2010/main" val="2136569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a:xfrm>
            <a:off x="156754" y="659220"/>
            <a:ext cx="11197046" cy="987018"/>
          </a:xfrm>
        </p:spPr>
        <p:txBody>
          <a:bodyPr>
            <a:noAutofit/>
          </a:bodyPr>
          <a:lstStyle/>
          <a:p>
            <a:r>
              <a:rPr lang="en-GB" sz="2400" i="1" dirty="0">
                <a:solidFill>
                  <a:srgbClr val="FF0000"/>
                </a:solidFill>
                <a:latin typeface="+mn-lt"/>
              </a:rPr>
              <a:t>Women in Cumbria live 11 years longer in good health compared to women in Blackpool, for men - 10 years </a:t>
            </a:r>
            <a:br>
              <a:rPr lang="en-GB" sz="2400" dirty="0">
                <a:latin typeface="+mn-lt"/>
              </a:rPr>
            </a:br>
            <a:r>
              <a:rPr lang="en-GB" sz="2400" dirty="0">
                <a:latin typeface="+mn-lt"/>
              </a:rPr>
              <a:t>Healthy Life expectancy, 2017-2019</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23</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42B7ACC3-EDD5-48AB-A973-B739666A94D6}"/>
              </a:ext>
            </a:extLst>
          </p:cNvPr>
          <p:cNvGraphicFramePr>
            <a:graphicFrameLocks/>
          </p:cNvGraphicFramePr>
          <p:nvPr/>
        </p:nvGraphicFramePr>
        <p:xfrm>
          <a:off x="0" y="1810662"/>
          <a:ext cx="5760000" cy="471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F8AB194-AF23-4282-ACDA-A15804E04EB2}"/>
              </a:ext>
            </a:extLst>
          </p:cNvPr>
          <p:cNvGraphicFramePr>
            <a:graphicFrameLocks/>
          </p:cNvGraphicFramePr>
          <p:nvPr/>
        </p:nvGraphicFramePr>
        <p:xfrm>
          <a:off x="6096000" y="1810662"/>
          <a:ext cx="5760000" cy="471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3542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2FF3-FAF1-4B42-850F-7E72ECE4AAFF}"/>
              </a:ext>
            </a:extLst>
          </p:cNvPr>
          <p:cNvSpPr>
            <a:spLocks noGrp="1"/>
          </p:cNvSpPr>
          <p:nvPr>
            <p:ph type="title"/>
          </p:nvPr>
        </p:nvSpPr>
        <p:spPr>
          <a:xfrm>
            <a:off x="838200" y="966640"/>
            <a:ext cx="10515600" cy="987018"/>
          </a:xfrm>
        </p:spPr>
        <p:txBody>
          <a:bodyPr>
            <a:noAutofit/>
          </a:bodyPr>
          <a:lstStyle/>
          <a:p>
            <a:r>
              <a:rPr lang="en-US" sz="2800" dirty="0">
                <a:latin typeface="+mn-lt"/>
              </a:rPr>
              <a:t>Mortality rate from causes considered </a:t>
            </a:r>
            <a:r>
              <a:rPr lang="en-US" sz="2800" i="1" dirty="0">
                <a:latin typeface="+mn-lt"/>
              </a:rPr>
              <a:t>preventable</a:t>
            </a:r>
            <a:r>
              <a:rPr lang="en-US" sz="2800" dirty="0">
                <a:latin typeface="+mn-lt"/>
              </a:rPr>
              <a:t> (including cardiovascular, cancer, respiratory, liver diseases), 2016-18</a:t>
            </a:r>
            <a:br>
              <a:rPr lang="en-US" sz="2800" dirty="0">
                <a:latin typeface="+mn-lt"/>
              </a:rPr>
            </a:br>
            <a:r>
              <a:rPr lang="en-US" sz="2400" dirty="0">
                <a:latin typeface="+mn-lt"/>
              </a:rPr>
              <a:t>Directly </a:t>
            </a:r>
            <a:r>
              <a:rPr lang="en-US" sz="2400" dirty="0" err="1">
                <a:latin typeface="+mn-lt"/>
              </a:rPr>
              <a:t>Standardised</a:t>
            </a:r>
            <a:r>
              <a:rPr lang="en-US" sz="2400" dirty="0">
                <a:latin typeface="+mn-lt"/>
              </a:rPr>
              <a:t> Rate, per 100,000</a:t>
            </a:r>
            <a:endParaRPr lang="en-GB" sz="2800" dirty="0">
              <a:latin typeface="+mn-lt"/>
            </a:endParaRPr>
          </a:p>
        </p:txBody>
      </p:sp>
      <p:sp>
        <p:nvSpPr>
          <p:cNvPr id="4" name="Slide Number Placeholder 3">
            <a:extLst>
              <a:ext uri="{FF2B5EF4-FFF2-40B4-BE49-F238E27FC236}">
                <a16:creationId xmlns:a16="http://schemas.microsoft.com/office/drawing/2014/main" id="{204146C9-8E2A-48FF-908D-6EA2796D0B98}"/>
              </a:ext>
            </a:extLst>
          </p:cNvPr>
          <p:cNvSpPr>
            <a:spLocks noGrp="1"/>
          </p:cNvSpPr>
          <p:nvPr>
            <p:ph type="sldNum" sz="quarter" idx="12"/>
          </p:nvPr>
        </p:nvSpPr>
        <p:spPr/>
        <p:txBody>
          <a:bodyPr/>
          <a:lstStyle/>
          <a:p>
            <a:fld id="{2EA68997-F432-425E-9889-9D05EBED06BE}" type="slidenum">
              <a:rPr lang="en-GB" smtClean="0"/>
              <a:t>24</a:t>
            </a:fld>
            <a:endParaRPr lang="en-GB"/>
          </a:p>
        </p:txBody>
      </p:sp>
      <p:sp>
        <p:nvSpPr>
          <p:cNvPr id="6" name="TextBox 5">
            <a:extLst>
              <a:ext uri="{FF2B5EF4-FFF2-40B4-BE49-F238E27FC236}">
                <a16:creationId xmlns:a16="http://schemas.microsoft.com/office/drawing/2014/main" id="{EAF893DA-E7DD-4DC9-A44F-076AFE9EF285}"/>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0500-000006000000}"/>
              </a:ext>
            </a:extLst>
          </p:cNvPr>
          <p:cNvGraphicFramePr>
            <a:graphicFrameLocks/>
          </p:cNvGraphicFramePr>
          <p:nvPr>
            <p:extLst>
              <p:ext uri="{D42A27DB-BD31-4B8C-83A1-F6EECF244321}">
                <p14:modId xmlns:p14="http://schemas.microsoft.com/office/powerpoint/2010/main" val="1092260979"/>
              </p:ext>
            </p:extLst>
          </p:nvPr>
        </p:nvGraphicFramePr>
        <p:xfrm>
          <a:off x="2201594" y="2209801"/>
          <a:ext cx="7228156" cy="4329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416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Physically in/active adults, 2019/20,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25</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0E00-000007000000}"/>
              </a:ext>
            </a:extLst>
          </p:cNvPr>
          <p:cNvGraphicFramePr>
            <a:graphicFrameLocks/>
          </p:cNvGraphicFramePr>
          <p:nvPr>
            <p:extLst>
              <p:ext uri="{D42A27DB-BD31-4B8C-83A1-F6EECF244321}">
                <p14:modId xmlns:p14="http://schemas.microsoft.com/office/powerpoint/2010/main" val="2941821270"/>
              </p:ext>
            </p:extLst>
          </p:nvPr>
        </p:nvGraphicFramePr>
        <p:xfrm>
          <a:off x="2230022" y="2015570"/>
          <a:ext cx="7695028"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3811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Preterm (24-36 weeks) births, 2017-2019,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26</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87367019-93EF-4252-B84D-38951511A2DF}"/>
              </a:ext>
            </a:extLst>
          </p:cNvPr>
          <p:cNvGraphicFramePr>
            <a:graphicFrameLocks/>
          </p:cNvGraphicFramePr>
          <p:nvPr>
            <p:extLst>
              <p:ext uri="{D42A27DB-BD31-4B8C-83A1-F6EECF244321}">
                <p14:modId xmlns:p14="http://schemas.microsoft.com/office/powerpoint/2010/main" val="2244636605"/>
              </p:ext>
            </p:extLst>
          </p:nvPr>
        </p:nvGraphicFramePr>
        <p:xfrm>
          <a:off x="1085850" y="1809750"/>
          <a:ext cx="9734550" cy="454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778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2019,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27</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0F00-000007000000}"/>
              </a:ext>
            </a:extLst>
          </p:cNvPr>
          <p:cNvGraphicFramePr>
            <a:graphicFrameLocks/>
          </p:cNvGraphicFramePr>
          <p:nvPr>
            <p:extLst>
              <p:ext uri="{D42A27DB-BD31-4B8C-83A1-F6EECF244321}">
                <p14:modId xmlns:p14="http://schemas.microsoft.com/office/powerpoint/2010/main" val="3243316702"/>
              </p:ext>
            </p:extLst>
          </p:nvPr>
        </p:nvGraphicFramePr>
        <p:xfrm>
          <a:off x="1866900" y="1646238"/>
          <a:ext cx="7543507" cy="4819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481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28</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p:cNvGraphicFramePr>
            <a:graphicFrameLocks/>
          </p:cNvGraphicFramePr>
          <p:nvPr>
            <p:extLst>
              <p:ext uri="{D42A27DB-BD31-4B8C-83A1-F6EECF244321}">
                <p14:modId xmlns:p14="http://schemas.microsoft.com/office/powerpoint/2010/main" val="391380719"/>
              </p:ext>
            </p:extLst>
          </p:nvPr>
        </p:nvGraphicFramePr>
        <p:xfrm>
          <a:off x="457200" y="1866092"/>
          <a:ext cx="10344149" cy="45664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6850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29</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5" name="Chart 4"/>
          <p:cNvGraphicFramePr>
            <a:graphicFrameLocks/>
          </p:cNvGraphicFramePr>
          <p:nvPr>
            <p:extLst>
              <p:ext uri="{D42A27DB-BD31-4B8C-83A1-F6EECF244321}">
                <p14:modId xmlns:p14="http://schemas.microsoft.com/office/powerpoint/2010/main" val="4056353796"/>
              </p:ext>
            </p:extLst>
          </p:nvPr>
        </p:nvGraphicFramePr>
        <p:xfrm>
          <a:off x="514350" y="1646238"/>
          <a:ext cx="11182350" cy="481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225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3FC2-F78C-495F-BD3E-F788E3F8721B}"/>
              </a:ext>
            </a:extLst>
          </p:cNvPr>
          <p:cNvSpPr>
            <a:spLocks noGrp="1"/>
          </p:cNvSpPr>
          <p:nvPr>
            <p:ph type="title"/>
          </p:nvPr>
        </p:nvSpPr>
        <p:spPr/>
        <p:txBody>
          <a:bodyPr>
            <a:normAutofit fontScale="90000"/>
          </a:bodyPr>
          <a:lstStyle/>
          <a:p>
            <a:r>
              <a:rPr lang="en-GB" sz="2800" i="1" dirty="0">
                <a:solidFill>
                  <a:srgbClr val="FF0000"/>
                </a:solidFill>
                <a:latin typeface="+mn-lt"/>
              </a:rPr>
              <a:t>On average, men in </a:t>
            </a:r>
            <a:r>
              <a:rPr lang="en-GB" sz="2800" i="1" dirty="0" err="1">
                <a:solidFill>
                  <a:srgbClr val="FF0000"/>
                </a:solidFill>
                <a:latin typeface="+mn-lt"/>
              </a:rPr>
              <a:t>Ribble</a:t>
            </a:r>
            <a:r>
              <a:rPr lang="en-GB" sz="2800" i="1" dirty="0">
                <a:solidFill>
                  <a:srgbClr val="FF0000"/>
                </a:solidFill>
                <a:latin typeface="+mn-lt"/>
              </a:rPr>
              <a:t> Valley live 5 years longer than men in Burnley, for women 4 years more than Blackburn with Darwen</a:t>
            </a:r>
            <a:br>
              <a:rPr lang="en-GB" sz="2800" dirty="0">
                <a:latin typeface="+mn-lt"/>
              </a:rPr>
            </a:br>
            <a:r>
              <a:rPr lang="en-GB" sz="2800" dirty="0">
                <a:latin typeface="+mn-lt"/>
              </a:rPr>
              <a:t>Life expectancy, 2017-2019 </a:t>
            </a:r>
          </a:p>
        </p:txBody>
      </p:sp>
      <p:sp>
        <p:nvSpPr>
          <p:cNvPr id="4" name="Slide Number Placeholder 3">
            <a:extLst>
              <a:ext uri="{FF2B5EF4-FFF2-40B4-BE49-F238E27FC236}">
                <a16:creationId xmlns:a16="http://schemas.microsoft.com/office/drawing/2014/main" id="{C0DA8FFA-470D-496B-A47A-51B2FAAE6ED6}"/>
              </a:ext>
            </a:extLst>
          </p:cNvPr>
          <p:cNvSpPr>
            <a:spLocks noGrp="1"/>
          </p:cNvSpPr>
          <p:nvPr>
            <p:ph type="sldNum" sz="quarter" idx="12"/>
          </p:nvPr>
        </p:nvSpPr>
        <p:spPr/>
        <p:txBody>
          <a:bodyPr/>
          <a:lstStyle/>
          <a:p>
            <a:fld id="{2EA68997-F432-425E-9889-9D05EBED06BE}" type="slidenum">
              <a:rPr lang="en-GB" smtClean="0"/>
              <a:t>3</a:t>
            </a:fld>
            <a:endParaRPr lang="en-GB"/>
          </a:p>
        </p:txBody>
      </p:sp>
      <p:sp>
        <p:nvSpPr>
          <p:cNvPr id="6" name="TextBox 5">
            <a:extLst>
              <a:ext uri="{FF2B5EF4-FFF2-40B4-BE49-F238E27FC236}">
                <a16:creationId xmlns:a16="http://schemas.microsoft.com/office/drawing/2014/main" id="{AD1774A6-7E70-40B2-ABFA-EB0F4F6EC544}"/>
              </a:ext>
            </a:extLst>
          </p:cNvPr>
          <p:cNvSpPr txBox="1"/>
          <p:nvPr/>
        </p:nvSpPr>
        <p:spPr>
          <a:xfrm>
            <a:off x="4419121" y="6352143"/>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3970416208"/>
              </p:ext>
            </p:extLst>
          </p:nvPr>
        </p:nvGraphicFramePr>
        <p:xfrm>
          <a:off x="0" y="1830904"/>
          <a:ext cx="6195244" cy="47059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5035074"/>
              </p:ext>
            </p:extLst>
          </p:nvPr>
        </p:nvGraphicFramePr>
        <p:xfrm>
          <a:off x="6195244" y="1873951"/>
          <a:ext cx="5787490" cy="48475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5931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30</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D00-000002000000}"/>
              </a:ext>
            </a:extLst>
          </p:cNvPr>
          <p:cNvGraphicFramePr>
            <a:graphicFrameLocks/>
          </p:cNvGraphicFramePr>
          <p:nvPr>
            <p:extLst>
              <p:ext uri="{D42A27DB-BD31-4B8C-83A1-F6EECF244321}">
                <p14:modId xmlns:p14="http://schemas.microsoft.com/office/powerpoint/2010/main" val="3655944220"/>
              </p:ext>
            </p:extLst>
          </p:nvPr>
        </p:nvGraphicFramePr>
        <p:xfrm>
          <a:off x="838200" y="1824037"/>
          <a:ext cx="10116312" cy="4532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2955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31</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5" name="Chart 4"/>
          <p:cNvGraphicFramePr>
            <a:graphicFrameLocks/>
          </p:cNvGraphicFramePr>
          <p:nvPr>
            <p:extLst>
              <p:ext uri="{D42A27DB-BD31-4B8C-83A1-F6EECF244321}">
                <p14:modId xmlns:p14="http://schemas.microsoft.com/office/powerpoint/2010/main" val="330112266"/>
              </p:ext>
            </p:extLst>
          </p:nvPr>
        </p:nvGraphicFramePr>
        <p:xfrm>
          <a:off x="438150" y="1474124"/>
          <a:ext cx="10915650" cy="48822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38200" y="6159731"/>
            <a:ext cx="2486891" cy="379181"/>
          </a:xfrm>
          <a:prstGeom prst="rect">
            <a:avLst/>
          </a:prstGeom>
          <a:noFill/>
        </p:spPr>
        <p:txBody>
          <a:bodyPr wrap="square" rtlCol="0">
            <a:spAutoFit/>
          </a:bodyPr>
          <a:lstStyle/>
          <a:p>
            <a:r>
              <a:rPr lang="en-GB" dirty="0"/>
              <a:t>*data not available</a:t>
            </a:r>
          </a:p>
        </p:txBody>
      </p:sp>
    </p:spTree>
    <p:extLst>
      <p:ext uri="{BB962C8B-B14F-4D97-AF65-F5344CB8AC3E}">
        <p14:creationId xmlns:p14="http://schemas.microsoft.com/office/powerpoint/2010/main" val="1050221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32</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5" name="Chart 4"/>
          <p:cNvGraphicFramePr>
            <a:graphicFrameLocks/>
          </p:cNvGraphicFramePr>
          <p:nvPr>
            <p:extLst>
              <p:ext uri="{D42A27DB-BD31-4B8C-83A1-F6EECF244321}">
                <p14:modId xmlns:p14="http://schemas.microsoft.com/office/powerpoint/2010/main" val="538850459"/>
              </p:ext>
            </p:extLst>
          </p:nvPr>
        </p:nvGraphicFramePr>
        <p:xfrm>
          <a:off x="495300" y="1421476"/>
          <a:ext cx="11163299" cy="50438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200" y="6159731"/>
            <a:ext cx="2486891" cy="379181"/>
          </a:xfrm>
          <a:prstGeom prst="rect">
            <a:avLst/>
          </a:prstGeom>
          <a:noFill/>
        </p:spPr>
        <p:txBody>
          <a:bodyPr wrap="square" rtlCol="0">
            <a:spAutoFit/>
          </a:bodyPr>
          <a:lstStyle/>
          <a:p>
            <a:r>
              <a:rPr lang="en-GB" dirty="0"/>
              <a:t>*data not available</a:t>
            </a:r>
          </a:p>
        </p:txBody>
      </p:sp>
    </p:spTree>
    <p:extLst>
      <p:ext uri="{BB962C8B-B14F-4D97-AF65-F5344CB8AC3E}">
        <p14:creationId xmlns:p14="http://schemas.microsoft.com/office/powerpoint/2010/main" val="154322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Low birth weight of term babies, ward level, </a:t>
            </a:r>
            <a:r>
              <a:rPr lang="en-US" sz="2800" dirty="0">
                <a:solidFill>
                  <a:srgbClr val="FF0000"/>
                </a:solidFill>
                <a:latin typeface="+mn-lt"/>
              </a:rPr>
              <a:t>2015-19 pooled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33</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5" name="Chart 4"/>
          <p:cNvGraphicFramePr>
            <a:graphicFrameLocks/>
          </p:cNvGraphicFramePr>
          <p:nvPr>
            <p:extLst>
              <p:ext uri="{D42A27DB-BD31-4B8C-83A1-F6EECF244321}">
                <p14:modId xmlns:p14="http://schemas.microsoft.com/office/powerpoint/2010/main" val="756361895"/>
              </p:ext>
            </p:extLst>
          </p:nvPr>
        </p:nvGraphicFramePr>
        <p:xfrm>
          <a:off x="495300" y="1646238"/>
          <a:ext cx="10687050" cy="5075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561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F43-C090-49B9-B682-C16B9BA2678E}"/>
              </a:ext>
            </a:extLst>
          </p:cNvPr>
          <p:cNvSpPr>
            <a:spLocks noGrp="1"/>
          </p:cNvSpPr>
          <p:nvPr>
            <p:ph type="title"/>
          </p:nvPr>
        </p:nvSpPr>
        <p:spPr/>
        <p:txBody>
          <a:bodyPr>
            <a:normAutofit/>
          </a:bodyPr>
          <a:lstStyle/>
          <a:p>
            <a:r>
              <a:rPr lang="en-US" sz="2800" dirty="0">
                <a:latin typeface="+mn-lt"/>
              </a:rPr>
              <a:t>Smoking status at time of delivery, 2019/20, percentage</a:t>
            </a:r>
            <a:endParaRPr lang="en-GB" sz="2800" dirty="0">
              <a:latin typeface="+mn-lt"/>
            </a:endParaRPr>
          </a:p>
        </p:txBody>
      </p:sp>
      <p:sp>
        <p:nvSpPr>
          <p:cNvPr id="4" name="Slide Number Placeholder 3">
            <a:extLst>
              <a:ext uri="{FF2B5EF4-FFF2-40B4-BE49-F238E27FC236}">
                <a16:creationId xmlns:a16="http://schemas.microsoft.com/office/drawing/2014/main" id="{D09A08A9-36AF-4FF7-A0DE-2910E86FD065}"/>
              </a:ext>
            </a:extLst>
          </p:cNvPr>
          <p:cNvSpPr>
            <a:spLocks noGrp="1"/>
          </p:cNvSpPr>
          <p:nvPr>
            <p:ph type="sldNum" sz="quarter" idx="12"/>
          </p:nvPr>
        </p:nvSpPr>
        <p:spPr/>
        <p:txBody>
          <a:bodyPr/>
          <a:lstStyle/>
          <a:p>
            <a:fld id="{2EA68997-F432-425E-9889-9D05EBED06BE}" type="slidenum">
              <a:rPr lang="en-GB" smtClean="0"/>
              <a:t>34</a:t>
            </a:fld>
            <a:endParaRPr lang="en-GB"/>
          </a:p>
        </p:txBody>
      </p:sp>
      <p:sp>
        <p:nvSpPr>
          <p:cNvPr id="6" name="TextBox 5">
            <a:extLst>
              <a:ext uri="{FF2B5EF4-FFF2-40B4-BE49-F238E27FC236}">
                <a16:creationId xmlns:a16="http://schemas.microsoft.com/office/drawing/2014/main" id="{10D11D6E-920F-44AE-A986-F340380AD977}"/>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1000-000007000000}"/>
              </a:ext>
            </a:extLst>
          </p:cNvPr>
          <p:cNvGraphicFramePr>
            <a:graphicFrameLocks/>
          </p:cNvGraphicFramePr>
          <p:nvPr>
            <p:extLst>
              <p:ext uri="{D42A27DB-BD31-4B8C-83A1-F6EECF244321}">
                <p14:modId xmlns:p14="http://schemas.microsoft.com/office/powerpoint/2010/main" val="1182516322"/>
              </p:ext>
            </p:extLst>
          </p:nvPr>
        </p:nvGraphicFramePr>
        <p:xfrm>
          <a:off x="2315543" y="1830904"/>
          <a:ext cx="7272996"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000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Emergency hospital admissions for intentional self-harm, 2019/20, Directly </a:t>
            </a:r>
            <a:r>
              <a:rPr lang="en-US" sz="2800" dirty="0" err="1">
                <a:latin typeface="+mn-lt"/>
              </a:rPr>
              <a:t>standardised</a:t>
            </a:r>
            <a:r>
              <a:rPr lang="en-US" sz="2800" dirty="0">
                <a:latin typeface="+mn-lt"/>
              </a:rPr>
              <a:t> rate per 100, 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1100-000007000000}"/>
              </a:ext>
            </a:extLst>
          </p:cNvPr>
          <p:cNvGraphicFramePr>
            <a:graphicFrameLocks/>
          </p:cNvGraphicFramePr>
          <p:nvPr>
            <p:extLst>
              <p:ext uri="{D42A27DB-BD31-4B8C-83A1-F6EECF244321}">
                <p14:modId xmlns:p14="http://schemas.microsoft.com/office/powerpoint/2010/main" val="1877512888"/>
              </p:ext>
            </p:extLst>
          </p:nvPr>
        </p:nvGraphicFramePr>
        <p:xfrm>
          <a:off x="2122463" y="2009368"/>
          <a:ext cx="7329268" cy="4189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3210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9" name="Title 1">
            <a:extLst>
              <a:ext uri="{FF2B5EF4-FFF2-40B4-BE49-F238E27FC236}">
                <a16:creationId xmlns:a16="http://schemas.microsoft.com/office/drawing/2014/main" id="{36C7DAFE-320A-4C03-A9CF-33581B2267B2}"/>
              </a:ext>
            </a:extLst>
          </p:cNvPr>
          <p:cNvSpPr>
            <a:spLocks noGrp="1"/>
          </p:cNvSpPr>
          <p:nvPr>
            <p:ph type="title"/>
          </p:nvPr>
        </p:nvSpPr>
        <p:spPr>
          <a:xfrm>
            <a:off x="0" y="796513"/>
            <a:ext cx="11678194" cy="1228227"/>
          </a:xfrm>
        </p:spPr>
        <p:txBody>
          <a:bodyPr>
            <a:noAutofit/>
          </a:bodyPr>
          <a:lstStyle/>
          <a:p>
            <a:r>
              <a:rPr lang="en-US" sz="2400" i="1" dirty="0">
                <a:solidFill>
                  <a:srgbClr val="FF0000"/>
                </a:solidFill>
                <a:latin typeface="+mn-lt"/>
              </a:rPr>
              <a:t>The lower the ratio, the lower the likelihood someone is in hospital for intentional self-harm</a:t>
            </a:r>
            <a:br>
              <a:rPr lang="en-US" sz="2400" dirty="0">
                <a:latin typeface="+mn-lt"/>
              </a:rPr>
            </a:br>
            <a:r>
              <a:rPr lang="en-US" sz="2400" dirty="0">
                <a:latin typeface="+mn-lt"/>
              </a:rPr>
              <a:t>Hospital stays for intentional self-harm, </a:t>
            </a:r>
            <a:r>
              <a:rPr lang="en-US" sz="2400" dirty="0">
                <a:solidFill>
                  <a:prstClr val="black"/>
                </a:solidFill>
                <a:latin typeface="Calibri"/>
              </a:rPr>
              <a:t>2015/16 – 2019/20</a:t>
            </a:r>
            <a:r>
              <a:rPr lang="en-US" sz="2400" dirty="0">
                <a:latin typeface="+mn-lt"/>
              </a:rPr>
              <a:t>, </a:t>
            </a:r>
            <a:br>
              <a:rPr lang="en-US" sz="2400" dirty="0">
                <a:latin typeface="+mn-lt"/>
              </a:rPr>
            </a:br>
            <a:r>
              <a:rPr lang="en-GB" sz="2400" b="0" i="0" dirty="0">
                <a:solidFill>
                  <a:srgbClr val="333333"/>
                </a:solidFill>
                <a:effectLst/>
                <a:latin typeface="+mn-lt"/>
              </a:rPr>
              <a:t>Standardised emergency admission ratio </a:t>
            </a:r>
            <a:endParaRPr lang="en-GB" sz="2400" dirty="0">
              <a:latin typeface="+mn-lt"/>
            </a:endParaRPr>
          </a:p>
        </p:txBody>
      </p:sp>
      <p:graphicFrame>
        <p:nvGraphicFramePr>
          <p:cNvPr id="7" name="Chart 6">
            <a:extLst>
              <a:ext uri="{FF2B5EF4-FFF2-40B4-BE49-F238E27FC236}">
                <a16:creationId xmlns:a16="http://schemas.microsoft.com/office/drawing/2014/main" id="{00000000-0008-0000-2100-000002000000}"/>
              </a:ext>
            </a:extLst>
          </p:cNvPr>
          <p:cNvGraphicFramePr>
            <a:graphicFrameLocks/>
          </p:cNvGraphicFramePr>
          <p:nvPr>
            <p:extLst>
              <p:ext uri="{D42A27DB-BD31-4B8C-83A1-F6EECF244321}">
                <p14:modId xmlns:p14="http://schemas.microsoft.com/office/powerpoint/2010/main" val="253928004"/>
              </p:ext>
            </p:extLst>
          </p:nvPr>
        </p:nvGraphicFramePr>
        <p:xfrm>
          <a:off x="513806" y="2024740"/>
          <a:ext cx="11164387" cy="4440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7407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9" name="Title 1">
            <a:extLst>
              <a:ext uri="{FF2B5EF4-FFF2-40B4-BE49-F238E27FC236}">
                <a16:creationId xmlns:a16="http://schemas.microsoft.com/office/drawing/2014/main" id="{36C7DAFE-320A-4C03-A9CF-33581B2267B2}"/>
              </a:ext>
            </a:extLst>
          </p:cNvPr>
          <p:cNvSpPr>
            <a:spLocks noGrp="1"/>
          </p:cNvSpPr>
          <p:nvPr>
            <p:ph type="title"/>
          </p:nvPr>
        </p:nvSpPr>
        <p:spPr>
          <a:xfrm>
            <a:off x="0" y="796513"/>
            <a:ext cx="11678194" cy="1228227"/>
          </a:xfrm>
        </p:spPr>
        <p:txBody>
          <a:bodyPr>
            <a:noAutofit/>
          </a:bodyPr>
          <a:lstStyle/>
          <a:p>
            <a:r>
              <a:rPr lang="en-US" sz="2400" i="1" dirty="0">
                <a:solidFill>
                  <a:srgbClr val="FF0000"/>
                </a:solidFill>
                <a:latin typeface="+mn-lt"/>
              </a:rPr>
              <a:t>The lower the ratio, the lower the likelihood someone is in hospital for intentional self-harm</a:t>
            </a:r>
            <a:br>
              <a:rPr lang="en-US" sz="2400" dirty="0">
                <a:latin typeface="+mn-lt"/>
              </a:rPr>
            </a:br>
            <a:r>
              <a:rPr lang="en-US" sz="2400" dirty="0">
                <a:latin typeface="+mn-lt"/>
              </a:rPr>
              <a:t>Hospital stays for intentional self-harm, </a:t>
            </a:r>
            <a:r>
              <a:rPr lang="en-US" sz="2400" dirty="0">
                <a:solidFill>
                  <a:prstClr val="black"/>
                </a:solidFill>
                <a:latin typeface="Calibri"/>
              </a:rPr>
              <a:t>2015/16 – 2019/20</a:t>
            </a:r>
            <a:r>
              <a:rPr lang="en-US" sz="2400" dirty="0">
                <a:latin typeface="+mn-lt"/>
              </a:rPr>
              <a:t>, </a:t>
            </a:r>
            <a:br>
              <a:rPr lang="en-US" sz="2400" dirty="0">
                <a:latin typeface="+mn-lt"/>
              </a:rPr>
            </a:br>
            <a:r>
              <a:rPr lang="en-GB" sz="2400" b="0" i="0" dirty="0">
                <a:solidFill>
                  <a:srgbClr val="333333"/>
                </a:solidFill>
                <a:effectLst/>
                <a:latin typeface="+mn-lt"/>
              </a:rPr>
              <a:t>Standardised emergency admission ratio </a:t>
            </a:r>
            <a:endParaRPr lang="en-GB" sz="2400" dirty="0">
              <a:latin typeface="+mn-lt"/>
            </a:endParaRPr>
          </a:p>
        </p:txBody>
      </p:sp>
      <p:graphicFrame>
        <p:nvGraphicFramePr>
          <p:cNvPr id="7" name="Chart 6">
            <a:extLst>
              <a:ext uri="{FF2B5EF4-FFF2-40B4-BE49-F238E27FC236}">
                <a16:creationId xmlns:a16="http://schemas.microsoft.com/office/drawing/2014/main" id="{00000000-0008-0000-2200-000002000000}"/>
              </a:ext>
            </a:extLst>
          </p:cNvPr>
          <p:cNvGraphicFramePr>
            <a:graphicFrameLocks/>
          </p:cNvGraphicFramePr>
          <p:nvPr>
            <p:extLst>
              <p:ext uri="{D42A27DB-BD31-4B8C-83A1-F6EECF244321}">
                <p14:modId xmlns:p14="http://schemas.microsoft.com/office/powerpoint/2010/main" val="2762655648"/>
              </p:ext>
            </p:extLst>
          </p:nvPr>
        </p:nvGraphicFramePr>
        <p:xfrm>
          <a:off x="0" y="2024739"/>
          <a:ext cx="11353800" cy="4696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037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38</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9" name="Title 1">
            <a:extLst>
              <a:ext uri="{FF2B5EF4-FFF2-40B4-BE49-F238E27FC236}">
                <a16:creationId xmlns:a16="http://schemas.microsoft.com/office/drawing/2014/main" id="{36C7DAFE-320A-4C03-A9CF-33581B2267B2}"/>
              </a:ext>
            </a:extLst>
          </p:cNvPr>
          <p:cNvSpPr>
            <a:spLocks noGrp="1"/>
          </p:cNvSpPr>
          <p:nvPr>
            <p:ph type="title"/>
          </p:nvPr>
        </p:nvSpPr>
        <p:spPr>
          <a:xfrm>
            <a:off x="0" y="796513"/>
            <a:ext cx="11678194" cy="1228227"/>
          </a:xfrm>
        </p:spPr>
        <p:txBody>
          <a:bodyPr>
            <a:noAutofit/>
          </a:bodyPr>
          <a:lstStyle/>
          <a:p>
            <a:r>
              <a:rPr lang="en-US" sz="2400" i="1" dirty="0">
                <a:solidFill>
                  <a:srgbClr val="FF0000"/>
                </a:solidFill>
                <a:latin typeface="+mn-lt"/>
              </a:rPr>
              <a:t>The lower the ratio, the lower the likelihood someone is in hospital for intentional self-harm</a:t>
            </a:r>
            <a:br>
              <a:rPr lang="en-US" sz="2400" dirty="0">
                <a:latin typeface="+mn-lt"/>
              </a:rPr>
            </a:br>
            <a:r>
              <a:rPr lang="en-US" sz="2400" dirty="0">
                <a:latin typeface="+mn-lt"/>
              </a:rPr>
              <a:t>Hospital stays for intentional self-harm, </a:t>
            </a:r>
            <a:r>
              <a:rPr lang="en-US" sz="2400" dirty="0">
                <a:solidFill>
                  <a:prstClr val="black"/>
                </a:solidFill>
                <a:latin typeface="Calibri"/>
              </a:rPr>
              <a:t>2015/16 – 2019/20</a:t>
            </a:r>
            <a:r>
              <a:rPr lang="en-US" sz="2400" dirty="0">
                <a:latin typeface="+mn-lt"/>
              </a:rPr>
              <a:t>, </a:t>
            </a:r>
            <a:br>
              <a:rPr lang="en-US" sz="2400" dirty="0">
                <a:latin typeface="+mn-lt"/>
              </a:rPr>
            </a:br>
            <a:r>
              <a:rPr lang="en-GB" sz="2400" b="0" i="0" dirty="0">
                <a:solidFill>
                  <a:srgbClr val="333333"/>
                </a:solidFill>
                <a:effectLst/>
                <a:latin typeface="+mn-lt"/>
              </a:rPr>
              <a:t>Standardised emergency admission ratio </a:t>
            </a:r>
            <a:endParaRPr lang="en-GB" sz="2400" dirty="0">
              <a:latin typeface="+mn-lt"/>
            </a:endParaRPr>
          </a:p>
        </p:txBody>
      </p:sp>
      <p:graphicFrame>
        <p:nvGraphicFramePr>
          <p:cNvPr id="7" name="Chart 6">
            <a:extLst>
              <a:ext uri="{FF2B5EF4-FFF2-40B4-BE49-F238E27FC236}">
                <a16:creationId xmlns:a16="http://schemas.microsoft.com/office/drawing/2014/main" id="{00000000-0008-0000-2300-000002000000}"/>
              </a:ext>
            </a:extLst>
          </p:cNvPr>
          <p:cNvGraphicFramePr>
            <a:graphicFrameLocks/>
          </p:cNvGraphicFramePr>
          <p:nvPr>
            <p:extLst>
              <p:ext uri="{D42A27DB-BD31-4B8C-83A1-F6EECF244321}">
                <p14:modId xmlns:p14="http://schemas.microsoft.com/office/powerpoint/2010/main" val="1631373732"/>
              </p:ext>
            </p:extLst>
          </p:nvPr>
        </p:nvGraphicFramePr>
        <p:xfrm>
          <a:off x="631030" y="2188707"/>
          <a:ext cx="10570369" cy="4276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787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39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9" name="Title 1">
            <a:extLst>
              <a:ext uri="{FF2B5EF4-FFF2-40B4-BE49-F238E27FC236}">
                <a16:creationId xmlns:a16="http://schemas.microsoft.com/office/drawing/2014/main" id="{36C7DAFE-320A-4C03-A9CF-33581B2267B2}"/>
              </a:ext>
            </a:extLst>
          </p:cNvPr>
          <p:cNvSpPr>
            <a:spLocks noGrp="1"/>
          </p:cNvSpPr>
          <p:nvPr>
            <p:ph type="title"/>
          </p:nvPr>
        </p:nvSpPr>
        <p:spPr>
          <a:xfrm>
            <a:off x="0" y="796513"/>
            <a:ext cx="11678194" cy="1228227"/>
          </a:xfrm>
        </p:spPr>
        <p:txBody>
          <a:bodyPr>
            <a:noAutofit/>
          </a:bodyPr>
          <a:lstStyle/>
          <a:p>
            <a:r>
              <a:rPr lang="en-US" sz="2400" i="1" dirty="0">
                <a:solidFill>
                  <a:srgbClr val="FF0000"/>
                </a:solidFill>
                <a:latin typeface="+mn-lt"/>
              </a:rPr>
              <a:t>The lower the ratio, the lower the likelihood someone is in hospital for intentional self-harm</a:t>
            </a:r>
            <a:br>
              <a:rPr lang="en-US" sz="2400" dirty="0">
                <a:latin typeface="+mn-lt"/>
              </a:rPr>
            </a:br>
            <a:r>
              <a:rPr lang="en-US" sz="2400" dirty="0">
                <a:latin typeface="+mn-lt"/>
              </a:rPr>
              <a:t>Hospital stays for intentional self-harm, </a:t>
            </a:r>
            <a:r>
              <a:rPr lang="en-US" sz="2400" dirty="0">
                <a:solidFill>
                  <a:prstClr val="black"/>
                </a:solidFill>
                <a:latin typeface="Calibri"/>
              </a:rPr>
              <a:t>2015/16 – 2019/20</a:t>
            </a:r>
            <a:r>
              <a:rPr lang="en-US" sz="2400" dirty="0">
                <a:latin typeface="+mn-lt"/>
              </a:rPr>
              <a:t>, </a:t>
            </a:r>
            <a:br>
              <a:rPr lang="en-US" sz="2400" dirty="0">
                <a:latin typeface="+mn-lt"/>
              </a:rPr>
            </a:br>
            <a:r>
              <a:rPr lang="en-GB" sz="2400" b="0" i="0" dirty="0">
                <a:solidFill>
                  <a:srgbClr val="333333"/>
                </a:solidFill>
                <a:effectLst/>
                <a:latin typeface="+mn-lt"/>
              </a:rPr>
              <a:t>Standardised emergency admission ratio </a:t>
            </a:r>
            <a:endParaRPr lang="en-GB" sz="2400" dirty="0">
              <a:latin typeface="+mn-lt"/>
            </a:endParaRPr>
          </a:p>
        </p:txBody>
      </p:sp>
      <p:sp>
        <p:nvSpPr>
          <p:cNvPr id="2" name="TextBox 1"/>
          <p:cNvSpPr txBox="1"/>
          <p:nvPr/>
        </p:nvSpPr>
        <p:spPr>
          <a:xfrm>
            <a:off x="457200" y="6096000"/>
            <a:ext cx="3208713" cy="369332"/>
          </a:xfrm>
          <a:prstGeom prst="rect">
            <a:avLst/>
          </a:prstGeom>
          <a:noFill/>
        </p:spPr>
        <p:txBody>
          <a:bodyPr wrap="square" rtlCol="0">
            <a:spAutoFit/>
          </a:bodyPr>
          <a:lstStyle/>
          <a:p>
            <a:r>
              <a:rPr lang="en-GB" dirty="0"/>
              <a:t>*data not available</a:t>
            </a:r>
          </a:p>
        </p:txBody>
      </p:sp>
      <p:graphicFrame>
        <p:nvGraphicFramePr>
          <p:cNvPr id="7" name="Chart 6">
            <a:extLst>
              <a:ext uri="{FF2B5EF4-FFF2-40B4-BE49-F238E27FC236}">
                <a16:creationId xmlns:a16="http://schemas.microsoft.com/office/drawing/2014/main" id="{00000000-0008-0000-2400-000002000000}"/>
              </a:ext>
            </a:extLst>
          </p:cNvPr>
          <p:cNvGraphicFramePr>
            <a:graphicFrameLocks/>
          </p:cNvGraphicFramePr>
          <p:nvPr>
            <p:extLst>
              <p:ext uri="{D42A27DB-BD31-4B8C-83A1-F6EECF244321}">
                <p14:modId xmlns:p14="http://schemas.microsoft.com/office/powerpoint/2010/main" val="1228471886"/>
              </p:ext>
            </p:extLst>
          </p:nvPr>
        </p:nvGraphicFramePr>
        <p:xfrm>
          <a:off x="261257" y="2082799"/>
          <a:ext cx="10896599" cy="46386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561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pPr lvl="0">
              <a:lnSpc>
                <a:spcPct val="100000"/>
              </a:lnSpc>
              <a:spcBef>
                <a:spcPts val="0"/>
              </a:spcBef>
            </a:pPr>
            <a:r>
              <a:rPr lang="en-US" sz="2000" i="1" dirty="0">
                <a:solidFill>
                  <a:srgbClr val="FF0000"/>
                </a:solidFill>
                <a:latin typeface="Calibri"/>
                <a:ea typeface="+mn-ea"/>
                <a:cs typeface="+mn-cs"/>
              </a:rPr>
              <a:t>On average, men  in Livesey with </a:t>
            </a:r>
            <a:r>
              <a:rPr lang="en-US" sz="2000" i="1" dirty="0" err="1">
                <a:solidFill>
                  <a:srgbClr val="FF0000"/>
                </a:solidFill>
                <a:latin typeface="Calibri"/>
                <a:ea typeface="+mn-ea"/>
                <a:cs typeface="+mn-cs"/>
              </a:rPr>
              <a:t>Pleasington</a:t>
            </a:r>
            <a:r>
              <a:rPr lang="en-US" sz="2000" i="1" dirty="0">
                <a:solidFill>
                  <a:srgbClr val="FF0000"/>
                </a:solidFill>
                <a:latin typeface="Calibri"/>
                <a:ea typeface="+mn-ea"/>
                <a:cs typeface="+mn-cs"/>
              </a:rPr>
              <a:t> live 12 years longer than men in Blackburn Central</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a:solidFill>
                  <a:prstClr val="black"/>
                </a:solidFill>
                <a:latin typeface="Calibri"/>
                <a:ea typeface="+mn-ea"/>
                <a:cs typeface="+mn-cs"/>
              </a:rPr>
              <a:t>Blackburn with Darwen, Male </a:t>
            </a:r>
            <a:endParaRPr lang="en-US" sz="48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4</a:t>
            </a:fld>
            <a:endParaRPr lang="en-GB"/>
          </a:p>
        </p:txBody>
      </p:sp>
      <p:graphicFrame>
        <p:nvGraphicFramePr>
          <p:cNvPr id="6" name="Chart 5">
            <a:extLst>
              <a:ext uri="{FF2B5EF4-FFF2-40B4-BE49-F238E27FC236}">
                <a16:creationId xmlns:a16="http://schemas.microsoft.com/office/drawing/2014/main" id="{195EC5DF-3FE2-44E0-84A0-2A99134F0F7C}"/>
              </a:ext>
            </a:extLst>
          </p:cNvPr>
          <p:cNvGraphicFramePr>
            <a:graphicFrameLocks/>
          </p:cNvGraphicFramePr>
          <p:nvPr>
            <p:extLst>
              <p:ext uri="{D42A27DB-BD31-4B8C-83A1-F6EECF244321}">
                <p14:modId xmlns:p14="http://schemas.microsoft.com/office/powerpoint/2010/main" val="957031328"/>
              </p:ext>
            </p:extLst>
          </p:nvPr>
        </p:nvGraphicFramePr>
        <p:xfrm>
          <a:off x="736979" y="1928654"/>
          <a:ext cx="10317708" cy="433415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40829DD-24E8-4081-9B15-BC9DCA2E17D3}"/>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spTree>
    <p:extLst>
      <p:ext uri="{BB962C8B-B14F-4D97-AF65-F5344CB8AC3E}">
        <p14:creationId xmlns:p14="http://schemas.microsoft.com/office/powerpoint/2010/main" val="2402755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40</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9" name="Title 1">
            <a:extLst>
              <a:ext uri="{FF2B5EF4-FFF2-40B4-BE49-F238E27FC236}">
                <a16:creationId xmlns:a16="http://schemas.microsoft.com/office/drawing/2014/main" id="{36C7DAFE-320A-4C03-A9CF-33581B2267B2}"/>
              </a:ext>
            </a:extLst>
          </p:cNvPr>
          <p:cNvSpPr>
            <a:spLocks noGrp="1"/>
          </p:cNvSpPr>
          <p:nvPr>
            <p:ph type="title"/>
          </p:nvPr>
        </p:nvSpPr>
        <p:spPr>
          <a:xfrm>
            <a:off x="0" y="796513"/>
            <a:ext cx="11678194" cy="1228227"/>
          </a:xfrm>
        </p:spPr>
        <p:txBody>
          <a:bodyPr>
            <a:noAutofit/>
          </a:bodyPr>
          <a:lstStyle/>
          <a:p>
            <a:r>
              <a:rPr lang="en-US" sz="2400" i="1" dirty="0">
                <a:solidFill>
                  <a:srgbClr val="FF0000"/>
                </a:solidFill>
                <a:latin typeface="+mn-lt"/>
              </a:rPr>
              <a:t>The lower the ratio, the lower the likelihood someone is in hospital for intentional self-harm</a:t>
            </a:r>
            <a:br>
              <a:rPr lang="en-US" sz="2400" dirty="0">
                <a:latin typeface="+mn-lt"/>
              </a:rPr>
            </a:br>
            <a:r>
              <a:rPr lang="en-US" sz="2400" dirty="0">
                <a:latin typeface="+mn-lt"/>
              </a:rPr>
              <a:t>Hospital stays for intentional self-harm, </a:t>
            </a:r>
            <a:r>
              <a:rPr lang="en-US" sz="2400" dirty="0">
                <a:solidFill>
                  <a:prstClr val="black"/>
                </a:solidFill>
                <a:latin typeface="Calibri"/>
              </a:rPr>
              <a:t>2015/16 – 2019/20</a:t>
            </a:r>
            <a:r>
              <a:rPr lang="en-US" sz="2400" dirty="0">
                <a:latin typeface="+mn-lt"/>
              </a:rPr>
              <a:t>, </a:t>
            </a:r>
            <a:br>
              <a:rPr lang="en-US" sz="2400" dirty="0">
                <a:latin typeface="+mn-lt"/>
              </a:rPr>
            </a:br>
            <a:r>
              <a:rPr lang="en-GB" sz="2400" b="0" i="0" dirty="0">
                <a:solidFill>
                  <a:srgbClr val="333333"/>
                </a:solidFill>
                <a:effectLst/>
                <a:latin typeface="+mn-lt"/>
              </a:rPr>
              <a:t>Standardised emergency admission ratio </a:t>
            </a:r>
            <a:endParaRPr lang="en-GB" sz="2400" dirty="0">
              <a:latin typeface="+mn-lt"/>
            </a:endParaRPr>
          </a:p>
        </p:txBody>
      </p:sp>
      <p:sp>
        <p:nvSpPr>
          <p:cNvPr id="7" name="TextBox 6"/>
          <p:cNvSpPr txBox="1"/>
          <p:nvPr/>
        </p:nvSpPr>
        <p:spPr>
          <a:xfrm>
            <a:off x="457200" y="6096000"/>
            <a:ext cx="3208713" cy="369332"/>
          </a:xfrm>
          <a:prstGeom prst="rect">
            <a:avLst/>
          </a:prstGeom>
          <a:noFill/>
        </p:spPr>
        <p:txBody>
          <a:bodyPr wrap="square" rtlCol="0">
            <a:spAutoFit/>
          </a:bodyPr>
          <a:lstStyle/>
          <a:p>
            <a:r>
              <a:rPr lang="en-GB" dirty="0"/>
              <a:t>*data not available</a:t>
            </a:r>
          </a:p>
        </p:txBody>
      </p:sp>
      <p:graphicFrame>
        <p:nvGraphicFramePr>
          <p:cNvPr id="8" name="Chart 7">
            <a:extLst>
              <a:ext uri="{FF2B5EF4-FFF2-40B4-BE49-F238E27FC236}">
                <a16:creationId xmlns:a16="http://schemas.microsoft.com/office/drawing/2014/main" id="{00000000-0008-0000-2500-000002000000}"/>
              </a:ext>
            </a:extLst>
          </p:cNvPr>
          <p:cNvGraphicFramePr>
            <a:graphicFrameLocks/>
          </p:cNvGraphicFramePr>
          <p:nvPr>
            <p:extLst>
              <p:ext uri="{D42A27DB-BD31-4B8C-83A1-F6EECF244321}">
                <p14:modId xmlns:p14="http://schemas.microsoft.com/office/powerpoint/2010/main" val="1148675908"/>
              </p:ext>
            </p:extLst>
          </p:nvPr>
        </p:nvGraphicFramePr>
        <p:xfrm>
          <a:off x="513806" y="1936295"/>
          <a:ext cx="11164388" cy="4420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9584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9" name="Title 1">
            <a:extLst>
              <a:ext uri="{FF2B5EF4-FFF2-40B4-BE49-F238E27FC236}">
                <a16:creationId xmlns:a16="http://schemas.microsoft.com/office/drawing/2014/main" id="{36C7DAFE-320A-4C03-A9CF-33581B2267B2}"/>
              </a:ext>
            </a:extLst>
          </p:cNvPr>
          <p:cNvSpPr>
            <a:spLocks noGrp="1"/>
          </p:cNvSpPr>
          <p:nvPr>
            <p:ph type="title"/>
          </p:nvPr>
        </p:nvSpPr>
        <p:spPr>
          <a:xfrm>
            <a:off x="0" y="796513"/>
            <a:ext cx="11678194" cy="1228227"/>
          </a:xfrm>
        </p:spPr>
        <p:txBody>
          <a:bodyPr>
            <a:noAutofit/>
          </a:bodyPr>
          <a:lstStyle/>
          <a:p>
            <a:r>
              <a:rPr lang="en-US" sz="2400" i="1" dirty="0">
                <a:solidFill>
                  <a:srgbClr val="FF0000"/>
                </a:solidFill>
                <a:latin typeface="+mn-lt"/>
              </a:rPr>
              <a:t>The lower the ratio, the lower the likelihood someone is in hospital for intentional self-harm</a:t>
            </a:r>
            <a:br>
              <a:rPr lang="en-US" sz="2400" dirty="0">
                <a:latin typeface="+mn-lt"/>
              </a:rPr>
            </a:br>
            <a:r>
              <a:rPr lang="en-US" sz="2400" dirty="0">
                <a:latin typeface="+mn-lt"/>
              </a:rPr>
              <a:t>Hospital stays for intentional self-harm, </a:t>
            </a:r>
            <a:r>
              <a:rPr lang="en-US" sz="2400" dirty="0">
                <a:solidFill>
                  <a:prstClr val="black"/>
                </a:solidFill>
                <a:latin typeface="Calibri"/>
              </a:rPr>
              <a:t>2015/16 – 2019/20</a:t>
            </a:r>
            <a:r>
              <a:rPr lang="en-US" sz="2400" dirty="0">
                <a:latin typeface="+mn-lt"/>
              </a:rPr>
              <a:t>, </a:t>
            </a:r>
            <a:br>
              <a:rPr lang="en-US" sz="2400" dirty="0">
                <a:latin typeface="+mn-lt"/>
              </a:rPr>
            </a:br>
            <a:r>
              <a:rPr lang="en-GB" sz="2400" b="0" i="0" dirty="0">
                <a:solidFill>
                  <a:srgbClr val="333333"/>
                </a:solidFill>
                <a:effectLst/>
                <a:latin typeface="+mn-lt"/>
              </a:rPr>
              <a:t>Standardised emergency admission ratio </a:t>
            </a:r>
            <a:endParaRPr lang="en-GB" sz="2400" dirty="0">
              <a:latin typeface="+mn-lt"/>
            </a:endParaRPr>
          </a:p>
        </p:txBody>
      </p:sp>
      <p:graphicFrame>
        <p:nvGraphicFramePr>
          <p:cNvPr id="7" name="Chart 6">
            <a:extLst>
              <a:ext uri="{FF2B5EF4-FFF2-40B4-BE49-F238E27FC236}">
                <a16:creationId xmlns:a16="http://schemas.microsoft.com/office/drawing/2014/main" id="{00000000-0008-0000-2600-000002000000}"/>
              </a:ext>
            </a:extLst>
          </p:cNvPr>
          <p:cNvGraphicFramePr>
            <a:graphicFrameLocks/>
          </p:cNvGraphicFramePr>
          <p:nvPr>
            <p:extLst>
              <p:ext uri="{D42A27DB-BD31-4B8C-83A1-F6EECF244321}">
                <p14:modId xmlns:p14="http://schemas.microsoft.com/office/powerpoint/2010/main" val="979320278"/>
              </p:ext>
            </p:extLst>
          </p:nvPr>
        </p:nvGraphicFramePr>
        <p:xfrm>
          <a:off x="932202" y="1800842"/>
          <a:ext cx="10078698" cy="4779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6062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Suicide Rate, 2018-20, Directly </a:t>
            </a:r>
            <a:r>
              <a:rPr lang="en-US" sz="2800" dirty="0" err="1">
                <a:latin typeface="+mn-lt"/>
              </a:rPr>
              <a:t>standardised</a:t>
            </a:r>
            <a:r>
              <a:rPr lang="en-US" sz="2800" dirty="0">
                <a:latin typeface="+mn-lt"/>
              </a:rPr>
              <a:t> rate -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1300-000006000000}"/>
              </a:ext>
            </a:extLst>
          </p:cNvPr>
          <p:cNvGraphicFramePr>
            <a:graphicFrameLocks/>
          </p:cNvGraphicFramePr>
          <p:nvPr>
            <p:extLst>
              <p:ext uri="{D42A27DB-BD31-4B8C-83A1-F6EECF244321}">
                <p14:modId xmlns:p14="http://schemas.microsoft.com/office/powerpoint/2010/main" val="3500295128"/>
              </p:ext>
            </p:extLst>
          </p:nvPr>
        </p:nvGraphicFramePr>
        <p:xfrm>
          <a:off x="2391508" y="1646238"/>
          <a:ext cx="7568418"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840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percentage of households that experience fuel poverty, 2018/19</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43</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1800-000006000000}"/>
              </a:ext>
            </a:extLst>
          </p:cNvPr>
          <p:cNvGraphicFramePr>
            <a:graphicFrameLocks/>
          </p:cNvGraphicFramePr>
          <p:nvPr>
            <p:extLst>
              <p:ext uri="{D42A27DB-BD31-4B8C-83A1-F6EECF244321}">
                <p14:modId xmlns:p14="http://schemas.microsoft.com/office/powerpoint/2010/main" val="3178932426"/>
              </p:ext>
            </p:extLst>
          </p:nvPr>
        </p:nvGraphicFramePr>
        <p:xfrm>
          <a:off x="2096086" y="1646238"/>
          <a:ext cx="7455877" cy="444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940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1606" y="1895618"/>
            <a:ext cx="4595283" cy="4643294"/>
          </a:xfrm>
          <a:prstGeom prst="rect">
            <a:avLst/>
          </a:prstGeom>
        </p:spPr>
      </p:pic>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proportion of fuel poor households, </a:t>
            </a:r>
            <a:br>
              <a:rPr lang="en-US" sz="2800" dirty="0">
                <a:latin typeface="+mn-lt"/>
              </a:rPr>
            </a:br>
            <a:r>
              <a:rPr lang="en-US" sz="2800" dirty="0">
                <a:latin typeface="+mn-lt"/>
              </a:rPr>
              <a:t>LSOA 2018/19 – Blackburn with </a:t>
            </a:r>
            <a:r>
              <a:rPr lang="en-US" sz="2800" dirty="0" err="1">
                <a:latin typeface="+mn-lt"/>
              </a:rPr>
              <a:t>Darwen</a:t>
            </a:r>
            <a:r>
              <a:rPr lang="en-US" sz="2800" dirty="0">
                <a:latin typeface="+mn-lt"/>
              </a:rPr>
              <a:t>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44</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211493" y="6096000"/>
            <a:ext cx="3719250" cy="369332"/>
          </a:xfrm>
          <a:prstGeom prst="rect">
            <a:avLst/>
          </a:prstGeom>
          <a:noFill/>
        </p:spPr>
        <p:txBody>
          <a:bodyPr wrap="square" rtlCol="0">
            <a:spAutoFit/>
          </a:bodyPr>
          <a:lstStyle/>
          <a:p>
            <a:pPr algn="r"/>
            <a:r>
              <a:rPr lang="en-GB" dirty="0"/>
              <a:t>Source: Lancashire Insight</a:t>
            </a:r>
          </a:p>
        </p:txBody>
      </p:sp>
      <p:sp>
        <p:nvSpPr>
          <p:cNvPr id="10" name="TextBox 9">
            <a:extLst>
              <a:ext uri="{FF2B5EF4-FFF2-40B4-BE49-F238E27FC236}">
                <a16:creationId xmlns:a16="http://schemas.microsoft.com/office/drawing/2014/main" id="{0CACCD0C-1062-402B-9C51-A8E6942BF31A}"/>
              </a:ext>
            </a:extLst>
          </p:cNvPr>
          <p:cNvSpPr txBox="1"/>
          <p:nvPr/>
        </p:nvSpPr>
        <p:spPr>
          <a:xfrm>
            <a:off x="3980508" y="2573383"/>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32% of households are fuel poor, 245 homes </a:t>
            </a:r>
          </a:p>
          <a:p>
            <a:endParaRPr lang="en-GB" sz="2800" dirty="0"/>
          </a:p>
          <a:p>
            <a:r>
              <a:rPr lang="en-GB" sz="2800" dirty="0"/>
              <a:t>Dark green – lowest proportion – 4.9%</a:t>
            </a:r>
          </a:p>
          <a:p>
            <a:endParaRPr lang="en-GB" sz="2800" dirty="0"/>
          </a:p>
        </p:txBody>
      </p:sp>
      <p:sp>
        <p:nvSpPr>
          <p:cNvPr id="11" name="Oval 10">
            <a:extLst>
              <a:ext uri="{FF2B5EF4-FFF2-40B4-BE49-F238E27FC236}">
                <a16:creationId xmlns:a16="http://schemas.microsoft.com/office/drawing/2014/main" id="{72336E39-162E-415F-A439-2EB1E8F4AB7F}"/>
              </a:ext>
            </a:extLst>
          </p:cNvPr>
          <p:cNvSpPr/>
          <p:nvPr/>
        </p:nvSpPr>
        <p:spPr>
          <a:xfrm>
            <a:off x="2599247" y="2464130"/>
            <a:ext cx="601153" cy="95240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9011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1317" y="1318274"/>
            <a:ext cx="5300142" cy="5194948"/>
          </a:xfrm>
          <a:prstGeom prst="rect">
            <a:avLst/>
          </a:prstGeom>
        </p:spPr>
      </p:pic>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proportion of fuel poor households, </a:t>
            </a:r>
            <a:br>
              <a:rPr lang="en-US" sz="2800" dirty="0">
                <a:latin typeface="+mn-lt"/>
              </a:rPr>
            </a:br>
            <a:r>
              <a:rPr lang="en-US" sz="2800" dirty="0">
                <a:latin typeface="+mn-lt"/>
              </a:rPr>
              <a:t>LSOA 2018/19 – </a:t>
            </a:r>
            <a:r>
              <a:rPr lang="en-US" sz="2800" dirty="0" err="1">
                <a:latin typeface="+mn-lt"/>
              </a:rPr>
              <a:t>Burnley</a:t>
            </a:r>
            <a:r>
              <a:rPr lang="en-US" sz="2800" dirty="0">
                <a:latin typeface="+mn-lt"/>
              </a:rPr>
              <a:t>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211493" y="6096000"/>
            <a:ext cx="3719250" cy="369332"/>
          </a:xfrm>
          <a:prstGeom prst="rect">
            <a:avLst/>
          </a:prstGeom>
          <a:noFill/>
        </p:spPr>
        <p:txBody>
          <a:bodyPr wrap="square" rtlCol="0">
            <a:spAutoFit/>
          </a:bodyPr>
          <a:lstStyle/>
          <a:p>
            <a:pPr algn="r"/>
            <a:r>
              <a:rPr lang="en-GB" dirty="0"/>
              <a:t>Source: Lancashire Insight</a:t>
            </a:r>
          </a:p>
        </p:txBody>
      </p:sp>
      <p:sp>
        <p:nvSpPr>
          <p:cNvPr id="10" name="TextBox 9">
            <a:extLst>
              <a:ext uri="{FF2B5EF4-FFF2-40B4-BE49-F238E27FC236}">
                <a16:creationId xmlns:a16="http://schemas.microsoft.com/office/drawing/2014/main" id="{0CACCD0C-1062-402B-9C51-A8E6942BF31A}"/>
              </a:ext>
            </a:extLst>
          </p:cNvPr>
          <p:cNvSpPr txBox="1"/>
          <p:nvPr/>
        </p:nvSpPr>
        <p:spPr>
          <a:xfrm>
            <a:off x="5087638" y="2576920"/>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30% of households are fuel poor, 144 homes </a:t>
            </a:r>
          </a:p>
          <a:p>
            <a:endParaRPr lang="en-GB" sz="2800" dirty="0"/>
          </a:p>
          <a:p>
            <a:r>
              <a:rPr lang="en-GB" sz="2800" dirty="0"/>
              <a:t>Dark green – lowest proportion – 4.1%</a:t>
            </a:r>
          </a:p>
          <a:p>
            <a:endParaRPr lang="en-GB" sz="2800" dirty="0"/>
          </a:p>
        </p:txBody>
      </p:sp>
      <p:sp>
        <p:nvSpPr>
          <p:cNvPr id="11" name="Oval 10">
            <a:extLst>
              <a:ext uri="{FF2B5EF4-FFF2-40B4-BE49-F238E27FC236}">
                <a16:creationId xmlns:a16="http://schemas.microsoft.com/office/drawing/2014/main" id="{72336E39-162E-415F-A439-2EB1E8F4AB7F}"/>
              </a:ext>
            </a:extLst>
          </p:cNvPr>
          <p:cNvSpPr/>
          <p:nvPr/>
        </p:nvSpPr>
        <p:spPr>
          <a:xfrm>
            <a:off x="2181496" y="2576920"/>
            <a:ext cx="669769" cy="95240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2084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9053" y="1500134"/>
            <a:ext cx="4677075" cy="4824153"/>
          </a:xfrm>
          <a:prstGeom prst="rect">
            <a:avLst/>
          </a:prstGeom>
        </p:spPr>
      </p:pic>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proportion of fuel poor households, </a:t>
            </a:r>
            <a:br>
              <a:rPr lang="en-US" sz="2800" dirty="0">
                <a:latin typeface="+mn-lt"/>
              </a:rPr>
            </a:br>
            <a:r>
              <a:rPr lang="en-US" sz="2800" dirty="0">
                <a:latin typeface="+mn-lt"/>
              </a:rPr>
              <a:t>LSOA 2018/19 – </a:t>
            </a:r>
            <a:r>
              <a:rPr lang="en-US" sz="2800" dirty="0" err="1">
                <a:latin typeface="+mn-lt"/>
              </a:rPr>
              <a:t>Hyndburn</a:t>
            </a:r>
            <a:r>
              <a:rPr lang="en-US" sz="2800" dirty="0">
                <a:latin typeface="+mn-lt"/>
              </a:rPr>
              <a:t>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211493" y="6096000"/>
            <a:ext cx="3719250" cy="369332"/>
          </a:xfrm>
          <a:prstGeom prst="rect">
            <a:avLst/>
          </a:prstGeom>
          <a:noFill/>
        </p:spPr>
        <p:txBody>
          <a:bodyPr wrap="square" rtlCol="0">
            <a:spAutoFit/>
          </a:bodyPr>
          <a:lstStyle/>
          <a:p>
            <a:pPr algn="r"/>
            <a:r>
              <a:rPr lang="en-GB" dirty="0"/>
              <a:t>Source: Lancashire Insight</a:t>
            </a:r>
          </a:p>
        </p:txBody>
      </p:sp>
      <p:sp>
        <p:nvSpPr>
          <p:cNvPr id="10" name="TextBox 9">
            <a:extLst>
              <a:ext uri="{FF2B5EF4-FFF2-40B4-BE49-F238E27FC236}">
                <a16:creationId xmlns:a16="http://schemas.microsoft.com/office/drawing/2014/main" id="{0CACCD0C-1062-402B-9C51-A8E6942BF31A}"/>
              </a:ext>
            </a:extLst>
          </p:cNvPr>
          <p:cNvSpPr txBox="1"/>
          <p:nvPr/>
        </p:nvSpPr>
        <p:spPr>
          <a:xfrm>
            <a:off x="4254828" y="2618405"/>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29.6% of households are fuel poor, 196 homes </a:t>
            </a:r>
          </a:p>
          <a:p>
            <a:endParaRPr lang="en-GB" sz="2800" dirty="0"/>
          </a:p>
          <a:p>
            <a:r>
              <a:rPr lang="en-GB" sz="2800" dirty="0"/>
              <a:t>Dark green – lowest proportion – 6.1%</a:t>
            </a:r>
          </a:p>
          <a:p>
            <a:endParaRPr lang="en-GB" sz="2800" dirty="0"/>
          </a:p>
        </p:txBody>
      </p:sp>
      <p:sp>
        <p:nvSpPr>
          <p:cNvPr id="11" name="Oval 10">
            <a:extLst>
              <a:ext uri="{FF2B5EF4-FFF2-40B4-BE49-F238E27FC236}">
                <a16:creationId xmlns:a16="http://schemas.microsoft.com/office/drawing/2014/main" id="{72336E39-162E-415F-A439-2EB1E8F4AB7F}"/>
              </a:ext>
            </a:extLst>
          </p:cNvPr>
          <p:cNvSpPr/>
          <p:nvPr/>
        </p:nvSpPr>
        <p:spPr>
          <a:xfrm>
            <a:off x="2542406" y="3857105"/>
            <a:ext cx="591494" cy="1006616"/>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1951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1552" y="1405833"/>
            <a:ext cx="5217326" cy="4930572"/>
          </a:xfrm>
          <a:prstGeom prst="rect">
            <a:avLst/>
          </a:prstGeom>
        </p:spPr>
      </p:pic>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proportion of fuel poor households, </a:t>
            </a:r>
            <a:br>
              <a:rPr lang="en-US" sz="2800" dirty="0">
                <a:latin typeface="+mn-lt"/>
              </a:rPr>
            </a:br>
            <a:r>
              <a:rPr lang="en-US" sz="2800" dirty="0">
                <a:latin typeface="+mn-lt"/>
              </a:rPr>
              <a:t>LSOA 2018/19 – </a:t>
            </a:r>
            <a:r>
              <a:rPr lang="en-US" sz="2800" dirty="0" err="1">
                <a:latin typeface="+mn-lt"/>
              </a:rPr>
              <a:t>Pendle</a:t>
            </a:r>
            <a:r>
              <a:rPr lang="en-US" sz="2800" dirty="0">
                <a:latin typeface="+mn-lt"/>
              </a:rPr>
              <a:t>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211493" y="6096000"/>
            <a:ext cx="3719250" cy="369332"/>
          </a:xfrm>
          <a:prstGeom prst="rect">
            <a:avLst/>
          </a:prstGeom>
          <a:noFill/>
        </p:spPr>
        <p:txBody>
          <a:bodyPr wrap="square" rtlCol="0">
            <a:spAutoFit/>
          </a:bodyPr>
          <a:lstStyle/>
          <a:p>
            <a:pPr algn="r"/>
            <a:r>
              <a:rPr lang="en-GB" dirty="0"/>
              <a:t>Source: Lancashire Insight</a:t>
            </a:r>
          </a:p>
        </p:txBody>
      </p:sp>
      <p:sp>
        <p:nvSpPr>
          <p:cNvPr id="10" name="TextBox 9">
            <a:extLst>
              <a:ext uri="{FF2B5EF4-FFF2-40B4-BE49-F238E27FC236}">
                <a16:creationId xmlns:a16="http://schemas.microsoft.com/office/drawing/2014/main" id="{0CACCD0C-1062-402B-9C51-A8E6942BF31A}"/>
              </a:ext>
            </a:extLst>
          </p:cNvPr>
          <p:cNvSpPr txBox="1"/>
          <p:nvPr/>
        </p:nvSpPr>
        <p:spPr>
          <a:xfrm>
            <a:off x="5087638" y="2573829"/>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28.5% of households are fuel poor, 164 homes </a:t>
            </a:r>
          </a:p>
          <a:p>
            <a:endParaRPr lang="en-GB" sz="2800" dirty="0"/>
          </a:p>
          <a:p>
            <a:r>
              <a:rPr lang="en-GB" sz="2800" dirty="0"/>
              <a:t>Dark green – lowest proportion – 6.8%</a:t>
            </a:r>
          </a:p>
          <a:p>
            <a:endParaRPr lang="en-GB" sz="2800" dirty="0"/>
          </a:p>
        </p:txBody>
      </p:sp>
      <p:sp>
        <p:nvSpPr>
          <p:cNvPr id="11" name="Oval 10">
            <a:extLst>
              <a:ext uri="{FF2B5EF4-FFF2-40B4-BE49-F238E27FC236}">
                <a16:creationId xmlns:a16="http://schemas.microsoft.com/office/drawing/2014/main" id="{72336E39-162E-415F-A439-2EB1E8F4AB7F}"/>
              </a:ext>
            </a:extLst>
          </p:cNvPr>
          <p:cNvSpPr/>
          <p:nvPr/>
        </p:nvSpPr>
        <p:spPr>
          <a:xfrm>
            <a:off x="2119745" y="4646814"/>
            <a:ext cx="569850" cy="106759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2591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7758" y="1517882"/>
            <a:ext cx="4582812" cy="4706475"/>
          </a:xfrm>
          <a:prstGeom prst="rect">
            <a:avLst/>
          </a:prstGeom>
        </p:spPr>
      </p:pic>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proportion of fuel poor households, </a:t>
            </a:r>
            <a:br>
              <a:rPr lang="en-US" sz="2800" dirty="0">
                <a:latin typeface="+mn-lt"/>
              </a:rPr>
            </a:br>
            <a:r>
              <a:rPr lang="en-US" sz="2800" dirty="0">
                <a:latin typeface="+mn-lt"/>
              </a:rPr>
              <a:t>LSOA 2018/19 – </a:t>
            </a:r>
            <a:r>
              <a:rPr lang="en-US" sz="2800" dirty="0" err="1">
                <a:latin typeface="+mn-lt"/>
              </a:rPr>
              <a:t>Ribble</a:t>
            </a:r>
            <a:r>
              <a:rPr lang="en-US" sz="2800" dirty="0">
                <a:latin typeface="+mn-lt"/>
              </a:rPr>
              <a:t> Valley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48</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211493" y="6096000"/>
            <a:ext cx="3719250" cy="369332"/>
          </a:xfrm>
          <a:prstGeom prst="rect">
            <a:avLst/>
          </a:prstGeom>
          <a:noFill/>
        </p:spPr>
        <p:txBody>
          <a:bodyPr wrap="square" rtlCol="0">
            <a:spAutoFit/>
          </a:bodyPr>
          <a:lstStyle/>
          <a:p>
            <a:pPr algn="r"/>
            <a:r>
              <a:rPr lang="en-GB" dirty="0"/>
              <a:t>Source: Lancashire Insight</a:t>
            </a:r>
          </a:p>
        </p:txBody>
      </p:sp>
      <p:sp>
        <p:nvSpPr>
          <p:cNvPr id="10" name="TextBox 9">
            <a:extLst>
              <a:ext uri="{FF2B5EF4-FFF2-40B4-BE49-F238E27FC236}">
                <a16:creationId xmlns:a16="http://schemas.microsoft.com/office/drawing/2014/main" id="{0CACCD0C-1062-402B-9C51-A8E6942BF31A}"/>
              </a:ext>
            </a:extLst>
          </p:cNvPr>
          <p:cNvSpPr txBox="1"/>
          <p:nvPr/>
        </p:nvSpPr>
        <p:spPr>
          <a:xfrm>
            <a:off x="5360421" y="2571110"/>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18.5% of households are fuel poor, 106 homes </a:t>
            </a:r>
          </a:p>
          <a:p>
            <a:endParaRPr lang="en-GB" sz="2800" dirty="0"/>
          </a:p>
          <a:p>
            <a:r>
              <a:rPr lang="en-GB" sz="2800" dirty="0"/>
              <a:t>Dark green – lowest proportion – 5.9%</a:t>
            </a:r>
          </a:p>
          <a:p>
            <a:endParaRPr lang="en-GB" sz="2800" dirty="0"/>
          </a:p>
        </p:txBody>
      </p:sp>
      <p:sp>
        <p:nvSpPr>
          <p:cNvPr id="11" name="Oval 10">
            <a:extLst>
              <a:ext uri="{FF2B5EF4-FFF2-40B4-BE49-F238E27FC236}">
                <a16:creationId xmlns:a16="http://schemas.microsoft.com/office/drawing/2014/main" id="{72336E39-162E-415F-A439-2EB1E8F4AB7F}"/>
              </a:ext>
            </a:extLst>
          </p:cNvPr>
          <p:cNvSpPr/>
          <p:nvPr/>
        </p:nvSpPr>
        <p:spPr>
          <a:xfrm>
            <a:off x="1820487" y="1712422"/>
            <a:ext cx="1936865" cy="2294311"/>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0687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99970"/>
            <a:ext cx="5235512" cy="4880696"/>
          </a:xfrm>
          <a:prstGeom prst="rect">
            <a:avLst/>
          </a:prstGeom>
        </p:spPr>
      </p:pic>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Estimated proportion of fuel poor households, </a:t>
            </a:r>
            <a:br>
              <a:rPr lang="en-US" sz="2800" dirty="0">
                <a:latin typeface="+mn-lt"/>
              </a:rPr>
            </a:br>
            <a:r>
              <a:rPr lang="en-US" sz="2800" dirty="0">
                <a:latin typeface="+mn-lt"/>
              </a:rPr>
              <a:t>LSOA 2018/19 – </a:t>
            </a:r>
            <a:r>
              <a:rPr lang="en-US" sz="2800" dirty="0" err="1">
                <a:latin typeface="+mn-lt"/>
              </a:rPr>
              <a:t>Rossendale</a:t>
            </a:r>
            <a:r>
              <a:rPr lang="en-US" sz="2800" dirty="0">
                <a:latin typeface="+mn-lt"/>
              </a:rPr>
              <a:t> </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49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8211493" y="6096000"/>
            <a:ext cx="3719250" cy="369332"/>
          </a:xfrm>
          <a:prstGeom prst="rect">
            <a:avLst/>
          </a:prstGeom>
          <a:noFill/>
        </p:spPr>
        <p:txBody>
          <a:bodyPr wrap="square" rtlCol="0">
            <a:spAutoFit/>
          </a:bodyPr>
          <a:lstStyle/>
          <a:p>
            <a:pPr algn="r"/>
            <a:r>
              <a:rPr lang="en-GB" dirty="0"/>
              <a:t>Source: Lancashire Insight</a:t>
            </a:r>
          </a:p>
        </p:txBody>
      </p:sp>
      <p:sp>
        <p:nvSpPr>
          <p:cNvPr id="10" name="TextBox 9">
            <a:extLst>
              <a:ext uri="{FF2B5EF4-FFF2-40B4-BE49-F238E27FC236}">
                <a16:creationId xmlns:a16="http://schemas.microsoft.com/office/drawing/2014/main" id="{0CACCD0C-1062-402B-9C51-A8E6942BF31A}"/>
              </a:ext>
            </a:extLst>
          </p:cNvPr>
          <p:cNvSpPr txBox="1"/>
          <p:nvPr/>
        </p:nvSpPr>
        <p:spPr>
          <a:xfrm>
            <a:off x="5087638" y="2501490"/>
            <a:ext cx="6247709" cy="2677656"/>
          </a:xfrm>
          <a:prstGeom prst="rect">
            <a:avLst/>
          </a:prstGeom>
          <a:noFill/>
        </p:spPr>
        <p:txBody>
          <a:bodyPr wrap="square" rtlCol="0">
            <a:spAutoFit/>
          </a:bodyPr>
          <a:lstStyle/>
          <a:p>
            <a:r>
              <a:rPr lang="en-GB" sz="2800" dirty="0"/>
              <a:t>Dark red – highest proportion </a:t>
            </a:r>
          </a:p>
          <a:p>
            <a:r>
              <a:rPr lang="en-GB" sz="2800" dirty="0"/>
              <a:t>In circled area estimated 23.4% of households are fuel poor, 153 homes </a:t>
            </a:r>
          </a:p>
          <a:p>
            <a:endParaRPr lang="en-GB" sz="2800" dirty="0"/>
          </a:p>
          <a:p>
            <a:r>
              <a:rPr lang="en-GB" sz="2800" dirty="0"/>
              <a:t>Dark green – lowest proportion – 5.3%</a:t>
            </a:r>
          </a:p>
          <a:p>
            <a:endParaRPr lang="en-GB" sz="2800" dirty="0"/>
          </a:p>
        </p:txBody>
      </p:sp>
      <p:sp>
        <p:nvSpPr>
          <p:cNvPr id="11" name="Oval 10">
            <a:extLst>
              <a:ext uri="{FF2B5EF4-FFF2-40B4-BE49-F238E27FC236}">
                <a16:creationId xmlns:a16="http://schemas.microsoft.com/office/drawing/2014/main" id="{72336E39-162E-415F-A439-2EB1E8F4AB7F}"/>
              </a:ext>
            </a:extLst>
          </p:cNvPr>
          <p:cNvSpPr/>
          <p:nvPr/>
        </p:nvSpPr>
        <p:spPr>
          <a:xfrm>
            <a:off x="4001984" y="2774732"/>
            <a:ext cx="736565" cy="118872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520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pPr lvl="0">
              <a:lnSpc>
                <a:spcPct val="100000"/>
              </a:lnSpc>
              <a:spcBef>
                <a:spcPts val="0"/>
              </a:spcBef>
            </a:pPr>
            <a:r>
              <a:rPr lang="en-US" sz="2000" i="1" dirty="0">
                <a:solidFill>
                  <a:srgbClr val="FF0000"/>
                </a:solidFill>
                <a:latin typeface="Calibri"/>
                <a:ea typeface="+mn-ea"/>
                <a:cs typeface="+mn-cs"/>
              </a:rPr>
              <a:t>On average, women  in West </a:t>
            </a:r>
            <a:r>
              <a:rPr lang="en-US" sz="2000" i="1" dirty="0" err="1">
                <a:solidFill>
                  <a:srgbClr val="FF0000"/>
                </a:solidFill>
                <a:latin typeface="Calibri"/>
                <a:ea typeface="+mn-ea"/>
                <a:cs typeface="+mn-cs"/>
              </a:rPr>
              <a:t>Pennine</a:t>
            </a:r>
            <a:r>
              <a:rPr lang="en-US" sz="2000" i="1" dirty="0">
                <a:solidFill>
                  <a:srgbClr val="FF0000"/>
                </a:solidFill>
                <a:latin typeface="Calibri"/>
                <a:ea typeface="+mn-ea"/>
                <a:cs typeface="+mn-cs"/>
              </a:rPr>
              <a:t> live 7 years longer than men in Blackburn Central</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a:solidFill>
                  <a:prstClr val="black"/>
                </a:solidFill>
                <a:latin typeface="Calibri"/>
                <a:ea typeface="+mn-ea"/>
                <a:cs typeface="+mn-cs"/>
              </a:rPr>
              <a:t>Blackburn with Darwen, Female </a:t>
            </a:r>
            <a:endParaRPr lang="en-US" sz="48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5</a:t>
            </a:fld>
            <a:endParaRPr lang="en-GB"/>
          </a:p>
        </p:txBody>
      </p:sp>
      <p:sp>
        <p:nvSpPr>
          <p:cNvPr id="9" name="TextBox 8">
            <a:extLst>
              <a:ext uri="{FF2B5EF4-FFF2-40B4-BE49-F238E27FC236}">
                <a16:creationId xmlns:a16="http://schemas.microsoft.com/office/drawing/2014/main" id="{840829DD-24E8-4081-9B15-BC9DCA2E17D3}"/>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CDF8F13F-A5E3-414B-BE24-CD564A02861F}"/>
              </a:ext>
            </a:extLst>
          </p:cNvPr>
          <p:cNvGraphicFramePr>
            <a:graphicFrameLocks/>
          </p:cNvGraphicFramePr>
          <p:nvPr>
            <p:extLst>
              <p:ext uri="{D42A27DB-BD31-4B8C-83A1-F6EECF244321}">
                <p14:modId xmlns:p14="http://schemas.microsoft.com/office/powerpoint/2010/main" val="4224203022"/>
              </p:ext>
            </p:extLst>
          </p:nvPr>
        </p:nvGraphicFramePr>
        <p:xfrm>
          <a:off x="622304" y="1914367"/>
          <a:ext cx="10731496" cy="4362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1558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Hospital admissions caused by unintentional and deliberate injuries in children (aged 0-14 years), 2019/20, Crude rate per 10,000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50</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9BFE7337-B801-4481-8705-A974C317936F}"/>
              </a:ext>
            </a:extLst>
          </p:cNvPr>
          <p:cNvGraphicFramePr>
            <a:graphicFrameLocks/>
          </p:cNvGraphicFramePr>
          <p:nvPr>
            <p:extLst>
              <p:ext uri="{D42A27DB-BD31-4B8C-83A1-F6EECF244321}">
                <p14:modId xmlns:p14="http://schemas.microsoft.com/office/powerpoint/2010/main" val="1579947779"/>
              </p:ext>
            </p:extLst>
          </p:nvPr>
        </p:nvGraphicFramePr>
        <p:xfrm>
          <a:off x="1596684" y="1906588"/>
          <a:ext cx="7666892" cy="4449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6305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Hospital admissions caused by unintentional and deliberate injuries in children (aged 15-24 years), 2019/20, crude rate per 10,000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F4B4717A-40ED-4411-A984-9AD854244D79}"/>
              </a:ext>
            </a:extLst>
          </p:cNvPr>
          <p:cNvGraphicFramePr>
            <a:graphicFrameLocks/>
          </p:cNvGraphicFramePr>
          <p:nvPr>
            <p:extLst>
              <p:ext uri="{D42A27DB-BD31-4B8C-83A1-F6EECF244321}">
                <p14:modId xmlns:p14="http://schemas.microsoft.com/office/powerpoint/2010/main" val="2526684624"/>
              </p:ext>
            </p:extLst>
          </p:nvPr>
        </p:nvGraphicFramePr>
        <p:xfrm>
          <a:off x="1733550" y="1786598"/>
          <a:ext cx="7790279" cy="4678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9510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220-6B76-4862-A853-EB4A4AE0BE9B}"/>
              </a:ext>
            </a:extLst>
          </p:cNvPr>
          <p:cNvSpPr>
            <a:spLocks noGrp="1"/>
          </p:cNvSpPr>
          <p:nvPr>
            <p:ph type="title"/>
          </p:nvPr>
        </p:nvSpPr>
        <p:spPr/>
        <p:txBody>
          <a:bodyPr/>
          <a:lstStyle/>
          <a:p>
            <a:r>
              <a:rPr lang="en-GB" dirty="0"/>
              <a:t>Social determinants of health</a:t>
            </a:r>
          </a:p>
        </p:txBody>
      </p:sp>
      <p:sp>
        <p:nvSpPr>
          <p:cNvPr id="3" name="Text Placeholder 2">
            <a:extLst>
              <a:ext uri="{FF2B5EF4-FFF2-40B4-BE49-F238E27FC236}">
                <a16:creationId xmlns:a16="http://schemas.microsoft.com/office/drawing/2014/main" id="{8A24B98C-4545-488A-A0FE-E448C60A8A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DC2834-1EA0-45F1-8311-DA4DA993BE30}"/>
              </a:ext>
            </a:extLst>
          </p:cNvPr>
          <p:cNvSpPr>
            <a:spLocks noGrp="1"/>
          </p:cNvSpPr>
          <p:nvPr>
            <p:ph type="sldNum" sz="quarter" idx="12"/>
          </p:nvPr>
        </p:nvSpPr>
        <p:spPr/>
        <p:txBody>
          <a:bodyPr/>
          <a:lstStyle/>
          <a:p>
            <a:fld id="{2EA68997-F432-425E-9889-9D05EBED06BE}" type="slidenum">
              <a:rPr lang="en-GB" smtClean="0"/>
              <a:t>52</a:t>
            </a:fld>
            <a:endParaRPr lang="en-GB"/>
          </a:p>
        </p:txBody>
      </p:sp>
      <p:pic>
        <p:nvPicPr>
          <p:cNvPr id="5" name="Picture 4" descr="Screen Clipping">
            <a:extLst>
              <a:ext uri="{FF2B5EF4-FFF2-40B4-BE49-F238E27FC236}">
                <a16:creationId xmlns:a16="http://schemas.microsoft.com/office/drawing/2014/main" id="{FC2840E9-AAB3-4D91-B68D-6F4F56E15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132" y="0"/>
            <a:ext cx="2798186" cy="3758400"/>
          </a:xfrm>
          <a:prstGeom prst="rect">
            <a:avLst/>
          </a:prstGeom>
        </p:spPr>
      </p:pic>
    </p:spTree>
    <p:extLst>
      <p:ext uri="{BB962C8B-B14F-4D97-AF65-F5344CB8AC3E}">
        <p14:creationId xmlns:p14="http://schemas.microsoft.com/office/powerpoint/2010/main" val="2920778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074"/>
            <a:ext cx="4943470" cy="6639852"/>
          </a:xfrm>
          <a:prstGeom prst="rect">
            <a:avLst/>
          </a:prstGeom>
        </p:spPr>
      </p:pic>
      <p:sp>
        <p:nvSpPr>
          <p:cNvPr id="8" name="TextBox 7">
            <a:extLst>
              <a:ext uri="{FF2B5EF4-FFF2-40B4-BE49-F238E27FC236}">
                <a16:creationId xmlns:a16="http://schemas.microsoft.com/office/drawing/2014/main" id="{7521FA19-F4D7-4130-9C80-F86D6E689686}"/>
              </a:ext>
            </a:extLst>
          </p:cNvPr>
          <p:cNvSpPr txBox="1"/>
          <p:nvPr/>
        </p:nvSpPr>
        <p:spPr>
          <a:xfrm>
            <a:off x="5560401" y="2139471"/>
            <a:ext cx="5857875" cy="3416320"/>
          </a:xfrm>
          <a:prstGeom prst="rect">
            <a:avLst/>
          </a:prstGeom>
          <a:noFill/>
        </p:spPr>
        <p:txBody>
          <a:bodyPr wrap="square" rtlCol="0">
            <a:spAutoFit/>
          </a:bodyPr>
          <a:lstStyle/>
          <a:p>
            <a:pPr marL="342900" indent="-342900">
              <a:buFont typeface="+mj-lt"/>
              <a:buAutoNum type="arabicPeriod"/>
            </a:pPr>
            <a:r>
              <a:rPr lang="en-GB" sz="2400" dirty="0"/>
              <a:t>Give every child the best start in life</a:t>
            </a:r>
          </a:p>
          <a:p>
            <a:pPr marL="342900" indent="-342900">
              <a:buFont typeface="+mj-lt"/>
              <a:buAutoNum type="arabicPeriod"/>
            </a:pPr>
            <a:r>
              <a:rPr lang="en-US" sz="2400" b="0" i="0" u="none" strike="noStrike" baseline="0" dirty="0">
                <a:solidFill>
                  <a:srgbClr val="000000"/>
                </a:solidFill>
              </a:rPr>
              <a:t>Enable all children, young people and adults to </a:t>
            </a:r>
            <a:r>
              <a:rPr lang="en-US" sz="2400" b="0" i="0" u="none" strike="noStrike" baseline="0" dirty="0" err="1">
                <a:solidFill>
                  <a:srgbClr val="000000"/>
                </a:solidFill>
              </a:rPr>
              <a:t>maximise</a:t>
            </a:r>
            <a:r>
              <a:rPr lang="en-US" sz="2400" b="0" i="0" u="none" strike="noStrike" baseline="0" dirty="0">
                <a:solidFill>
                  <a:srgbClr val="000000"/>
                </a:solidFill>
              </a:rPr>
              <a:t> their capabilities and have control over their lives </a:t>
            </a:r>
            <a:endParaRPr lang="en-GB" sz="2400" b="0" i="0" u="none" strike="noStrike" baseline="0" dirty="0">
              <a:solidFill>
                <a:srgbClr val="000000"/>
              </a:solidFill>
            </a:endParaRPr>
          </a:p>
          <a:p>
            <a:pPr marL="342900" indent="-342900">
              <a:buFont typeface="+mj-lt"/>
              <a:buAutoNum type="arabicPeriod"/>
            </a:pPr>
            <a:r>
              <a:rPr lang="en-US" sz="2400" b="0" i="0" u="none" strike="noStrike" baseline="0" dirty="0">
                <a:solidFill>
                  <a:srgbClr val="000000"/>
                </a:solidFill>
              </a:rPr>
              <a:t>Create fair employment and good work for all </a:t>
            </a:r>
            <a:endParaRPr lang="en-GB" sz="2400" dirty="0">
              <a:solidFill>
                <a:srgbClr val="000000"/>
              </a:solidFill>
            </a:endParaRPr>
          </a:p>
          <a:p>
            <a:pPr marL="342900" indent="-342900">
              <a:buFont typeface="+mj-lt"/>
              <a:buAutoNum type="arabicPeriod"/>
            </a:pPr>
            <a:r>
              <a:rPr lang="en-US" sz="2400" b="0" i="0" u="none" strike="noStrike" baseline="0" dirty="0">
                <a:solidFill>
                  <a:srgbClr val="000000"/>
                </a:solidFill>
              </a:rPr>
              <a:t>Ensure a healthy standard of living for all</a:t>
            </a:r>
          </a:p>
          <a:p>
            <a:pPr marL="342900" indent="-342900">
              <a:buFont typeface="+mj-lt"/>
              <a:buAutoNum type="arabicPeriod"/>
            </a:pPr>
            <a:r>
              <a:rPr lang="en-US" sz="2400" b="0" i="0" u="none" strike="noStrike" baseline="0" dirty="0">
                <a:solidFill>
                  <a:srgbClr val="000000"/>
                </a:solidFill>
              </a:rPr>
              <a:t>Create and develop healthy and sustainable places and communities </a:t>
            </a:r>
            <a:endParaRPr lang="en-GB" sz="2400" dirty="0"/>
          </a:p>
        </p:txBody>
      </p:sp>
    </p:spTree>
    <p:extLst>
      <p:ext uri="{BB962C8B-B14F-4D97-AF65-F5344CB8AC3E}">
        <p14:creationId xmlns:p14="http://schemas.microsoft.com/office/powerpoint/2010/main" val="908418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lstStyle/>
          <a:p>
            <a:r>
              <a:rPr lang="en-GB" sz="6000" dirty="0"/>
              <a:t>Give every child the best start in life</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54</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059363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Infant Mortality Rate, 2017-19, Crude rate per 1000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55</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9C8BD84A-547F-4DA7-944D-28519A7B2F7C}"/>
              </a:ext>
            </a:extLst>
          </p:cNvPr>
          <p:cNvGraphicFramePr>
            <a:graphicFrameLocks/>
          </p:cNvGraphicFramePr>
          <p:nvPr>
            <p:extLst>
              <p:ext uri="{D42A27DB-BD31-4B8C-83A1-F6EECF244321}">
                <p14:modId xmlns:p14="http://schemas.microsoft.com/office/powerpoint/2010/main" val="2802952988"/>
              </p:ext>
            </p:extLst>
          </p:nvPr>
        </p:nvGraphicFramePr>
        <p:xfrm>
          <a:off x="1600200" y="1646238"/>
          <a:ext cx="8275320" cy="48190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9159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E489-E5D9-47C4-A110-968D150A28A6}"/>
              </a:ext>
            </a:extLst>
          </p:cNvPr>
          <p:cNvSpPr>
            <a:spLocks noGrp="1"/>
          </p:cNvSpPr>
          <p:nvPr>
            <p:ph type="title"/>
          </p:nvPr>
        </p:nvSpPr>
        <p:spPr>
          <a:xfrm>
            <a:off x="838200" y="555702"/>
            <a:ext cx="10515600" cy="987018"/>
          </a:xfrm>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Uptake of Healthy Start Vouchers, 21/06/21 to 18/07/21, percentage</a:t>
            </a:r>
            <a:endParaRPr lang="en-GB" sz="2800" dirty="0"/>
          </a:p>
        </p:txBody>
      </p:sp>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56</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9474200" y="5987018"/>
            <a:ext cx="2311400" cy="369332"/>
          </a:xfrm>
          <a:prstGeom prst="rect">
            <a:avLst/>
          </a:prstGeom>
          <a:noFill/>
        </p:spPr>
        <p:txBody>
          <a:bodyPr wrap="square" rtlCol="0">
            <a:spAutoFit/>
          </a:bodyPr>
          <a:lstStyle/>
          <a:p>
            <a:pPr algn="r"/>
            <a:r>
              <a:rPr lang="en-GB" dirty="0"/>
              <a:t>Source: NHS</a:t>
            </a:r>
          </a:p>
        </p:txBody>
      </p:sp>
      <p:graphicFrame>
        <p:nvGraphicFramePr>
          <p:cNvPr id="7" name="Chart 6">
            <a:extLst>
              <a:ext uri="{FF2B5EF4-FFF2-40B4-BE49-F238E27FC236}">
                <a16:creationId xmlns:a16="http://schemas.microsoft.com/office/drawing/2014/main" id="{D7397390-0229-3742-961B-57A6F7980DCC}"/>
              </a:ext>
            </a:extLst>
          </p:cNvPr>
          <p:cNvGraphicFramePr>
            <a:graphicFrameLocks/>
          </p:cNvGraphicFramePr>
          <p:nvPr>
            <p:extLst>
              <p:ext uri="{D42A27DB-BD31-4B8C-83A1-F6EECF244321}">
                <p14:modId xmlns:p14="http://schemas.microsoft.com/office/powerpoint/2010/main" val="1035126468"/>
              </p:ext>
            </p:extLst>
          </p:nvPr>
        </p:nvGraphicFramePr>
        <p:xfrm>
          <a:off x="615950" y="1771650"/>
          <a:ext cx="7562850" cy="4584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03C1672-498B-4E7A-86C4-52A732588148}"/>
              </a:ext>
            </a:extLst>
          </p:cNvPr>
          <p:cNvSpPr txBox="1"/>
          <p:nvPr/>
        </p:nvSpPr>
        <p:spPr>
          <a:xfrm>
            <a:off x="8755602" y="1528465"/>
            <a:ext cx="3029998" cy="4093428"/>
          </a:xfrm>
          <a:prstGeom prst="rect">
            <a:avLst/>
          </a:prstGeom>
          <a:noFill/>
        </p:spPr>
        <p:txBody>
          <a:bodyPr wrap="square" rtlCol="0">
            <a:spAutoFit/>
          </a:bodyPr>
          <a:lstStyle/>
          <a:p>
            <a:r>
              <a:rPr lang="en-US" sz="1600" i="1" dirty="0">
                <a:solidFill>
                  <a:srgbClr val="FF0000"/>
                </a:solidFill>
              </a:rPr>
              <a:t>Uptake is calculated as a percentage of entitled beneficiaries over eligible beneficiaries.</a:t>
            </a:r>
          </a:p>
          <a:p>
            <a:r>
              <a:rPr lang="en-US" sz="1400" i="1" dirty="0">
                <a:solidFill>
                  <a:srgbClr val="FF0000"/>
                </a:solidFill>
              </a:rPr>
              <a:t>Eligible beneficiaries are those who qualify to apply for Healthy Start (</a:t>
            </a:r>
            <a:r>
              <a:rPr lang="en-US" sz="1400" i="1" dirty="0" err="1">
                <a:solidFill>
                  <a:srgbClr val="FF0000"/>
                </a:solidFill>
              </a:rPr>
              <a:t>eg</a:t>
            </a:r>
            <a:r>
              <a:rPr lang="en-US" sz="1400" i="1" dirty="0">
                <a:solidFill>
                  <a:srgbClr val="FF0000"/>
                </a:solidFill>
              </a:rPr>
              <a:t> at least 10 weeks pregnant or have a child under four years old and the family gets: Income Support, or Income-based Jobseeker’s Allowance, or Income-related Employment and Support Allowance, or Child Tax Credit, or Universal Credit). </a:t>
            </a:r>
          </a:p>
          <a:p>
            <a:r>
              <a:rPr lang="en-US" sz="1400" i="1" dirty="0">
                <a:solidFill>
                  <a:srgbClr val="FF0000"/>
                </a:solidFill>
              </a:rPr>
              <a:t>Beneficiaries become entitled once their completed Healthy Start application form has been processed and approved by the Healthy Start Issuing Unit.</a:t>
            </a:r>
            <a:endParaRPr lang="en-GB" sz="1400" i="1" dirty="0">
              <a:solidFill>
                <a:srgbClr val="FF0000"/>
              </a:solidFill>
            </a:endParaRPr>
          </a:p>
        </p:txBody>
      </p:sp>
    </p:spTree>
    <p:extLst>
      <p:ext uri="{BB962C8B-B14F-4D97-AF65-F5344CB8AC3E}">
        <p14:creationId xmlns:p14="http://schemas.microsoft.com/office/powerpoint/2010/main" val="3695943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School Readiness: percentage of children achieving a good level of development at the end of Reception, 2018/19,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247C63DA-72A9-4C0F-9900-B200C4155C5F}"/>
              </a:ext>
            </a:extLst>
          </p:cNvPr>
          <p:cNvGraphicFramePr>
            <a:graphicFrameLocks/>
          </p:cNvGraphicFramePr>
          <p:nvPr>
            <p:extLst>
              <p:ext uri="{D42A27DB-BD31-4B8C-83A1-F6EECF244321}">
                <p14:modId xmlns:p14="http://schemas.microsoft.com/office/powerpoint/2010/main" val="829110189"/>
              </p:ext>
            </p:extLst>
          </p:nvPr>
        </p:nvGraphicFramePr>
        <p:xfrm>
          <a:off x="699407" y="1719818"/>
          <a:ext cx="10216243" cy="481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8070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a:latin typeface="+mn-lt"/>
              </a:rPr>
              <a:t>Pupils </a:t>
            </a:r>
            <a:r>
              <a:rPr lang="en-US" sz="2800" dirty="0">
                <a:latin typeface="+mn-lt"/>
              </a:rPr>
              <a:t>reaching the expected standard in Key Stage 2 reading, writing and </a:t>
            </a:r>
            <a:r>
              <a:rPr lang="en-US" sz="2800" dirty="0" err="1">
                <a:latin typeface="+mn-lt"/>
              </a:rPr>
              <a:t>maths</a:t>
            </a:r>
            <a:r>
              <a:rPr lang="en-US" sz="2800" dirty="0">
                <a:latin typeface="+mn-lt"/>
              </a:rPr>
              <a:t>, 2018,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58</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8" name="Chart 7">
            <a:extLst>
              <a:ext uri="{FF2B5EF4-FFF2-40B4-BE49-F238E27FC236}">
                <a16:creationId xmlns:a16="http://schemas.microsoft.com/office/drawing/2014/main" id="{1292BA9E-1374-4B0D-95AB-A82D293147D5}"/>
              </a:ext>
            </a:extLst>
          </p:cNvPr>
          <p:cNvGraphicFramePr>
            <a:graphicFrameLocks/>
          </p:cNvGraphicFramePr>
          <p:nvPr>
            <p:extLst>
              <p:ext uri="{D42A27DB-BD31-4B8C-83A1-F6EECF244321}">
                <p14:modId xmlns:p14="http://schemas.microsoft.com/office/powerpoint/2010/main" val="1725365518"/>
              </p:ext>
            </p:extLst>
          </p:nvPr>
        </p:nvGraphicFramePr>
        <p:xfrm>
          <a:off x="476250" y="1653124"/>
          <a:ext cx="10267950" cy="4848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2417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768350"/>
            <a:ext cx="8455842" cy="3794125"/>
          </a:xfrm>
        </p:spPr>
        <p:txBody>
          <a:bodyPr>
            <a:normAutofit fontScale="90000"/>
          </a:bodyPr>
          <a:lstStyle/>
          <a:p>
            <a:r>
              <a:rPr lang="en-US" sz="6000" b="0" i="0" u="none" strike="noStrike" baseline="0" dirty="0">
                <a:solidFill>
                  <a:srgbClr val="000000"/>
                </a:solidFill>
              </a:rPr>
              <a:t>Enable all children, young people and adults to </a:t>
            </a:r>
            <a:r>
              <a:rPr lang="en-US" sz="6000" b="0" i="0" u="none" strike="noStrike" baseline="0" dirty="0" err="1">
                <a:solidFill>
                  <a:srgbClr val="000000"/>
                </a:solidFill>
              </a:rPr>
              <a:t>maximise</a:t>
            </a:r>
            <a:r>
              <a:rPr lang="en-US" sz="6000" b="0" i="0" u="none" strike="noStrike" baseline="0" dirty="0">
                <a:solidFill>
                  <a:srgbClr val="000000"/>
                </a:solidFill>
              </a:rPr>
              <a:t> their capabilities and have control over their lives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59</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87511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pPr lvl="0">
              <a:lnSpc>
                <a:spcPct val="100000"/>
              </a:lnSpc>
              <a:spcBef>
                <a:spcPts val="0"/>
              </a:spcBef>
            </a:pPr>
            <a:r>
              <a:rPr lang="en-US" sz="2000" i="1" dirty="0">
                <a:solidFill>
                  <a:srgbClr val="FF0000"/>
                </a:solidFill>
                <a:latin typeface="Calibri"/>
                <a:ea typeface="+mn-ea"/>
                <a:cs typeface="+mn-cs"/>
              </a:rPr>
              <a:t>On average, men in </a:t>
            </a:r>
            <a:r>
              <a:rPr lang="en-US" sz="2000" i="1" dirty="0" err="1">
                <a:solidFill>
                  <a:srgbClr val="FF0000"/>
                </a:solidFill>
                <a:latin typeface="Calibri"/>
                <a:ea typeface="+mn-ea"/>
                <a:cs typeface="+mn-cs"/>
              </a:rPr>
              <a:t>Cliviger</a:t>
            </a:r>
            <a:r>
              <a:rPr lang="en-US" sz="2000" i="1" dirty="0">
                <a:solidFill>
                  <a:srgbClr val="FF0000"/>
                </a:solidFill>
                <a:latin typeface="Calibri"/>
                <a:ea typeface="+mn-ea"/>
                <a:cs typeface="+mn-cs"/>
              </a:rPr>
              <a:t> with </a:t>
            </a:r>
            <a:r>
              <a:rPr lang="en-US" sz="2000" i="1" dirty="0" err="1">
                <a:solidFill>
                  <a:srgbClr val="FF0000"/>
                </a:solidFill>
                <a:latin typeface="Calibri"/>
                <a:ea typeface="+mn-ea"/>
                <a:cs typeface="+mn-cs"/>
              </a:rPr>
              <a:t>Worstone</a:t>
            </a:r>
            <a:r>
              <a:rPr lang="en-US" sz="2000" i="1" dirty="0">
                <a:solidFill>
                  <a:srgbClr val="FF0000"/>
                </a:solidFill>
                <a:latin typeface="Calibri"/>
                <a:ea typeface="+mn-ea"/>
                <a:cs typeface="+mn-cs"/>
              </a:rPr>
              <a:t> live 11 years longer than men in Bank Hall</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err="1">
                <a:solidFill>
                  <a:prstClr val="black"/>
                </a:solidFill>
                <a:latin typeface="Calibri"/>
                <a:ea typeface="+mn-ea"/>
                <a:cs typeface="+mn-cs"/>
              </a:rPr>
              <a:t>Burnely</a:t>
            </a:r>
            <a:r>
              <a:rPr lang="en-US" sz="2000" b="1" dirty="0">
                <a:solidFill>
                  <a:prstClr val="black"/>
                </a:solidFill>
                <a:latin typeface="Calibri"/>
                <a:ea typeface="+mn-ea"/>
                <a:cs typeface="+mn-cs"/>
              </a:rPr>
              <a:t>, Male</a:t>
            </a:r>
            <a:endParaRPr lang="en-US" sz="48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6</a:t>
            </a:fld>
            <a:endParaRPr lang="en-GB"/>
          </a:p>
        </p:txBody>
      </p:sp>
      <p:sp>
        <p:nvSpPr>
          <p:cNvPr id="7" name="TextBox 6">
            <a:extLst>
              <a:ext uri="{FF2B5EF4-FFF2-40B4-BE49-F238E27FC236}">
                <a16:creationId xmlns:a16="http://schemas.microsoft.com/office/drawing/2014/main" id="{0C0A4A96-D97E-4D73-B5C8-C50195168404}"/>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EEC712EB-63AC-4A5D-B01C-585B179904BB}"/>
              </a:ext>
            </a:extLst>
          </p:cNvPr>
          <p:cNvGraphicFramePr>
            <a:graphicFrameLocks/>
          </p:cNvGraphicFramePr>
          <p:nvPr>
            <p:extLst>
              <p:ext uri="{D42A27DB-BD31-4B8C-83A1-F6EECF244321}">
                <p14:modId xmlns:p14="http://schemas.microsoft.com/office/powerpoint/2010/main" val="232035319"/>
              </p:ext>
            </p:extLst>
          </p:nvPr>
        </p:nvGraphicFramePr>
        <p:xfrm>
          <a:off x="540724" y="2092442"/>
          <a:ext cx="10813076" cy="4202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6291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95251" y="665296"/>
            <a:ext cx="11439252" cy="1018763"/>
          </a:xfrm>
        </p:spPr>
        <p:txBody>
          <a:bodyPr>
            <a:normAutofit/>
          </a:bodyPr>
          <a:lstStyle/>
          <a:p>
            <a:r>
              <a:rPr lang="en-US" sz="2000" i="1" dirty="0">
                <a:solidFill>
                  <a:srgbClr val="FF0000"/>
                </a:solidFill>
                <a:latin typeface="+mn-lt"/>
              </a:rPr>
              <a:t>Pupils eligible for FSM in Burnley, </a:t>
            </a:r>
            <a:r>
              <a:rPr lang="en-US" sz="2000" i="1" dirty="0" err="1">
                <a:solidFill>
                  <a:srgbClr val="FF0000"/>
                </a:solidFill>
                <a:latin typeface="+mn-lt"/>
              </a:rPr>
              <a:t>Hyndburn</a:t>
            </a:r>
            <a:r>
              <a:rPr lang="en-US" sz="2000" i="1" dirty="0">
                <a:solidFill>
                  <a:srgbClr val="FF0000"/>
                </a:solidFill>
                <a:latin typeface="+mn-lt"/>
              </a:rPr>
              <a:t> &amp; </a:t>
            </a:r>
            <a:r>
              <a:rPr lang="en-US" sz="2000" i="1" dirty="0" err="1">
                <a:solidFill>
                  <a:srgbClr val="FF0000"/>
                </a:solidFill>
                <a:latin typeface="+mn-lt"/>
              </a:rPr>
              <a:t>Pendle</a:t>
            </a:r>
            <a:r>
              <a:rPr lang="en-US" sz="2000" i="1" dirty="0">
                <a:solidFill>
                  <a:srgbClr val="FF0000"/>
                </a:solidFill>
                <a:latin typeface="+mn-lt"/>
              </a:rPr>
              <a:t> perform worse than the England average, pupils not eligible for FSM outperform the national average in </a:t>
            </a:r>
            <a:r>
              <a:rPr lang="en-US" sz="2000" i="1" dirty="0" err="1">
                <a:solidFill>
                  <a:srgbClr val="FF0000"/>
                </a:solidFill>
                <a:latin typeface="+mn-lt"/>
              </a:rPr>
              <a:t>Ribble</a:t>
            </a:r>
            <a:r>
              <a:rPr lang="en-US" sz="2000" i="1" dirty="0">
                <a:solidFill>
                  <a:srgbClr val="FF0000"/>
                </a:solidFill>
                <a:latin typeface="+mn-lt"/>
              </a:rPr>
              <a:t> Valley and </a:t>
            </a:r>
            <a:r>
              <a:rPr lang="en-US" sz="2000" i="1" dirty="0" err="1">
                <a:solidFill>
                  <a:srgbClr val="FF0000"/>
                </a:solidFill>
                <a:latin typeface="+mn-lt"/>
              </a:rPr>
              <a:t>Rossendale</a:t>
            </a:r>
            <a:br>
              <a:rPr lang="en-US" sz="2000" dirty="0">
                <a:latin typeface="+mn-lt"/>
              </a:rPr>
            </a:br>
            <a:r>
              <a:rPr lang="en-US" sz="2000" dirty="0">
                <a:latin typeface="+mn-lt"/>
              </a:rPr>
              <a:t>Average Attainment 8 Score, 2019/20, Free School Meal status</a:t>
            </a:r>
            <a:endParaRPr lang="en-GB" sz="20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60</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DfE</a:t>
            </a:r>
          </a:p>
        </p:txBody>
      </p:sp>
      <p:graphicFrame>
        <p:nvGraphicFramePr>
          <p:cNvPr id="7" name="Chart 6">
            <a:extLst>
              <a:ext uri="{FF2B5EF4-FFF2-40B4-BE49-F238E27FC236}">
                <a16:creationId xmlns:a16="http://schemas.microsoft.com/office/drawing/2014/main" id="{5E8877A2-E6DD-4815-B4D2-BCF625284115}"/>
              </a:ext>
            </a:extLst>
          </p:cNvPr>
          <p:cNvGraphicFramePr>
            <a:graphicFrameLocks/>
          </p:cNvGraphicFramePr>
          <p:nvPr>
            <p:extLst>
              <p:ext uri="{D42A27DB-BD31-4B8C-83A1-F6EECF244321}">
                <p14:modId xmlns:p14="http://schemas.microsoft.com/office/powerpoint/2010/main" val="392139899"/>
              </p:ext>
            </p:extLst>
          </p:nvPr>
        </p:nvGraphicFramePr>
        <p:xfrm>
          <a:off x="838200" y="1684059"/>
          <a:ext cx="9553303" cy="4915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1464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Average Attainment 8 Score, 2019/20, Mean score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61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D9A838CB-7E12-414D-A1C0-4EA8CCCA62EB}"/>
              </a:ext>
            </a:extLst>
          </p:cNvPr>
          <p:cNvGraphicFramePr>
            <a:graphicFrameLocks/>
          </p:cNvGraphicFramePr>
          <p:nvPr>
            <p:extLst>
              <p:ext uri="{D42A27DB-BD31-4B8C-83A1-F6EECF244321}">
                <p14:modId xmlns:p14="http://schemas.microsoft.com/office/powerpoint/2010/main" val="33609837"/>
              </p:ext>
            </p:extLst>
          </p:nvPr>
        </p:nvGraphicFramePr>
        <p:xfrm>
          <a:off x="1543050" y="1646238"/>
          <a:ext cx="8473147" cy="4819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7919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Pupil Absence, 2018/19,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62</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F8B36CDE-5207-4A9B-9BC2-B852968B6D4A}"/>
              </a:ext>
            </a:extLst>
          </p:cNvPr>
          <p:cNvGraphicFramePr>
            <a:graphicFrameLocks/>
          </p:cNvGraphicFramePr>
          <p:nvPr>
            <p:extLst>
              <p:ext uri="{D42A27DB-BD31-4B8C-83A1-F6EECF244321}">
                <p14:modId xmlns:p14="http://schemas.microsoft.com/office/powerpoint/2010/main" val="2304460419"/>
              </p:ext>
            </p:extLst>
          </p:nvPr>
        </p:nvGraphicFramePr>
        <p:xfrm>
          <a:off x="1752600" y="1646238"/>
          <a:ext cx="8450943" cy="4819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3451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First time entrants to the youth justice system, 2019, </a:t>
            </a:r>
            <a:br>
              <a:rPr lang="en-US" sz="2800" dirty="0">
                <a:latin typeface="+mn-lt"/>
              </a:rPr>
            </a:br>
            <a:r>
              <a:rPr lang="en-US" sz="2800" dirty="0">
                <a:latin typeface="+mn-lt"/>
              </a:rPr>
              <a:t>Crude rate - per 100,000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63</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00000000-0008-0000-2800-000002000000}"/>
              </a:ext>
            </a:extLst>
          </p:cNvPr>
          <p:cNvGraphicFramePr>
            <a:graphicFrameLocks/>
          </p:cNvGraphicFramePr>
          <p:nvPr>
            <p:extLst>
              <p:ext uri="{D42A27DB-BD31-4B8C-83A1-F6EECF244321}">
                <p14:modId xmlns:p14="http://schemas.microsoft.com/office/powerpoint/2010/main" val="1816396577"/>
              </p:ext>
            </p:extLst>
          </p:nvPr>
        </p:nvGraphicFramePr>
        <p:xfrm>
          <a:off x="2379436" y="2057400"/>
          <a:ext cx="6059714"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3271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500576" y="532610"/>
            <a:ext cx="10515600" cy="987018"/>
          </a:xfrm>
        </p:spPr>
        <p:txBody>
          <a:bodyPr>
            <a:normAutofit/>
          </a:bodyPr>
          <a:lstStyle/>
          <a:p>
            <a:r>
              <a:rPr lang="en-US" sz="2800" dirty="0">
                <a:latin typeface="+mn-lt"/>
              </a:rPr>
              <a:t>Under 18s conception rate/1,000, 2018, crude rate per 1000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64</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E21FEB37-6F27-4164-BC21-943B8395A253}"/>
              </a:ext>
            </a:extLst>
          </p:cNvPr>
          <p:cNvGraphicFramePr>
            <a:graphicFrameLocks/>
          </p:cNvGraphicFramePr>
          <p:nvPr/>
        </p:nvGraphicFramePr>
        <p:xfrm>
          <a:off x="2011679" y="1519629"/>
          <a:ext cx="7891975" cy="4576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0636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normAutofit/>
          </a:bodyPr>
          <a:lstStyle/>
          <a:p>
            <a:r>
              <a:rPr lang="en-US" sz="6000" b="0" i="0" u="none" strike="noStrike" baseline="0" dirty="0">
                <a:solidFill>
                  <a:srgbClr val="000000"/>
                </a:solidFill>
              </a:rPr>
              <a:t>Create fair employment and good work for all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65</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9502047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9FEB-2CFA-4686-8AAC-D0DCE642EDDC}"/>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Unemployment Apr 2020-Mar 2021; % of the economically active  over-16 population (model based)</a:t>
            </a:r>
            <a:endParaRPr lang="en-GB" sz="2800" dirty="0"/>
          </a:p>
        </p:txBody>
      </p:sp>
      <p:sp>
        <p:nvSpPr>
          <p:cNvPr id="4" name="Slide Number Placeholder 3">
            <a:extLst>
              <a:ext uri="{FF2B5EF4-FFF2-40B4-BE49-F238E27FC236}">
                <a16:creationId xmlns:a16="http://schemas.microsoft.com/office/drawing/2014/main" id="{167BE25D-4368-4D7D-9D72-E291811CA7F2}"/>
              </a:ext>
            </a:extLst>
          </p:cNvPr>
          <p:cNvSpPr>
            <a:spLocks noGrp="1"/>
          </p:cNvSpPr>
          <p:nvPr>
            <p:ph type="sldNum" sz="quarter" idx="12"/>
          </p:nvPr>
        </p:nvSpPr>
        <p:spPr/>
        <p:txBody>
          <a:bodyPr/>
          <a:lstStyle/>
          <a:p>
            <a:fld id="{2EA68997-F432-425E-9889-9D05EBED06BE}" type="slidenum">
              <a:rPr lang="en-GB" smtClean="0"/>
              <a:t>66</a:t>
            </a:fld>
            <a:endParaRPr lang="en-GB"/>
          </a:p>
        </p:txBody>
      </p:sp>
      <p:graphicFrame>
        <p:nvGraphicFramePr>
          <p:cNvPr id="6" name="Chart 5">
            <a:extLst>
              <a:ext uri="{FF2B5EF4-FFF2-40B4-BE49-F238E27FC236}">
                <a16:creationId xmlns:a16="http://schemas.microsoft.com/office/drawing/2014/main" id="{782CB3AF-F8C6-7C4B-ADBB-9F3689D774DC}"/>
              </a:ext>
            </a:extLst>
          </p:cNvPr>
          <p:cNvGraphicFramePr>
            <a:graphicFrameLocks/>
          </p:cNvGraphicFramePr>
          <p:nvPr>
            <p:extLst>
              <p:ext uri="{D42A27DB-BD31-4B8C-83A1-F6EECF244321}">
                <p14:modId xmlns:p14="http://schemas.microsoft.com/office/powerpoint/2010/main" val="593471847"/>
              </p:ext>
            </p:extLst>
          </p:nvPr>
        </p:nvGraphicFramePr>
        <p:xfrm>
          <a:off x="1847850" y="1842868"/>
          <a:ext cx="8098008" cy="48786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1085B94-9FF9-40A9-A9B8-CA5755067238}"/>
              </a:ext>
            </a:extLst>
          </p:cNvPr>
          <p:cNvSpPr txBox="1"/>
          <p:nvPr/>
        </p:nvSpPr>
        <p:spPr>
          <a:xfrm>
            <a:off x="10203543" y="6096000"/>
            <a:ext cx="1727200" cy="369332"/>
          </a:xfrm>
          <a:prstGeom prst="rect">
            <a:avLst/>
          </a:prstGeom>
          <a:noFill/>
        </p:spPr>
        <p:txBody>
          <a:bodyPr wrap="square" rtlCol="0">
            <a:spAutoFit/>
          </a:bodyPr>
          <a:lstStyle/>
          <a:p>
            <a:pPr algn="r"/>
            <a:r>
              <a:rPr lang="en-GB" dirty="0"/>
              <a:t>Source: ONS</a:t>
            </a:r>
          </a:p>
        </p:txBody>
      </p:sp>
    </p:spTree>
    <p:extLst>
      <p:ext uri="{BB962C8B-B14F-4D97-AF65-F5344CB8AC3E}">
        <p14:creationId xmlns:p14="http://schemas.microsoft.com/office/powerpoint/2010/main" val="3484085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en-US" sz="2800" dirty="0">
                <a:latin typeface="+mn-lt"/>
              </a:rPr>
              <a:t>Gap in the employment rate between those with a long-term health condition and the overall employment rate, 2019/20,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67</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00000000-0008-0000-1400-000006000000}"/>
              </a:ext>
            </a:extLst>
          </p:cNvPr>
          <p:cNvGraphicFramePr>
            <a:graphicFrameLocks/>
          </p:cNvGraphicFramePr>
          <p:nvPr>
            <p:extLst>
              <p:ext uri="{D42A27DB-BD31-4B8C-83A1-F6EECF244321}">
                <p14:modId xmlns:p14="http://schemas.microsoft.com/office/powerpoint/2010/main" val="1691392642"/>
              </p:ext>
            </p:extLst>
          </p:nvPr>
        </p:nvGraphicFramePr>
        <p:xfrm>
          <a:off x="1545981" y="2015569"/>
          <a:ext cx="8080619" cy="47059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9322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lstStyle/>
          <a:p>
            <a:r>
              <a:rPr lang="en-US" sz="6000" b="0" i="0" u="none" strike="noStrike" baseline="0" dirty="0">
                <a:solidFill>
                  <a:srgbClr val="000000"/>
                </a:solidFill>
              </a:rPr>
              <a:t>Ensure a healthy standard of living for all</a:t>
            </a:r>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68</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3504037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551542" y="673508"/>
            <a:ext cx="10802257" cy="1298168"/>
          </a:xfrm>
        </p:spPr>
        <p:txBody>
          <a:bodyPr>
            <a:normAutofit fontScale="90000"/>
          </a:bodyPr>
          <a:lstStyle/>
          <a:p>
            <a:r>
              <a:rPr lang="en-US" sz="2800" i="1" dirty="0">
                <a:solidFill>
                  <a:srgbClr val="FF0000"/>
                </a:solidFill>
                <a:latin typeface="+mn-lt"/>
              </a:rPr>
              <a:t>Three in ten children live in absolute poverty in </a:t>
            </a:r>
            <a:r>
              <a:rPr lang="en-US" sz="2800" i="1" dirty="0" err="1">
                <a:solidFill>
                  <a:srgbClr val="FF0000"/>
                </a:solidFill>
                <a:latin typeface="+mn-lt"/>
              </a:rPr>
              <a:t>Pendle</a:t>
            </a:r>
            <a:r>
              <a:rPr lang="en-US" sz="2800" i="1" dirty="0">
                <a:solidFill>
                  <a:srgbClr val="FF0000"/>
                </a:solidFill>
                <a:latin typeface="+mn-lt"/>
              </a:rPr>
              <a:t>, slightly less than one in ten children in </a:t>
            </a:r>
            <a:r>
              <a:rPr lang="en-US" sz="2800" i="1" dirty="0" err="1">
                <a:solidFill>
                  <a:srgbClr val="FF0000"/>
                </a:solidFill>
                <a:latin typeface="+mn-lt"/>
              </a:rPr>
              <a:t>Ribble</a:t>
            </a:r>
            <a:r>
              <a:rPr lang="en-US" sz="2800" i="1" dirty="0">
                <a:solidFill>
                  <a:srgbClr val="FF0000"/>
                </a:solidFill>
                <a:latin typeface="+mn-lt"/>
              </a:rPr>
              <a:t> Valley</a:t>
            </a:r>
            <a:br>
              <a:rPr lang="en-US" sz="2800" dirty="0">
                <a:latin typeface="+mn-lt"/>
              </a:rPr>
            </a:br>
            <a:r>
              <a:rPr lang="en-US" sz="2800" dirty="0">
                <a:latin typeface="+mn-lt"/>
              </a:rPr>
              <a:t>Children in </a:t>
            </a:r>
            <a:r>
              <a:rPr lang="en-US" sz="2800" dirty="0">
                <a:solidFill>
                  <a:srgbClr val="FF0000"/>
                </a:solidFill>
                <a:latin typeface="+mn-lt"/>
              </a:rPr>
              <a:t>absolute and relative </a:t>
            </a:r>
            <a:r>
              <a:rPr lang="en-US" sz="2800" dirty="0">
                <a:latin typeface="+mn-lt"/>
              </a:rPr>
              <a:t>low income families (under 16s) 2019/20, percentage</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69</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581CF7A9-694F-4697-A805-BD1FBDB2C0FE}"/>
              </a:ext>
            </a:extLst>
          </p:cNvPr>
          <p:cNvGraphicFramePr>
            <a:graphicFrameLocks/>
          </p:cNvGraphicFramePr>
          <p:nvPr>
            <p:extLst>
              <p:ext uri="{D42A27DB-BD31-4B8C-83A1-F6EECF244321}">
                <p14:modId xmlns:p14="http://schemas.microsoft.com/office/powerpoint/2010/main" val="3472112116"/>
              </p:ext>
            </p:extLst>
          </p:nvPr>
        </p:nvGraphicFramePr>
        <p:xfrm>
          <a:off x="23588" y="2147061"/>
          <a:ext cx="6215742" cy="43785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036A5B31-D0A0-4997-B5A4-5AFAE98FC17B}"/>
              </a:ext>
            </a:extLst>
          </p:cNvPr>
          <p:cNvGraphicFramePr>
            <a:graphicFrameLocks/>
          </p:cNvGraphicFramePr>
          <p:nvPr>
            <p:extLst>
              <p:ext uri="{D42A27DB-BD31-4B8C-83A1-F6EECF244321}">
                <p14:modId xmlns:p14="http://schemas.microsoft.com/office/powerpoint/2010/main" val="3965845616"/>
              </p:ext>
            </p:extLst>
          </p:nvPr>
        </p:nvGraphicFramePr>
        <p:xfrm>
          <a:off x="5952670" y="2232026"/>
          <a:ext cx="6096000" cy="4293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801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Autofit/>
          </a:bodyPr>
          <a:lstStyle/>
          <a:p>
            <a:pPr lvl="0">
              <a:lnSpc>
                <a:spcPct val="100000"/>
              </a:lnSpc>
              <a:spcBef>
                <a:spcPts val="0"/>
              </a:spcBef>
            </a:pPr>
            <a:r>
              <a:rPr lang="en-US" sz="2000" i="1" dirty="0">
                <a:solidFill>
                  <a:srgbClr val="FF0000"/>
                </a:solidFill>
                <a:latin typeface="Calibri"/>
                <a:ea typeface="+mn-ea"/>
                <a:cs typeface="+mn-cs"/>
              </a:rPr>
              <a:t>On average, women in </a:t>
            </a:r>
            <a:r>
              <a:rPr lang="en-US" sz="2000" i="1" dirty="0" err="1">
                <a:solidFill>
                  <a:srgbClr val="FF0000"/>
                </a:solidFill>
                <a:latin typeface="Calibri"/>
                <a:ea typeface="+mn-ea"/>
                <a:cs typeface="+mn-cs"/>
              </a:rPr>
              <a:t>Daneshouse</a:t>
            </a:r>
            <a:r>
              <a:rPr lang="en-US" sz="2000" i="1" dirty="0">
                <a:solidFill>
                  <a:srgbClr val="FF0000"/>
                </a:solidFill>
                <a:latin typeface="Calibri"/>
                <a:ea typeface="+mn-ea"/>
                <a:cs typeface="+mn-cs"/>
              </a:rPr>
              <a:t> with </a:t>
            </a:r>
            <a:r>
              <a:rPr lang="en-US" sz="2000" i="1" dirty="0" err="1">
                <a:solidFill>
                  <a:srgbClr val="FF0000"/>
                </a:solidFill>
                <a:latin typeface="Calibri"/>
                <a:ea typeface="+mn-ea"/>
                <a:cs typeface="+mn-cs"/>
              </a:rPr>
              <a:t>Stoneyholme</a:t>
            </a:r>
            <a:r>
              <a:rPr lang="en-US" sz="2000" i="1" dirty="0">
                <a:solidFill>
                  <a:srgbClr val="FF0000"/>
                </a:solidFill>
                <a:latin typeface="Calibri"/>
                <a:ea typeface="+mn-ea"/>
                <a:cs typeface="+mn-cs"/>
              </a:rPr>
              <a:t> live 13 years longer than women in </a:t>
            </a:r>
            <a:r>
              <a:rPr lang="en-US" sz="2000" i="1" dirty="0" err="1">
                <a:solidFill>
                  <a:srgbClr val="FF0000"/>
                </a:solidFill>
                <a:latin typeface="Calibri"/>
                <a:ea typeface="+mn-ea"/>
                <a:cs typeface="+mn-cs"/>
              </a:rPr>
              <a:t>Queensgate</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err="1">
                <a:solidFill>
                  <a:prstClr val="black"/>
                </a:solidFill>
                <a:latin typeface="Calibri"/>
                <a:ea typeface="+mn-ea"/>
                <a:cs typeface="+mn-cs"/>
              </a:rPr>
              <a:t>Burnely</a:t>
            </a:r>
            <a:r>
              <a:rPr lang="en-US" sz="2000" b="1" dirty="0">
                <a:solidFill>
                  <a:prstClr val="black"/>
                </a:solidFill>
                <a:latin typeface="Calibri"/>
                <a:ea typeface="+mn-ea"/>
                <a:cs typeface="+mn-cs"/>
              </a:rPr>
              <a:t>, Female</a:t>
            </a:r>
            <a:endParaRPr lang="en-US" sz="20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7</a:t>
            </a:fld>
            <a:endParaRPr lang="en-GB"/>
          </a:p>
        </p:txBody>
      </p:sp>
      <p:sp>
        <p:nvSpPr>
          <p:cNvPr id="5" name="TextBox 4">
            <a:extLst>
              <a:ext uri="{FF2B5EF4-FFF2-40B4-BE49-F238E27FC236}">
                <a16:creationId xmlns:a16="http://schemas.microsoft.com/office/drawing/2014/main" id="{CA7AAB4E-8FDF-4EF7-846D-D32B6D678150}"/>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6" name="Chart 5">
            <a:extLst>
              <a:ext uri="{FF2B5EF4-FFF2-40B4-BE49-F238E27FC236}">
                <a16:creationId xmlns:a16="http://schemas.microsoft.com/office/drawing/2014/main" id="{F36636DC-610E-44B1-80DD-986318291FDC}"/>
              </a:ext>
            </a:extLst>
          </p:cNvPr>
          <p:cNvGraphicFramePr>
            <a:graphicFrameLocks/>
          </p:cNvGraphicFramePr>
          <p:nvPr>
            <p:extLst>
              <p:ext uri="{D42A27DB-BD31-4B8C-83A1-F6EECF244321}">
                <p14:modId xmlns:p14="http://schemas.microsoft.com/office/powerpoint/2010/main" val="1775633358"/>
              </p:ext>
            </p:extLst>
          </p:nvPr>
        </p:nvGraphicFramePr>
        <p:xfrm>
          <a:off x="641445" y="2045077"/>
          <a:ext cx="10712355" cy="39124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6347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68A6-05AA-D94F-BE7C-5CEAA56BCE13}"/>
              </a:ext>
            </a:extLst>
          </p:cNvPr>
          <p:cNvSpPr>
            <a:spLocks noGrp="1"/>
          </p:cNvSpPr>
          <p:nvPr>
            <p:ph type="title"/>
          </p:nvPr>
        </p:nvSpPr>
        <p:spPr>
          <a:xfrm>
            <a:off x="838199" y="659220"/>
            <a:ext cx="11092543" cy="1169580"/>
          </a:xfrm>
        </p:spPr>
        <p:txBody>
          <a:bodyPr>
            <a:noAutofit/>
          </a:bodyPr>
          <a:lstStyle/>
          <a:p>
            <a:r>
              <a:rPr lang="en-US" sz="2800" i="1" dirty="0">
                <a:solidFill>
                  <a:srgbClr val="FF0000"/>
                </a:solidFill>
                <a:latin typeface="+mn-lt"/>
              </a:rPr>
              <a:t>The number of children living in poverty increases when housing costs are included</a:t>
            </a:r>
            <a:br>
              <a:rPr lang="en-US" sz="2800" dirty="0">
                <a:latin typeface="+mn-lt"/>
              </a:rPr>
            </a:br>
            <a:r>
              <a:rPr lang="en-US" sz="2800" dirty="0">
                <a:latin typeface="+mn-lt"/>
              </a:rPr>
              <a:t>Percent of children living in poverty measured </a:t>
            </a:r>
            <a:r>
              <a:rPr lang="en-US" sz="2800" i="1" dirty="0">
                <a:solidFill>
                  <a:srgbClr val="FF0000"/>
                </a:solidFill>
                <a:latin typeface="+mn-lt"/>
              </a:rPr>
              <a:t>after housing costs, </a:t>
            </a:r>
            <a:r>
              <a:rPr lang="en-US" sz="2800" dirty="0">
                <a:latin typeface="+mn-lt"/>
              </a:rPr>
              <a:t>2018/19</a:t>
            </a:r>
            <a:endParaRPr lang="en-US" sz="2800" dirty="0">
              <a:solidFill>
                <a:srgbClr val="FF0000"/>
              </a:solidFill>
              <a:highlight>
                <a:srgbClr val="FFFF00"/>
              </a:highlight>
              <a:latin typeface="+mn-lt"/>
            </a:endParaRPr>
          </a:p>
        </p:txBody>
      </p:sp>
      <p:sp>
        <p:nvSpPr>
          <p:cNvPr id="4" name="Slide Number Placeholder 3">
            <a:extLst>
              <a:ext uri="{FF2B5EF4-FFF2-40B4-BE49-F238E27FC236}">
                <a16:creationId xmlns:a16="http://schemas.microsoft.com/office/drawing/2014/main" id="{2102E88E-9895-464D-B3D3-FB41CE1BAAC8}"/>
              </a:ext>
            </a:extLst>
          </p:cNvPr>
          <p:cNvSpPr>
            <a:spLocks noGrp="1"/>
          </p:cNvSpPr>
          <p:nvPr>
            <p:ph type="sldNum" sz="quarter" idx="12"/>
          </p:nvPr>
        </p:nvSpPr>
        <p:spPr/>
        <p:txBody>
          <a:bodyPr/>
          <a:lstStyle/>
          <a:p>
            <a:fld id="{2EA68997-F432-425E-9889-9D05EBED06BE}" type="slidenum">
              <a:rPr lang="en-GB" smtClean="0"/>
              <a:t>70</a:t>
            </a:fld>
            <a:endParaRPr lang="en-GB"/>
          </a:p>
        </p:txBody>
      </p:sp>
      <p:sp>
        <p:nvSpPr>
          <p:cNvPr id="8" name="TextBox 7">
            <a:extLst>
              <a:ext uri="{FF2B5EF4-FFF2-40B4-BE49-F238E27FC236}">
                <a16:creationId xmlns:a16="http://schemas.microsoft.com/office/drawing/2014/main" id="{1A22709A-8818-4B8B-A4D7-C84C4C6D0D2A}"/>
              </a:ext>
            </a:extLst>
          </p:cNvPr>
          <p:cNvSpPr txBox="1"/>
          <p:nvPr/>
        </p:nvSpPr>
        <p:spPr>
          <a:xfrm>
            <a:off x="10203543" y="6096000"/>
            <a:ext cx="1727200" cy="369332"/>
          </a:xfrm>
          <a:prstGeom prst="rect">
            <a:avLst/>
          </a:prstGeom>
          <a:noFill/>
        </p:spPr>
        <p:txBody>
          <a:bodyPr wrap="square" rtlCol="0">
            <a:spAutoFit/>
          </a:bodyPr>
          <a:lstStyle/>
          <a:p>
            <a:pPr algn="r"/>
            <a:r>
              <a:rPr lang="en-GB" dirty="0"/>
              <a:t>Source: HBAI</a:t>
            </a:r>
          </a:p>
        </p:txBody>
      </p:sp>
      <p:graphicFrame>
        <p:nvGraphicFramePr>
          <p:cNvPr id="5" name="Chart 4">
            <a:extLst>
              <a:ext uri="{FF2B5EF4-FFF2-40B4-BE49-F238E27FC236}">
                <a16:creationId xmlns:a16="http://schemas.microsoft.com/office/drawing/2014/main" id="{0FC7AE10-FB82-4E95-9F01-1D0636B583B4}"/>
              </a:ext>
            </a:extLst>
          </p:cNvPr>
          <p:cNvGraphicFramePr>
            <a:graphicFrameLocks/>
          </p:cNvGraphicFramePr>
          <p:nvPr>
            <p:extLst>
              <p:ext uri="{D42A27DB-BD31-4B8C-83A1-F6EECF244321}">
                <p14:modId xmlns:p14="http://schemas.microsoft.com/office/powerpoint/2010/main" val="1187087737"/>
              </p:ext>
            </p:extLst>
          </p:nvPr>
        </p:nvGraphicFramePr>
        <p:xfrm>
          <a:off x="838199" y="2057400"/>
          <a:ext cx="9620251" cy="4298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910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71</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sp>
        <p:nvSpPr>
          <p:cNvPr id="5" name="Title 4">
            <a:extLst>
              <a:ext uri="{FF2B5EF4-FFF2-40B4-BE49-F238E27FC236}">
                <a16:creationId xmlns:a16="http://schemas.microsoft.com/office/drawing/2014/main" id="{BE0780D4-92D4-4DE3-BC0B-AE31EF582A58}"/>
              </a:ext>
            </a:extLst>
          </p:cNvPr>
          <p:cNvSpPr>
            <a:spLocks noGrp="1"/>
          </p:cNvSpPr>
          <p:nvPr>
            <p:ph type="title"/>
          </p:nvPr>
        </p:nvSpPr>
        <p:spPr/>
        <p:txBody>
          <a:bodyPr>
            <a:normAutofit/>
          </a:bodyPr>
          <a:lstStyle/>
          <a:p>
            <a:r>
              <a:rPr lang="en-US" sz="2400" dirty="0">
                <a:latin typeface="+mn-lt"/>
              </a:rPr>
              <a:t>Older people in poverty: income deprivation affecting older people index, 2019, percentage </a:t>
            </a:r>
            <a:endParaRPr lang="en-GB" sz="2400" dirty="0">
              <a:latin typeface="+mn-lt"/>
            </a:endParaRPr>
          </a:p>
        </p:txBody>
      </p:sp>
      <p:graphicFrame>
        <p:nvGraphicFramePr>
          <p:cNvPr id="9" name="Chart 8">
            <a:extLst>
              <a:ext uri="{FF2B5EF4-FFF2-40B4-BE49-F238E27FC236}">
                <a16:creationId xmlns:a16="http://schemas.microsoft.com/office/drawing/2014/main" id="{2771ADD7-73F4-42DB-A39B-13782D61B9CA}"/>
              </a:ext>
            </a:extLst>
          </p:cNvPr>
          <p:cNvGraphicFramePr>
            <a:graphicFrameLocks/>
          </p:cNvGraphicFramePr>
          <p:nvPr/>
        </p:nvGraphicFramePr>
        <p:xfrm>
          <a:off x="2171700" y="1646238"/>
          <a:ext cx="6438900" cy="4710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334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D2F-E8C1-4CB8-AB7C-83F544764E61}"/>
              </a:ext>
            </a:extLst>
          </p:cNvPr>
          <p:cNvSpPr>
            <a:spLocks noGrp="1"/>
          </p:cNvSpPr>
          <p:nvPr>
            <p:ph type="title"/>
          </p:nvPr>
        </p:nvSpPr>
        <p:spPr>
          <a:xfrm>
            <a:off x="831850" y="1709738"/>
            <a:ext cx="8455842" cy="2852737"/>
          </a:xfrm>
        </p:spPr>
        <p:txBody>
          <a:bodyPr>
            <a:normAutofit/>
          </a:bodyPr>
          <a:lstStyle/>
          <a:p>
            <a:r>
              <a:rPr lang="en-US" sz="6000" b="0" i="0" u="none" strike="noStrike" baseline="0" dirty="0">
                <a:solidFill>
                  <a:srgbClr val="000000"/>
                </a:solidFill>
              </a:rPr>
              <a:t>Create and develop healthy and sustainable places and communities </a:t>
            </a:r>
            <a:endParaRPr lang="en-GB" dirty="0"/>
          </a:p>
        </p:txBody>
      </p:sp>
      <p:sp>
        <p:nvSpPr>
          <p:cNvPr id="3" name="Text Placeholder 2">
            <a:extLst>
              <a:ext uri="{FF2B5EF4-FFF2-40B4-BE49-F238E27FC236}">
                <a16:creationId xmlns:a16="http://schemas.microsoft.com/office/drawing/2014/main" id="{C772F197-5D49-4179-A7D6-DF2EE0AEF2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23FAFF-B8D8-4C86-98ED-65F7AD6DB15A}"/>
              </a:ext>
            </a:extLst>
          </p:cNvPr>
          <p:cNvSpPr>
            <a:spLocks noGrp="1"/>
          </p:cNvSpPr>
          <p:nvPr>
            <p:ph type="sldNum" sz="quarter" idx="12"/>
          </p:nvPr>
        </p:nvSpPr>
        <p:spPr/>
        <p:txBody>
          <a:bodyPr/>
          <a:lstStyle/>
          <a:p>
            <a:fld id="{2EA68997-F432-425E-9889-9D05EBED06BE}" type="slidenum">
              <a:rPr lang="en-GB" smtClean="0"/>
              <a:t>72</a:t>
            </a:fld>
            <a:endParaRPr lang="en-GB"/>
          </a:p>
        </p:txBody>
      </p:sp>
      <p:pic>
        <p:nvPicPr>
          <p:cNvPr id="5" name="Picture 4" descr="Screen Clipping">
            <a:extLst>
              <a:ext uri="{FF2B5EF4-FFF2-40B4-BE49-F238E27FC236}">
                <a16:creationId xmlns:a16="http://schemas.microsoft.com/office/drawing/2014/main" id="{C4F9ABAD-C4ED-4268-AC84-7A1EFA90F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803" y="389337"/>
            <a:ext cx="2798186" cy="3758400"/>
          </a:xfrm>
          <a:prstGeom prst="rect">
            <a:avLst/>
          </a:prstGeom>
        </p:spPr>
      </p:pic>
    </p:spTree>
    <p:extLst>
      <p:ext uri="{BB962C8B-B14F-4D97-AF65-F5344CB8AC3E}">
        <p14:creationId xmlns:p14="http://schemas.microsoft.com/office/powerpoint/2010/main" val="21672421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6DEE07-0581-49F4-923E-39D00376B5F1}"/>
              </a:ext>
            </a:extLst>
          </p:cNvPr>
          <p:cNvSpPr>
            <a:spLocks noGrp="1"/>
          </p:cNvSpPr>
          <p:nvPr>
            <p:ph type="sldNum" sz="quarter" idx="12"/>
          </p:nvPr>
        </p:nvSpPr>
        <p:spPr/>
        <p:txBody>
          <a:bodyPr/>
          <a:lstStyle/>
          <a:p>
            <a:fld id="{2EA68997-F432-425E-9889-9D05EBED06BE}" type="slidenum">
              <a:rPr lang="en-GB" smtClean="0"/>
              <a:t>73</a:t>
            </a:fld>
            <a:endParaRPr lang="en-GB"/>
          </a:p>
        </p:txBody>
      </p:sp>
      <p:sp>
        <p:nvSpPr>
          <p:cNvPr id="6" name="TextBox 5">
            <a:extLst>
              <a:ext uri="{FF2B5EF4-FFF2-40B4-BE49-F238E27FC236}">
                <a16:creationId xmlns:a16="http://schemas.microsoft.com/office/drawing/2014/main" id="{7C845CBE-15AF-4920-B289-3E167B8C0613}"/>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5442AFDB-2E9B-2F42-ADDB-0E2B9501F01C}"/>
              </a:ext>
            </a:extLst>
          </p:cNvPr>
          <p:cNvGraphicFramePr>
            <a:graphicFrameLocks/>
          </p:cNvGraphicFramePr>
          <p:nvPr/>
        </p:nvGraphicFramePr>
        <p:xfrm>
          <a:off x="2377440" y="1646238"/>
          <a:ext cx="7526215" cy="434078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5F896899-4028-429C-AFF1-1F1A6618FC22}"/>
              </a:ext>
            </a:extLst>
          </p:cNvPr>
          <p:cNvSpPr>
            <a:spLocks noGrp="1"/>
          </p:cNvSpPr>
          <p:nvPr>
            <p:ph type="title"/>
          </p:nvPr>
        </p:nvSpPr>
        <p:spPr>
          <a:xfrm>
            <a:off x="838200" y="659220"/>
            <a:ext cx="10515600" cy="987018"/>
          </a:xfrm>
        </p:spPr>
        <p:txBody>
          <a:bodyPr>
            <a:normAutofit/>
          </a:bodyPr>
          <a:lstStyle/>
          <a:p>
            <a:r>
              <a:rPr lang="en-GB" sz="2800" dirty="0">
                <a:latin typeface="+mn-lt"/>
              </a:rPr>
              <a:t>People who "often or always" felt lonely, Oct 2020 - Feb 2021, percentage</a:t>
            </a:r>
            <a:endParaRPr lang="en-GB" sz="4000" dirty="0">
              <a:highlight>
                <a:srgbClr val="FFFF00"/>
              </a:highlight>
              <a:latin typeface="+mn-lt"/>
            </a:endParaRPr>
          </a:p>
        </p:txBody>
      </p:sp>
    </p:spTree>
    <p:extLst>
      <p:ext uri="{BB962C8B-B14F-4D97-AF65-F5344CB8AC3E}">
        <p14:creationId xmlns:p14="http://schemas.microsoft.com/office/powerpoint/2010/main" val="2734586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p:txBody>
          <a:bodyPr>
            <a:normAutofit/>
          </a:bodyPr>
          <a:lstStyle/>
          <a:p>
            <a:r>
              <a:rPr lang="fr-FR" sz="2800" dirty="0">
                <a:latin typeface="+mn-lt"/>
              </a:rPr>
              <a:t>Violence offences per 1,000 population, 2019/20</a:t>
            </a: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74</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203543" y="6096000"/>
            <a:ext cx="1727200" cy="369332"/>
          </a:xfrm>
          <a:prstGeom prst="rect">
            <a:avLst/>
          </a:prstGeom>
          <a:noFill/>
        </p:spPr>
        <p:txBody>
          <a:bodyPr wrap="square" rtlCol="0">
            <a:spAutoFit/>
          </a:bodyPr>
          <a:lstStyle/>
          <a:p>
            <a:pPr algn="r"/>
            <a:r>
              <a:rPr lang="en-GB" dirty="0"/>
              <a:t>Source: PHE</a:t>
            </a:r>
          </a:p>
        </p:txBody>
      </p:sp>
      <p:graphicFrame>
        <p:nvGraphicFramePr>
          <p:cNvPr id="7" name="Chart 6">
            <a:extLst>
              <a:ext uri="{FF2B5EF4-FFF2-40B4-BE49-F238E27FC236}">
                <a16:creationId xmlns:a16="http://schemas.microsoft.com/office/drawing/2014/main" id="{BFD47730-D6DF-45D8-94B4-AE7756BBF5A3}"/>
              </a:ext>
            </a:extLst>
          </p:cNvPr>
          <p:cNvGraphicFramePr>
            <a:graphicFrameLocks/>
          </p:cNvGraphicFramePr>
          <p:nvPr>
            <p:extLst>
              <p:ext uri="{D42A27DB-BD31-4B8C-83A1-F6EECF244321}">
                <p14:modId xmlns:p14="http://schemas.microsoft.com/office/powerpoint/2010/main" val="1718797051"/>
              </p:ext>
            </p:extLst>
          </p:nvPr>
        </p:nvGraphicFramePr>
        <p:xfrm>
          <a:off x="1782382" y="1770600"/>
          <a:ext cx="7624689" cy="4585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3781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CDDF01-A1D7-47E9-AA59-A86FDA10AF60}"/>
              </a:ext>
            </a:extLst>
          </p:cNvPr>
          <p:cNvSpPr>
            <a:spLocks noGrp="1"/>
          </p:cNvSpPr>
          <p:nvPr>
            <p:ph type="sldNum" sz="quarter" idx="12"/>
          </p:nvPr>
        </p:nvSpPr>
        <p:spPr/>
        <p:txBody>
          <a:bodyPr/>
          <a:lstStyle/>
          <a:p>
            <a:fld id="{2EA68997-F432-425E-9889-9D05EBED06BE}" type="slidenum">
              <a:rPr lang="en-GB" smtClean="0"/>
              <a:t>75</a:t>
            </a:fld>
            <a:endParaRPr lang="en-GB"/>
          </a:p>
        </p:txBody>
      </p:sp>
      <p:sp>
        <p:nvSpPr>
          <p:cNvPr id="6" name="TextBox 5">
            <a:extLst>
              <a:ext uri="{FF2B5EF4-FFF2-40B4-BE49-F238E27FC236}">
                <a16:creationId xmlns:a16="http://schemas.microsoft.com/office/drawing/2014/main" id="{C349DFE5-049D-4F29-B878-62F3B9FF8AC2}"/>
              </a:ext>
            </a:extLst>
          </p:cNvPr>
          <p:cNvSpPr txBox="1"/>
          <p:nvPr/>
        </p:nvSpPr>
        <p:spPr>
          <a:xfrm>
            <a:off x="8375652" y="6156951"/>
            <a:ext cx="3543300" cy="369332"/>
          </a:xfrm>
          <a:prstGeom prst="rect">
            <a:avLst/>
          </a:prstGeom>
          <a:noFill/>
        </p:spPr>
        <p:txBody>
          <a:bodyPr wrap="square" rtlCol="0">
            <a:spAutoFit/>
          </a:bodyPr>
          <a:lstStyle/>
          <a:p>
            <a:pPr algn="r"/>
            <a:r>
              <a:rPr lang="en-GB" dirty="0"/>
              <a:t>Source: Lancashire Country Council</a:t>
            </a:r>
          </a:p>
        </p:txBody>
      </p:sp>
      <p:graphicFrame>
        <p:nvGraphicFramePr>
          <p:cNvPr id="7" name="Chart 6"/>
          <p:cNvGraphicFramePr>
            <a:graphicFrameLocks/>
          </p:cNvGraphicFramePr>
          <p:nvPr>
            <p:extLst>
              <p:ext uri="{D42A27DB-BD31-4B8C-83A1-F6EECF244321}">
                <p14:modId xmlns:p14="http://schemas.microsoft.com/office/powerpoint/2010/main" val="2002419991"/>
              </p:ext>
            </p:extLst>
          </p:nvPr>
        </p:nvGraphicFramePr>
        <p:xfrm>
          <a:off x="1438564" y="2426730"/>
          <a:ext cx="7603836" cy="411249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DC95579A-E2AE-4663-9330-01105C8D1307}"/>
              </a:ext>
            </a:extLst>
          </p:cNvPr>
          <p:cNvSpPr>
            <a:spLocks noGrp="1"/>
          </p:cNvSpPr>
          <p:nvPr>
            <p:ph type="title"/>
          </p:nvPr>
        </p:nvSpPr>
        <p:spPr>
          <a:xfrm>
            <a:off x="114300" y="701049"/>
            <a:ext cx="11925300" cy="1725681"/>
          </a:xfrm>
        </p:spPr>
        <p:txBody>
          <a:bodyPr>
            <a:normAutofit fontScale="90000"/>
          </a:bodyPr>
          <a:lstStyle/>
          <a:p>
            <a:r>
              <a:rPr lang="en-US" sz="2200" i="1" u="none" strike="noStrike" baseline="0" dirty="0">
                <a:solidFill>
                  <a:srgbClr val="FF0000"/>
                </a:solidFill>
                <a:effectLst/>
                <a:latin typeface="+mn-lt"/>
              </a:rPr>
              <a:t>There is no </a:t>
            </a:r>
            <a:r>
              <a:rPr lang="en-GB" sz="2200" i="1" dirty="0">
                <a:solidFill>
                  <a:srgbClr val="FF0000"/>
                </a:solidFill>
                <a:latin typeface="+mn-lt"/>
              </a:rPr>
              <a:t>agreed definition of affordable housing, the most commonly used definition is in Annex 2 of the </a:t>
            </a:r>
            <a:r>
              <a:rPr lang="en-GB" sz="2200" i="1" dirty="0">
                <a:solidFill>
                  <a:srgbClr val="FF0000"/>
                </a:solidFill>
                <a:latin typeface="+mn-lt"/>
                <a:hlinkClick r:id="rId3">
                  <a:extLst>
                    <a:ext uri="{A12FA001-AC4F-418D-AE19-62706E023703}">
                      <ahyp:hlinkClr xmlns:ahyp="http://schemas.microsoft.com/office/drawing/2018/hyperlinkcolor" val="tx"/>
                    </a:ext>
                  </a:extLst>
                </a:hlinkClick>
              </a:rPr>
              <a:t>National Planning Policy Framework</a:t>
            </a:r>
            <a:r>
              <a:rPr lang="en-GB" sz="2200" i="1" dirty="0">
                <a:solidFill>
                  <a:srgbClr val="FF0000"/>
                </a:solidFill>
                <a:latin typeface="+mn-lt"/>
              </a:rPr>
              <a:t>, used by local planning authorities. This definition incorporates social rent, as well as a range of intermediate rent and for-sale products but it has been criticised by e.g. the Affordable Housing Commission that “many” of these products “are clearly unaffordable to those on mid to lower incomes.”</a:t>
            </a:r>
            <a:br>
              <a:rPr lang="en-GB" sz="3600" dirty="0"/>
            </a:br>
            <a:r>
              <a:rPr lang="en-US" sz="3100" b="0" i="0" u="none" strike="noStrike" baseline="0" dirty="0">
                <a:effectLst/>
              </a:rPr>
              <a:t>Total additional affordable dwellings, completions 2019/20</a:t>
            </a:r>
            <a:endParaRPr lang="en-GB" sz="2800" dirty="0"/>
          </a:p>
        </p:txBody>
      </p:sp>
      <p:sp>
        <p:nvSpPr>
          <p:cNvPr id="9" name="TextBox 8">
            <a:extLst>
              <a:ext uri="{FF2B5EF4-FFF2-40B4-BE49-F238E27FC236}">
                <a16:creationId xmlns:a16="http://schemas.microsoft.com/office/drawing/2014/main" id="{9DA0390F-A011-47B5-80D8-B5FC25D31459}"/>
              </a:ext>
            </a:extLst>
          </p:cNvPr>
          <p:cNvSpPr txBox="1"/>
          <p:nvPr/>
        </p:nvSpPr>
        <p:spPr>
          <a:xfrm>
            <a:off x="114300" y="6352143"/>
            <a:ext cx="3543300" cy="369332"/>
          </a:xfrm>
          <a:prstGeom prst="rect">
            <a:avLst/>
          </a:prstGeom>
          <a:noFill/>
        </p:spPr>
        <p:txBody>
          <a:bodyPr wrap="square" rtlCol="0">
            <a:spAutoFit/>
          </a:bodyPr>
          <a:lstStyle/>
          <a:p>
            <a:r>
              <a:rPr lang="en-GB" dirty="0"/>
              <a:t>*Date not available</a:t>
            </a:r>
          </a:p>
        </p:txBody>
      </p:sp>
    </p:spTree>
    <p:extLst>
      <p:ext uri="{BB962C8B-B14F-4D97-AF65-F5344CB8AC3E}">
        <p14:creationId xmlns:p14="http://schemas.microsoft.com/office/powerpoint/2010/main" val="499997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5BB0-6FB7-4F23-A6D2-E44EAF77198F}"/>
              </a:ext>
            </a:extLst>
          </p:cNvPr>
          <p:cNvSpPr>
            <a:spLocks noGrp="1"/>
          </p:cNvSpPr>
          <p:nvPr>
            <p:ph type="title"/>
          </p:nvPr>
        </p:nvSpPr>
        <p:spPr>
          <a:xfrm>
            <a:off x="838200" y="1022554"/>
            <a:ext cx="10515600" cy="987018"/>
          </a:xfrm>
        </p:spPr>
        <p:txBody>
          <a:bodyPr>
            <a:normAutofit fontScale="90000"/>
          </a:bodyPr>
          <a:lstStyle/>
          <a:p>
            <a:r>
              <a:rPr lang="en-GB" sz="2800" dirty="0">
                <a:latin typeface="+mn-lt"/>
              </a:rPr>
              <a:t>Households owed a duty under the Homelessness Reduction Act, 2019/20 - crude rate per 1,000</a:t>
            </a:r>
            <a:br>
              <a:rPr lang="en-GB" sz="2800" dirty="0">
                <a:latin typeface="+mn-lt"/>
              </a:rPr>
            </a:br>
            <a:r>
              <a:rPr lang="en-GB" sz="2800" dirty="0">
                <a:latin typeface="+mn-lt"/>
              </a:rPr>
              <a:t>			</a:t>
            </a:r>
            <a:br>
              <a:rPr lang="en-GB" sz="2800" dirty="0">
                <a:latin typeface="+mn-lt"/>
              </a:rPr>
            </a:br>
            <a:endParaRPr lang="en-GB" sz="2800" dirty="0">
              <a:latin typeface="+mn-lt"/>
            </a:endParaRPr>
          </a:p>
        </p:txBody>
      </p:sp>
      <p:sp>
        <p:nvSpPr>
          <p:cNvPr id="4" name="Slide Number Placeholder 3">
            <a:extLst>
              <a:ext uri="{FF2B5EF4-FFF2-40B4-BE49-F238E27FC236}">
                <a16:creationId xmlns:a16="http://schemas.microsoft.com/office/drawing/2014/main" id="{50BC47FD-25A6-4D78-8FA7-F209DE058D34}"/>
              </a:ext>
            </a:extLst>
          </p:cNvPr>
          <p:cNvSpPr>
            <a:spLocks noGrp="1"/>
          </p:cNvSpPr>
          <p:nvPr>
            <p:ph type="sldNum" sz="quarter" idx="12"/>
          </p:nvPr>
        </p:nvSpPr>
        <p:spPr/>
        <p:txBody>
          <a:bodyPr/>
          <a:lstStyle/>
          <a:p>
            <a:fld id="{2EA68997-F432-425E-9889-9D05EBED06BE}" type="slidenum">
              <a:rPr lang="en-GB" smtClean="0"/>
              <a:t>76</a:t>
            </a:fld>
            <a:endParaRPr lang="en-GB"/>
          </a:p>
        </p:txBody>
      </p:sp>
      <p:sp>
        <p:nvSpPr>
          <p:cNvPr id="6" name="TextBox 5">
            <a:extLst>
              <a:ext uri="{FF2B5EF4-FFF2-40B4-BE49-F238E27FC236}">
                <a16:creationId xmlns:a16="http://schemas.microsoft.com/office/drawing/2014/main" id="{928F4C43-C8E4-4DA7-9FE3-16825CF5D50A}"/>
              </a:ext>
            </a:extLst>
          </p:cNvPr>
          <p:cNvSpPr txBox="1"/>
          <p:nvPr/>
        </p:nvSpPr>
        <p:spPr>
          <a:xfrm>
            <a:off x="10184493" y="6096000"/>
            <a:ext cx="1727200" cy="369332"/>
          </a:xfrm>
          <a:prstGeom prst="rect">
            <a:avLst/>
          </a:prstGeom>
          <a:noFill/>
        </p:spPr>
        <p:txBody>
          <a:bodyPr wrap="square" rtlCol="0">
            <a:spAutoFit/>
          </a:bodyPr>
          <a:lstStyle/>
          <a:p>
            <a:pPr algn="r"/>
            <a:r>
              <a:rPr lang="en-GB" dirty="0"/>
              <a:t>Source: PHE</a:t>
            </a:r>
          </a:p>
        </p:txBody>
      </p:sp>
      <p:graphicFrame>
        <p:nvGraphicFramePr>
          <p:cNvPr id="8" name="Chart 7"/>
          <p:cNvGraphicFramePr>
            <a:graphicFrameLocks/>
          </p:cNvGraphicFramePr>
          <p:nvPr>
            <p:extLst>
              <p:ext uri="{D42A27DB-BD31-4B8C-83A1-F6EECF244321}">
                <p14:modId xmlns:p14="http://schemas.microsoft.com/office/powerpoint/2010/main" val="770001226"/>
              </p:ext>
            </p:extLst>
          </p:nvPr>
        </p:nvGraphicFramePr>
        <p:xfrm>
          <a:off x="1880856" y="2212200"/>
          <a:ext cx="7526215" cy="4253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29641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E65A-226C-4ED4-8567-A4729729EB49}"/>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Average distance to nearest Park, Public Garden, or Playing Field</a:t>
            </a:r>
            <a:endParaRPr lang="en-GB" sz="2800" dirty="0"/>
          </a:p>
        </p:txBody>
      </p:sp>
      <p:sp>
        <p:nvSpPr>
          <p:cNvPr id="4" name="Slide Number Placeholder 3">
            <a:extLst>
              <a:ext uri="{FF2B5EF4-FFF2-40B4-BE49-F238E27FC236}">
                <a16:creationId xmlns:a16="http://schemas.microsoft.com/office/drawing/2014/main" id="{C374FC2B-A77C-4713-8FD8-5D853CB812E4}"/>
              </a:ext>
            </a:extLst>
          </p:cNvPr>
          <p:cNvSpPr>
            <a:spLocks noGrp="1"/>
          </p:cNvSpPr>
          <p:nvPr>
            <p:ph type="sldNum" sz="quarter" idx="12"/>
          </p:nvPr>
        </p:nvSpPr>
        <p:spPr/>
        <p:txBody>
          <a:bodyPr/>
          <a:lstStyle/>
          <a:p>
            <a:fld id="{2EA68997-F432-425E-9889-9D05EBED06BE}" type="slidenum">
              <a:rPr lang="en-GB" smtClean="0"/>
              <a:t>77</a:t>
            </a:fld>
            <a:endParaRPr lang="en-GB"/>
          </a:p>
        </p:txBody>
      </p:sp>
      <p:sp>
        <p:nvSpPr>
          <p:cNvPr id="6" name="TextBox 5">
            <a:extLst>
              <a:ext uri="{FF2B5EF4-FFF2-40B4-BE49-F238E27FC236}">
                <a16:creationId xmlns:a16="http://schemas.microsoft.com/office/drawing/2014/main" id="{43679AAA-5968-4169-98EA-247E097AA389}"/>
              </a:ext>
            </a:extLst>
          </p:cNvPr>
          <p:cNvSpPr txBox="1"/>
          <p:nvPr/>
        </p:nvSpPr>
        <p:spPr>
          <a:xfrm>
            <a:off x="9474200" y="5987018"/>
            <a:ext cx="2311400" cy="369332"/>
          </a:xfrm>
          <a:prstGeom prst="rect">
            <a:avLst/>
          </a:prstGeom>
          <a:noFill/>
        </p:spPr>
        <p:txBody>
          <a:bodyPr wrap="square" rtlCol="0">
            <a:spAutoFit/>
          </a:bodyPr>
          <a:lstStyle/>
          <a:p>
            <a:pPr algn="r"/>
            <a:r>
              <a:rPr lang="en-GB" dirty="0"/>
              <a:t>Source: ONS</a:t>
            </a:r>
          </a:p>
        </p:txBody>
      </p:sp>
      <p:graphicFrame>
        <p:nvGraphicFramePr>
          <p:cNvPr id="7" name="Chart 6">
            <a:extLst>
              <a:ext uri="{FF2B5EF4-FFF2-40B4-BE49-F238E27FC236}">
                <a16:creationId xmlns:a16="http://schemas.microsoft.com/office/drawing/2014/main" id="{626C3AF2-92DA-B446-90ED-521D500CF4A8}"/>
              </a:ext>
            </a:extLst>
          </p:cNvPr>
          <p:cNvGraphicFramePr>
            <a:graphicFrameLocks/>
          </p:cNvGraphicFramePr>
          <p:nvPr>
            <p:extLst>
              <p:ext uri="{D42A27DB-BD31-4B8C-83A1-F6EECF244321}">
                <p14:modId xmlns:p14="http://schemas.microsoft.com/office/powerpoint/2010/main" val="3211288355"/>
              </p:ext>
            </p:extLst>
          </p:nvPr>
        </p:nvGraphicFramePr>
        <p:xfrm>
          <a:off x="2116798" y="1911277"/>
          <a:ext cx="7357402" cy="4445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2071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DC21-A97B-4959-B405-EBA7E703D16F}"/>
              </a:ext>
            </a:extLst>
          </p:cNvPr>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tabLst/>
              <a:defRPr sz="1400" b="0" i="0" u="none" strike="noStrike" kern="1200" spc="0" baseline="0">
                <a:solidFill>
                  <a:sysClr val="windowText" lastClr="000000">
                    <a:lumMod val="65000"/>
                    <a:lumOff val="35000"/>
                  </a:sysClr>
                </a:solidFill>
                <a:latin typeface="+mn-lt"/>
                <a:ea typeface="+mn-ea"/>
                <a:cs typeface="+mn-cs"/>
              </a:defRPr>
            </a:pPr>
            <a:r>
              <a:rPr lang="en-GB" sz="2800" b="0" i="0" u="none" strike="noStrike" baseline="0" dirty="0">
                <a:effectLst/>
              </a:rPr>
              <a:t>Adults using sustainable travel at least three days per week, 2018/19, percentage</a:t>
            </a:r>
            <a:endParaRPr lang="en-GB" sz="2800" dirty="0">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id="{14815806-85DA-4240-BCCF-6FD349C9D35B}"/>
              </a:ext>
            </a:extLst>
          </p:cNvPr>
          <p:cNvSpPr>
            <a:spLocks noGrp="1"/>
          </p:cNvSpPr>
          <p:nvPr>
            <p:ph type="sldNum" sz="quarter" idx="12"/>
          </p:nvPr>
        </p:nvSpPr>
        <p:spPr/>
        <p:txBody>
          <a:bodyPr/>
          <a:lstStyle/>
          <a:p>
            <a:fld id="{2EA68997-F432-425E-9889-9D05EBED06BE}" type="slidenum">
              <a:rPr lang="en-GB" smtClean="0"/>
              <a:t>78</a:t>
            </a:fld>
            <a:endParaRPr lang="en-GB"/>
          </a:p>
        </p:txBody>
      </p:sp>
      <p:sp>
        <p:nvSpPr>
          <p:cNvPr id="6" name="TextBox 5">
            <a:extLst>
              <a:ext uri="{FF2B5EF4-FFF2-40B4-BE49-F238E27FC236}">
                <a16:creationId xmlns:a16="http://schemas.microsoft.com/office/drawing/2014/main" id="{1C40BF20-64CD-4690-8811-616A8A3BDC44}"/>
              </a:ext>
            </a:extLst>
          </p:cNvPr>
          <p:cNvSpPr txBox="1"/>
          <p:nvPr/>
        </p:nvSpPr>
        <p:spPr>
          <a:xfrm>
            <a:off x="9474200" y="5987018"/>
            <a:ext cx="2311400" cy="369332"/>
          </a:xfrm>
          <a:prstGeom prst="rect">
            <a:avLst/>
          </a:prstGeom>
          <a:noFill/>
        </p:spPr>
        <p:txBody>
          <a:bodyPr wrap="square" rtlCol="0">
            <a:spAutoFit/>
          </a:bodyPr>
          <a:lstStyle/>
          <a:p>
            <a:pPr algn="r"/>
            <a:r>
              <a:rPr lang="en-GB" dirty="0"/>
              <a:t>Source: PHE</a:t>
            </a:r>
          </a:p>
        </p:txBody>
      </p:sp>
      <p:graphicFrame>
        <p:nvGraphicFramePr>
          <p:cNvPr id="8" name="Chart 7">
            <a:extLst>
              <a:ext uri="{FF2B5EF4-FFF2-40B4-BE49-F238E27FC236}">
                <a16:creationId xmlns:a16="http://schemas.microsoft.com/office/drawing/2014/main" id="{F6680B9B-D9B5-4878-BD0D-0A32B03371AA}"/>
              </a:ext>
            </a:extLst>
          </p:cNvPr>
          <p:cNvGraphicFramePr>
            <a:graphicFrameLocks/>
          </p:cNvGraphicFramePr>
          <p:nvPr>
            <p:extLst>
              <p:ext uri="{D42A27DB-BD31-4B8C-83A1-F6EECF244321}">
                <p14:modId xmlns:p14="http://schemas.microsoft.com/office/powerpoint/2010/main" val="1783665741"/>
              </p:ext>
            </p:extLst>
          </p:nvPr>
        </p:nvGraphicFramePr>
        <p:xfrm>
          <a:off x="5953329" y="2217381"/>
          <a:ext cx="5750708" cy="4321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10B93A5F-C76F-4838-8E46-19EF873509AF}"/>
              </a:ext>
            </a:extLst>
          </p:cNvPr>
          <p:cNvGraphicFramePr>
            <a:graphicFrameLocks/>
          </p:cNvGraphicFramePr>
          <p:nvPr>
            <p:extLst>
              <p:ext uri="{D42A27DB-BD31-4B8C-83A1-F6EECF244321}">
                <p14:modId xmlns:p14="http://schemas.microsoft.com/office/powerpoint/2010/main" val="822051535"/>
              </p:ext>
            </p:extLst>
          </p:nvPr>
        </p:nvGraphicFramePr>
        <p:xfrm>
          <a:off x="-63411" y="2008708"/>
          <a:ext cx="6016740" cy="442108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55F810A-CFD1-4435-B757-969C659C4A30}"/>
              </a:ext>
            </a:extLst>
          </p:cNvPr>
          <p:cNvSpPr txBox="1"/>
          <p:nvPr/>
        </p:nvSpPr>
        <p:spPr>
          <a:xfrm>
            <a:off x="114300" y="6409293"/>
            <a:ext cx="3543300" cy="369332"/>
          </a:xfrm>
          <a:prstGeom prst="rect">
            <a:avLst/>
          </a:prstGeom>
          <a:noFill/>
        </p:spPr>
        <p:txBody>
          <a:bodyPr wrap="square" rtlCol="0">
            <a:spAutoFit/>
          </a:bodyPr>
          <a:lstStyle/>
          <a:p>
            <a:r>
              <a:rPr lang="en-GB" dirty="0"/>
              <a:t>*Date not available</a:t>
            </a:r>
          </a:p>
        </p:txBody>
      </p:sp>
    </p:spTree>
    <p:extLst>
      <p:ext uri="{BB962C8B-B14F-4D97-AF65-F5344CB8AC3E}">
        <p14:creationId xmlns:p14="http://schemas.microsoft.com/office/powerpoint/2010/main" val="24928377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527-F5E8-47E4-940B-F1A340C4B1CE}"/>
              </a:ext>
            </a:extLst>
          </p:cNvPr>
          <p:cNvSpPr>
            <a:spLocks noGrp="1"/>
          </p:cNvSpPr>
          <p:nvPr>
            <p:ph type="ctrTitle"/>
          </p:nvPr>
        </p:nvSpPr>
        <p:spPr>
          <a:xfrm>
            <a:off x="1230088" y="1122363"/>
            <a:ext cx="9612000" cy="2387600"/>
          </a:xfrm>
        </p:spPr>
        <p:style>
          <a:lnRef idx="2">
            <a:schemeClr val="accent6"/>
          </a:lnRef>
          <a:fillRef idx="1">
            <a:schemeClr val="lt1"/>
          </a:fillRef>
          <a:effectRef idx="0">
            <a:schemeClr val="accent6"/>
          </a:effectRef>
          <a:fontRef idx="minor">
            <a:schemeClr val="dk1"/>
          </a:fontRef>
        </p:style>
        <p:txBody>
          <a:bodyPr>
            <a:normAutofit/>
          </a:bodyPr>
          <a:lstStyle/>
          <a:p>
            <a:r>
              <a:rPr lang="en-GB" dirty="0"/>
              <a:t>Pennine Lancashire ICP</a:t>
            </a:r>
          </a:p>
        </p:txBody>
      </p:sp>
      <p:pic>
        <p:nvPicPr>
          <p:cNvPr id="6" name="Picture 2" descr="Institute of Health Equity">
            <a:extLst>
              <a:ext uri="{FF2B5EF4-FFF2-40B4-BE49-F238E27FC236}">
                <a16:creationId xmlns:a16="http://schemas.microsoft.com/office/drawing/2014/main" id="{B1BB0DE5-F05B-4AA3-ACF4-DD0DD6A1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416" y="5504769"/>
            <a:ext cx="502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36C39A02-44E2-4B9B-8845-BE88510FF45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7563533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pPr lvl="0">
              <a:lnSpc>
                <a:spcPct val="100000"/>
              </a:lnSpc>
              <a:spcBef>
                <a:spcPts val="0"/>
              </a:spcBef>
            </a:pPr>
            <a:r>
              <a:rPr lang="en-US" sz="2000" i="1" dirty="0">
                <a:solidFill>
                  <a:srgbClr val="FF0000"/>
                </a:solidFill>
                <a:latin typeface="Calibri"/>
                <a:ea typeface="+mn-ea"/>
                <a:cs typeface="+mn-cs"/>
              </a:rPr>
              <a:t>On average, men in </a:t>
            </a:r>
            <a:r>
              <a:rPr lang="en-US" sz="2000" i="1" dirty="0" err="1">
                <a:solidFill>
                  <a:srgbClr val="FF0000"/>
                </a:solidFill>
                <a:latin typeface="Calibri"/>
                <a:ea typeface="+mn-ea"/>
                <a:cs typeface="+mn-cs"/>
              </a:rPr>
              <a:t>Baxenden</a:t>
            </a:r>
            <a:r>
              <a:rPr lang="en-US" sz="2000" i="1" dirty="0">
                <a:solidFill>
                  <a:srgbClr val="FF0000"/>
                </a:solidFill>
                <a:latin typeface="Calibri"/>
                <a:ea typeface="+mn-ea"/>
                <a:cs typeface="+mn-cs"/>
              </a:rPr>
              <a:t> live 9 years longer than men in Peel</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err="1">
                <a:solidFill>
                  <a:prstClr val="black"/>
                </a:solidFill>
                <a:latin typeface="Calibri"/>
                <a:ea typeface="+mn-ea"/>
                <a:cs typeface="+mn-cs"/>
              </a:rPr>
              <a:t>Hyndburn</a:t>
            </a:r>
            <a:r>
              <a:rPr lang="en-US" sz="2000" b="1" dirty="0">
                <a:solidFill>
                  <a:prstClr val="black"/>
                </a:solidFill>
                <a:latin typeface="Calibri"/>
                <a:ea typeface="+mn-ea"/>
                <a:cs typeface="+mn-cs"/>
              </a:rPr>
              <a:t>, Male</a:t>
            </a:r>
            <a:endParaRPr lang="en-US" sz="48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8</a:t>
            </a:fld>
            <a:endParaRPr lang="en-GB"/>
          </a:p>
        </p:txBody>
      </p:sp>
      <p:sp>
        <p:nvSpPr>
          <p:cNvPr id="7" name="TextBox 6">
            <a:extLst>
              <a:ext uri="{FF2B5EF4-FFF2-40B4-BE49-F238E27FC236}">
                <a16:creationId xmlns:a16="http://schemas.microsoft.com/office/drawing/2014/main" id="{98FFE56B-A166-434E-AC5E-2BAF619026AE}"/>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2495EAE6-FB2D-4D86-8620-28DBB1D6FB73}"/>
              </a:ext>
            </a:extLst>
          </p:cNvPr>
          <p:cNvGraphicFramePr>
            <a:graphicFrameLocks/>
          </p:cNvGraphicFramePr>
          <p:nvPr>
            <p:extLst>
              <p:ext uri="{D42A27DB-BD31-4B8C-83A1-F6EECF244321}">
                <p14:modId xmlns:p14="http://schemas.microsoft.com/office/powerpoint/2010/main" val="3275624487"/>
              </p:ext>
            </p:extLst>
          </p:nvPr>
        </p:nvGraphicFramePr>
        <p:xfrm>
          <a:off x="710184" y="2273835"/>
          <a:ext cx="10202839" cy="3799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961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A0A6-0C93-7B45-8649-AE48801A9493}"/>
              </a:ext>
            </a:extLst>
          </p:cNvPr>
          <p:cNvSpPr>
            <a:spLocks noGrp="1"/>
          </p:cNvSpPr>
          <p:nvPr>
            <p:ph type="title"/>
          </p:nvPr>
        </p:nvSpPr>
        <p:spPr/>
        <p:txBody>
          <a:bodyPr>
            <a:normAutofit/>
          </a:bodyPr>
          <a:lstStyle/>
          <a:p>
            <a:pPr lvl="0">
              <a:lnSpc>
                <a:spcPct val="100000"/>
              </a:lnSpc>
              <a:spcBef>
                <a:spcPts val="0"/>
              </a:spcBef>
            </a:pPr>
            <a:r>
              <a:rPr lang="en-US" sz="2000" i="1" dirty="0">
                <a:solidFill>
                  <a:srgbClr val="FF0000"/>
                </a:solidFill>
                <a:latin typeface="Calibri"/>
                <a:ea typeface="+mn-ea"/>
                <a:cs typeface="+mn-cs"/>
              </a:rPr>
              <a:t>On average, women in St Oswald’s live 11 years longer than women in Spring Hill</a:t>
            </a:r>
            <a:br>
              <a:rPr lang="en-US" sz="2000" i="1" dirty="0">
                <a:solidFill>
                  <a:srgbClr val="FF0000"/>
                </a:solidFill>
                <a:latin typeface="Calibri"/>
                <a:ea typeface="+mn-ea"/>
                <a:cs typeface="+mn-cs"/>
              </a:rPr>
            </a:br>
            <a:r>
              <a:rPr lang="en-US" sz="2000" dirty="0">
                <a:solidFill>
                  <a:prstClr val="black"/>
                </a:solidFill>
                <a:latin typeface="Calibri"/>
                <a:ea typeface="+mn-ea"/>
                <a:cs typeface="+mn-cs"/>
              </a:rPr>
              <a:t>Life expectancy 2015-19: </a:t>
            </a:r>
            <a:r>
              <a:rPr lang="en-US" sz="2000" b="1" dirty="0" err="1">
                <a:solidFill>
                  <a:prstClr val="black"/>
                </a:solidFill>
                <a:latin typeface="Calibri"/>
                <a:ea typeface="+mn-ea"/>
                <a:cs typeface="+mn-cs"/>
              </a:rPr>
              <a:t>Hyndburn</a:t>
            </a:r>
            <a:r>
              <a:rPr lang="en-US" sz="2000" b="1" dirty="0">
                <a:solidFill>
                  <a:prstClr val="black"/>
                </a:solidFill>
                <a:latin typeface="Calibri"/>
                <a:ea typeface="+mn-ea"/>
                <a:cs typeface="+mn-cs"/>
              </a:rPr>
              <a:t>, Female</a:t>
            </a:r>
            <a:endParaRPr lang="en-US" sz="4800" b="1" dirty="0"/>
          </a:p>
        </p:txBody>
      </p:sp>
      <p:sp>
        <p:nvSpPr>
          <p:cNvPr id="4" name="Slide Number Placeholder 3">
            <a:extLst>
              <a:ext uri="{FF2B5EF4-FFF2-40B4-BE49-F238E27FC236}">
                <a16:creationId xmlns:a16="http://schemas.microsoft.com/office/drawing/2014/main" id="{AD935D6D-416B-9549-BA3F-747CEAD468DA}"/>
              </a:ext>
            </a:extLst>
          </p:cNvPr>
          <p:cNvSpPr>
            <a:spLocks noGrp="1"/>
          </p:cNvSpPr>
          <p:nvPr>
            <p:ph type="sldNum" sz="quarter" idx="12"/>
          </p:nvPr>
        </p:nvSpPr>
        <p:spPr/>
        <p:txBody>
          <a:bodyPr/>
          <a:lstStyle/>
          <a:p>
            <a:fld id="{2EA68997-F432-425E-9889-9D05EBED06BE}" type="slidenum">
              <a:rPr lang="en-GB" smtClean="0"/>
              <a:t>9</a:t>
            </a:fld>
            <a:endParaRPr lang="en-GB"/>
          </a:p>
        </p:txBody>
      </p:sp>
      <p:sp>
        <p:nvSpPr>
          <p:cNvPr id="7" name="TextBox 6">
            <a:extLst>
              <a:ext uri="{FF2B5EF4-FFF2-40B4-BE49-F238E27FC236}">
                <a16:creationId xmlns:a16="http://schemas.microsoft.com/office/drawing/2014/main" id="{D4EAFF50-B446-4D82-ADE6-E97DEC4C7A46}"/>
              </a:ext>
            </a:extLst>
          </p:cNvPr>
          <p:cNvSpPr txBox="1"/>
          <p:nvPr/>
        </p:nvSpPr>
        <p:spPr>
          <a:xfrm>
            <a:off x="9612000" y="6167477"/>
            <a:ext cx="2311400" cy="369332"/>
          </a:xfrm>
          <a:prstGeom prst="rect">
            <a:avLst/>
          </a:prstGeom>
          <a:noFill/>
        </p:spPr>
        <p:txBody>
          <a:bodyPr wrap="square" rtlCol="0">
            <a:spAutoFit/>
          </a:bodyPr>
          <a:lstStyle/>
          <a:p>
            <a:pPr algn="r"/>
            <a:r>
              <a:rPr lang="en-GB" dirty="0"/>
              <a:t>Source: ONS</a:t>
            </a:r>
          </a:p>
        </p:txBody>
      </p:sp>
      <p:graphicFrame>
        <p:nvGraphicFramePr>
          <p:cNvPr id="8" name="Chart 7">
            <a:extLst>
              <a:ext uri="{FF2B5EF4-FFF2-40B4-BE49-F238E27FC236}">
                <a16:creationId xmlns:a16="http://schemas.microsoft.com/office/drawing/2014/main" id="{310D241C-7EF0-41C1-9DA5-E053EFB50CB1}"/>
              </a:ext>
            </a:extLst>
          </p:cNvPr>
          <p:cNvGraphicFramePr>
            <a:graphicFrameLocks/>
          </p:cNvGraphicFramePr>
          <p:nvPr>
            <p:extLst>
              <p:ext uri="{D42A27DB-BD31-4B8C-83A1-F6EECF244321}">
                <p14:modId xmlns:p14="http://schemas.microsoft.com/office/powerpoint/2010/main" val="2607690447"/>
              </p:ext>
            </p:extLst>
          </p:nvPr>
        </p:nvGraphicFramePr>
        <p:xfrm>
          <a:off x="654708" y="2096929"/>
          <a:ext cx="10699092" cy="3885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6237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33C5A0B5-4239-FF4D-8161-178D8172DB5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61C39EA0-B5F2-B043-968E-E331A9F43CEB}"/>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new IHE logo" id="{7F1E6070-F93C-684B-A72A-003498B581DD}" vid="{E57599B3-8951-F64D-AA24-FB9240CB32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90AD72FD2BB64F8F6FA92AEF4A1E4D" ma:contentTypeVersion="4" ma:contentTypeDescription="Create a new document." ma:contentTypeScope="" ma:versionID="65813ce1e4518bdf761c6dcefb199d48">
  <xsd:schema xmlns:xsd="http://www.w3.org/2001/XMLSchema" xmlns:xs="http://www.w3.org/2001/XMLSchema" xmlns:p="http://schemas.microsoft.com/office/2006/metadata/properties" xmlns:ns2="ea2bfc16-129c-4670-bd81-09d625af0ed3" targetNamespace="http://schemas.microsoft.com/office/2006/metadata/properties" ma:root="true" ma:fieldsID="55cdcfa97d5ddbe1570b672d1d85e113" ns2:_="">
    <xsd:import namespace="ea2bfc16-129c-4670-bd81-09d625af0e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bfc16-129c-4670-bd81-09d625af0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E2CAA-264C-45D7-BCAF-0ECEA96F6FA2}">
  <ds:schemaRefs>
    <ds:schemaRef ds:uri="http://purl.org/dc/dcmitype/"/>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ea2bfc16-129c-4670-bd81-09d625af0ed3"/>
    <ds:schemaRef ds:uri="http://purl.org/dc/terms/"/>
  </ds:schemaRefs>
</ds:datastoreItem>
</file>

<file path=customXml/itemProps2.xml><?xml version="1.0" encoding="utf-8"?>
<ds:datastoreItem xmlns:ds="http://schemas.openxmlformats.org/officeDocument/2006/customXml" ds:itemID="{2F65E81A-53B1-4208-A728-CC4F8A8CE540}">
  <ds:schemaRefs>
    <ds:schemaRef ds:uri="http://schemas.microsoft.com/sharepoint/v3/contenttype/forms"/>
  </ds:schemaRefs>
</ds:datastoreItem>
</file>

<file path=customXml/itemProps3.xml><?xml version="1.0" encoding="utf-8"?>
<ds:datastoreItem xmlns:ds="http://schemas.openxmlformats.org/officeDocument/2006/customXml" ds:itemID="{B9B76755-5B0B-40BF-904F-1CCACA860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bfc16-129c-4670-bd81-09d625af0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1624</TotalTime>
  <Words>2434</Words>
  <Application>Microsoft Office PowerPoint</Application>
  <PresentationFormat>Widescreen</PresentationFormat>
  <Paragraphs>401</Paragraphs>
  <Slides>79</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79</vt:i4>
      </vt:variant>
    </vt:vector>
  </HeadingPairs>
  <TitlesOfParts>
    <vt:vector size="86" baseType="lpstr">
      <vt:lpstr>Arial</vt:lpstr>
      <vt:lpstr>Calibri</vt:lpstr>
      <vt:lpstr>Calibri Light</vt:lpstr>
      <vt:lpstr>Helvetica</vt:lpstr>
      <vt:lpstr>Office Theme</vt:lpstr>
      <vt:lpstr>1_Custom Design</vt:lpstr>
      <vt:lpstr>Custom Design</vt:lpstr>
      <vt:lpstr>Pennine Lancashire ICP</vt:lpstr>
      <vt:lpstr>Life expectancy is falling and falling faster in most deprived areas Life expectancy at birth by area deprivation deciles and sex, England, 2019-20</vt:lpstr>
      <vt:lpstr>On average, men in Ribble Valley live 5 years longer than men in Burnley, for women 4 years more than Blackburn with Darwen Life expectancy, 2017-2019 </vt:lpstr>
      <vt:lpstr>On average, men  in Livesey with Pleasington live 12 years longer than men in Blackburn Central Life expectancy 2015-19: Blackburn with Darwen, Male </vt:lpstr>
      <vt:lpstr>On average, women  in West Pennine live 7 years longer than men in Blackburn Central Life expectancy 2015-19: Blackburn with Darwen, Female </vt:lpstr>
      <vt:lpstr>On average, men in Cliviger with Worstone live 11 years longer than men in Bank Hall Life expectancy 2015-19: Burnely, Male</vt:lpstr>
      <vt:lpstr>On average, women in Daneshouse with Stoneyholme live 13 years longer than women in Queensgate Life expectancy 2015-19: Burnely, Female</vt:lpstr>
      <vt:lpstr>On average, men in Baxenden live 9 years longer than men in Peel Life expectancy 2015-19: Hyndburn, Male</vt:lpstr>
      <vt:lpstr>On average, women in St Oswald’s live 11 years longer than women in Spring Hill Life expectancy 2015-19: Hyndburn, Female</vt:lpstr>
      <vt:lpstr>On average, men in Earby live 9 years longer than men in Bradley Life expectancy 2015-19: Pendle, Male </vt:lpstr>
      <vt:lpstr>On average, women in Boulsworth 9 years longer than women in Southfield Life expectancy 2015-19: Pendle, Female</vt:lpstr>
      <vt:lpstr>On average, men in Healey and Whitworth live 4 years longer than men in Stacksteads  Life expectancy 2015-19: Rossendale, Male</vt:lpstr>
      <vt:lpstr>On average, women in Greenfield live 6 years longer than women in Goodshaw Life expectancy 2015-19: Rossendale, Female</vt:lpstr>
      <vt:lpstr>On average, men in Alston &amp; Hothersall live 8 years longer than men in Derby &amp; Thornley Life expectancy 2015-19: Ribble Valley, Male</vt:lpstr>
      <vt:lpstr>On average, women in East Whalley, Read &amp; Simonstone live 11 years longer than women in Littlemoor Life expectancy 2015-19: Ribble Valley, Female</vt:lpstr>
      <vt:lpstr>Within each area, there are more than five years difference in life expectancy between least and most deprived areas Social gradient in life expectancy, 2017-2019</vt:lpstr>
      <vt:lpstr>COVID-19</vt:lpstr>
      <vt:lpstr>COVID-19 follows a similar trajectory to inequalities in mortality from other causes – the more deprived the area of residence, the greater the mortality from COVID-19.  Age-standardised mortality rates from all causes, COVID-19 and other causes (per 100,000), by deprivation deciles in England</vt:lpstr>
      <vt:lpstr>In the four most deprived deciles in Lancashire and South Cumbria COVID-19 mortality was greater than the England and Wales average and there are sharp inequalities in the Region Age and sex standardised COVID-19 mortality ratios by IMD 2019 deciles of MSOAs* in Lancashire and South Cumbria, March 2020 to April 2021</vt:lpstr>
      <vt:lpstr>There is an association between deprivation and COVID-19 mortality, but several areas have higher rates than expected for their deprivation (e.g. Blackburn, Preston) Age-adjusted COVID-19 mortality ratio of observed to expected deaths by level of deprivation, March 2020 to April 2021, neighbourhoods (MSOAs) in Lancashire and South Cumbria </vt:lpstr>
      <vt:lpstr>Age-standardised mortality rates due to COVID-19 per 100,000 people, March 2020 to April 2021</vt:lpstr>
      <vt:lpstr>Health </vt:lpstr>
      <vt:lpstr>Women in Cumbria live 11 years longer in good health compared to women in Blackpool, for men - 10 years  Healthy Life expectancy, 2017-2019</vt:lpstr>
      <vt:lpstr>Mortality rate from causes considered preventable (including cardiovascular, cancer, respiratory, liver diseases), 2016-18 Directly Standardised Rate, per 100,000</vt:lpstr>
      <vt:lpstr>Physically in/active adults, 2019/20, percentage</vt:lpstr>
      <vt:lpstr>Preterm (24-36 weeks) births, 2017-2019, percentage</vt:lpstr>
      <vt:lpstr>Low birth weight of term babies, 2019, percentage</vt:lpstr>
      <vt:lpstr>Low birth weight of term babies, ward level, 2015-19 pooled percentage</vt:lpstr>
      <vt:lpstr>Low birth weight of term babies, ward level, 2015-19 pooled percentage</vt:lpstr>
      <vt:lpstr>Low birth weight of term babies, ward level, 2015-19 pooled percentage</vt:lpstr>
      <vt:lpstr>Low birth weight of term babies, ward level, 2015-19 pooled percentage</vt:lpstr>
      <vt:lpstr>Low birth weight of term babies, ward level, 2015-19 pooled percentage</vt:lpstr>
      <vt:lpstr>Low birth weight of term babies, ward level, 2015-19 pooled percentage</vt:lpstr>
      <vt:lpstr>Smoking status at time of delivery, 2019/20, percentage</vt:lpstr>
      <vt:lpstr>Emergency hospital admissions for intentional self-harm, 2019/20, Directly standardised rate per 100, 000</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The lower the ratio, the lower the likelihood someone is in hospital for intentional self-harm Hospital stays for intentional self-harm, 2015/16 – 2019/20,  Standardised emergency admission ratio </vt:lpstr>
      <vt:lpstr>Suicide Rate, 2018-20, Directly standardised rate - per 100,000</vt:lpstr>
      <vt:lpstr>Estimated percentage of households that experience fuel poverty, 2018/19</vt:lpstr>
      <vt:lpstr>Estimated proportion of fuel poor households,  LSOA 2018/19 – Blackburn with Darwen  </vt:lpstr>
      <vt:lpstr>Estimated proportion of fuel poor households,  LSOA 2018/19 – Burnley  </vt:lpstr>
      <vt:lpstr>Estimated proportion of fuel poor households,  LSOA 2018/19 – Hyndburn  </vt:lpstr>
      <vt:lpstr>Estimated proportion of fuel poor households,  LSOA 2018/19 – Pendle  </vt:lpstr>
      <vt:lpstr>Estimated proportion of fuel poor households,  LSOA 2018/19 – Ribble Valley </vt:lpstr>
      <vt:lpstr>Estimated proportion of fuel poor households,  LSOA 2018/19 – Rossendale </vt:lpstr>
      <vt:lpstr>Hospital admissions caused by unintentional and deliberate injuries in children (aged 0-14 years), 2019/20, Crude rate per 10,000</vt:lpstr>
      <vt:lpstr>Hospital admissions caused by unintentional and deliberate injuries in children (aged 15-24 years), 2019/20, crude rate per 10,000</vt:lpstr>
      <vt:lpstr>Social determinants of health</vt:lpstr>
      <vt:lpstr>PowerPoint Presentation</vt:lpstr>
      <vt:lpstr>Give every child the best start in life</vt:lpstr>
      <vt:lpstr>Infant Mortality Rate, 2017-19, Crude rate per 1000</vt:lpstr>
      <vt:lpstr>Uptake of Healthy Start Vouchers, 21/06/21 to 18/07/21, percentage</vt:lpstr>
      <vt:lpstr>School Readiness: percentage of children achieving a good level of development at the end of Reception, 2018/19, percentage</vt:lpstr>
      <vt:lpstr>Pupils reaching the expected standard in Key Stage 2 reading, writing and maths, 2018, percentage</vt:lpstr>
      <vt:lpstr>Enable all children, young people and adults to maximise their capabilities and have control over their lives </vt:lpstr>
      <vt:lpstr>Pupils eligible for FSM in Burnley, Hyndburn &amp; Pendle perform worse than the England average, pupils not eligible for FSM outperform the national average in Ribble Valley and Rossendale Average Attainment 8 Score, 2019/20, Free School Meal status</vt:lpstr>
      <vt:lpstr>Average Attainment 8 Score, 2019/20, Mean score</vt:lpstr>
      <vt:lpstr>Pupil Absence, 2018/19, percentage</vt:lpstr>
      <vt:lpstr>First time entrants to the youth justice system, 2019,  Crude rate - per 100,000</vt:lpstr>
      <vt:lpstr>Under 18s conception rate/1,000, 2018, crude rate per 1000</vt:lpstr>
      <vt:lpstr>Create fair employment and good work for all </vt:lpstr>
      <vt:lpstr>Unemployment Apr 2020-Mar 2021; % of the economically active  over-16 population (model based)</vt:lpstr>
      <vt:lpstr>Gap in the employment rate between those with a long-term health condition and the overall employment rate, 2019/20, percentage</vt:lpstr>
      <vt:lpstr>Ensure a healthy standard of living for all</vt:lpstr>
      <vt:lpstr>Three in ten children live in absolute poverty in Pendle, slightly less than one in ten children in Ribble Valley Children in absolute and relative low income families (under 16s) 2019/20, percentage</vt:lpstr>
      <vt:lpstr>The number of children living in poverty increases when housing costs are included Percent of children living in poverty measured after housing costs, 2018/19</vt:lpstr>
      <vt:lpstr>Older people in poverty: income deprivation affecting older people index, 2019, percentage </vt:lpstr>
      <vt:lpstr>Create and develop healthy and sustainable places and communities </vt:lpstr>
      <vt:lpstr>People who "often or always" felt lonely, Oct 2020 - Feb 2021, percentage</vt:lpstr>
      <vt:lpstr>Violence offences per 1,000 population, 2019/20</vt:lpstr>
      <vt:lpstr>There is no agreed definition of affordable housing, the most commonly used definition is in Annex 2 of the National Planning Policy Framework, used by local planning authorities. This definition incorporates social rent, as well as a range of intermediate rent and for-sale products but it has been criticised by e.g. the Affordable Housing Commission that “many” of these products “are clearly unaffordable to those on mid to lower incomes.” Total additional affordable dwellings, completions 2019/20</vt:lpstr>
      <vt:lpstr>Households owed a duty under the Homelessness Reduction Act, 2019/20 - crude rate per 1,000     </vt:lpstr>
      <vt:lpstr>Average distance to nearest Park, Public Garden, or Playing Field</vt:lpstr>
      <vt:lpstr>Adults using sustainable travel at least three days per week, 2018/19, percentage</vt:lpstr>
      <vt:lpstr>Pennine Lancashire ICP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IN ENGLAND:  THE MARMOT REVIEW 10 YEARS ON</dc:title>
  <dc:creator>Joana</dc:creator>
  <cp:lastModifiedBy>Tammy Boyce</cp:lastModifiedBy>
  <cp:revision>118</cp:revision>
  <dcterms:created xsi:type="dcterms:W3CDTF">2021-01-28T09:39:57Z</dcterms:created>
  <dcterms:modified xsi:type="dcterms:W3CDTF">2021-10-13T13:38:00Z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0x0101007590AD72FD2BB64F8F6FA92AEF4A1E4D</vt:lpwstr>
  </property>
</Properties>
</file>