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3" r:id="rId4"/>
  </p:sldMasterIdLst>
  <p:notesMasterIdLst>
    <p:notesMasterId r:id="rId13"/>
  </p:notesMasterIdLst>
  <p:handoutMasterIdLst>
    <p:handoutMasterId r:id="rId14"/>
  </p:handoutMasterIdLst>
  <p:sldIdLst>
    <p:sldId id="1923" r:id="rId5"/>
    <p:sldId id="2145707277" r:id="rId6"/>
    <p:sldId id="2145707283" r:id="rId7"/>
    <p:sldId id="2145707282" r:id="rId8"/>
    <p:sldId id="2145707289" r:id="rId9"/>
    <p:sldId id="2145707285" r:id="rId10"/>
    <p:sldId id="2145707288" r:id="rId11"/>
    <p:sldId id="214570728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Wilkinson" initials="SW" lastIdx="1" clrIdx="0">
    <p:extLst>
      <p:ext uri="{19B8F6BF-5375-455C-9EA6-DF929625EA0E}">
        <p15:presenceInfo xmlns:p15="http://schemas.microsoft.com/office/powerpoint/2012/main" userId="1186059c3be801a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E7E9"/>
    <a:srgbClr val="A5AFB5"/>
    <a:srgbClr val="C6E7F6"/>
    <a:srgbClr val="156082"/>
    <a:srgbClr val="1C7FAC"/>
    <a:srgbClr val="80D2CC"/>
    <a:srgbClr val="99DBD6"/>
    <a:srgbClr val="99DDEB"/>
    <a:srgbClr val="80D4E7"/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49" autoAdjust="0"/>
    <p:restoredTop sz="86385" autoAdjust="0"/>
  </p:normalViewPr>
  <p:slideViewPr>
    <p:cSldViewPr snapToGrid="0">
      <p:cViewPr varScale="1">
        <p:scale>
          <a:sx n="60" d="100"/>
          <a:sy n="60" d="100"/>
        </p:scale>
        <p:origin x="54" y="60"/>
      </p:cViewPr>
      <p:guideLst/>
    </p:cSldViewPr>
  </p:slideViewPr>
  <p:outlineViewPr>
    <p:cViewPr>
      <p:scale>
        <a:sx n="33" d="100"/>
        <a:sy n="33" d="100"/>
      </p:scale>
      <p:origin x="0" y="-888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94" d="100"/>
          <a:sy n="94" d="100"/>
        </p:scale>
        <p:origin x="3226" y="101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openxmlformats.org/officeDocument/2006/relationships/customXml" Target="../customXml/item4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A2EEC95-64DF-BC69-FC71-A682B40486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611872-9401-5D00-CCCA-46DDE0B8B9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6D816-94D6-40FC-B977-F8A94C7E4824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056112-4593-5EC1-B7DA-2B07022F7A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9C22BD-2C7D-A062-42A2-EA161F716A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EB188-56CE-4FCB-8130-436851797F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181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ED4C3-48B6-4E4A-9B0F-8051E56348DC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EC7EF-95E1-3D44-A982-BC7A3E9C61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633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Standard title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756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314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575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15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605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70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4EC7EF-95E1-3D44-A982-BC7A3E9C617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970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Relationship Id="rId9" Type="http://schemas.openxmlformats.org/officeDocument/2006/relationships/image" Target="../media/image18.png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ing, content, basic text one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32DDCA5-A307-96EA-64A8-CCBA8E5F6393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7413" y="3166643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2708" y="2106000"/>
            <a:ext cx="7632000" cy="402644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45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Grid Box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77721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 userDrawn="1"/>
        </p:nvSpPr>
        <p:spPr>
          <a:xfrm>
            <a:off x="2277721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31884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6231884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277721" y="464926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2277721" y="3749267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31884" y="4650427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6239447" y="3752201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ACF78F6-439A-384B-9C21-D11B5B50E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244FF8-F4E4-0514-77D0-8D8D69F933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BEB741-20EA-C36A-7EF8-DE1CD1F1AA0C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84862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918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Grid Boxes 2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9B26CA0-4967-284E-42B6-5686F8C6B07B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" y="2699082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2000" y="1691082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24378" y="2699082"/>
            <a:ext cx="356400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 userDrawn="1"/>
        </p:nvSpPr>
        <p:spPr>
          <a:xfrm>
            <a:off x="4324378" y="1691082"/>
            <a:ext cx="356400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5DD270E-858A-0745-A4F5-3FE5B4919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D787DC-00EF-B13A-FE97-CE51273E86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0783BA3-377B-7D8A-0B7B-91C314676A0C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84862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61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Grid, Titl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28BBC9FB-69CA-ACB9-E6B9-6E2830215B65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: Top Corners Rounded 17">
            <a:extLst>
              <a:ext uri="{FF2B5EF4-FFF2-40B4-BE49-F238E27FC236}">
                <a16:creationId xmlns:a16="http://schemas.microsoft.com/office/drawing/2014/main" id="{205929B3-ED58-E54F-B724-E24FB5F163DF}"/>
              </a:ext>
            </a:extLst>
          </p:cNvPr>
          <p:cNvSpPr/>
          <p:nvPr userDrawn="1"/>
        </p:nvSpPr>
        <p:spPr>
          <a:xfrm>
            <a:off x="432000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2088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92000" y="2089034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4392000" y="1188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32000" y="4644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4700954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432000" y="3744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92000" y="4644000"/>
            <a:ext cx="356400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4392000" y="3744000"/>
            <a:ext cx="356400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7F5640E1-FA0E-4F42-9387-CD7C434D28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555C5-A77A-2E44-BAF7-246298421E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0000" y="1296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D4B913F3-B51C-1F4F-BA00-F024BBF468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00000" y="1302462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9A16CC21-F99A-6F47-A063-FA9FE06BAE1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" y="3852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511DBD00-D83F-EF49-900D-B6C65CED273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500000" y="3852000"/>
            <a:ext cx="3348000" cy="684000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Insert title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9357DCD-A469-B34A-A880-D744CA731C1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4BA4CC6C-41AA-2D50-A8B9-63559566F4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8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0190978-5FC4-6858-371C-AF3DAD50E21F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37224" y="1314156"/>
            <a:ext cx="7503849" cy="3466727"/>
          </a:xfrm>
          <a:prstGeom prst="rect">
            <a:avLst/>
          </a:prstGeom>
        </p:spPr>
        <p:txBody>
          <a:bodyPr>
            <a:noAutofit/>
          </a:bodyPr>
          <a:lstStyle>
            <a:lvl1pPr marL="288000" indent="-288000" algn="l">
              <a:buNone/>
              <a:defRPr sz="42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“Showcase quotation</a:t>
            </a:r>
            <a:br>
              <a:rPr lang="en-GB" dirty="0"/>
            </a:br>
            <a:r>
              <a:rPr lang="en-GB" dirty="0"/>
              <a:t>with left aligned text over multiple lines. Try to keep</a:t>
            </a:r>
            <a:br>
              <a:rPr lang="en-GB" dirty="0"/>
            </a:br>
            <a:r>
              <a:rPr lang="en-GB" dirty="0"/>
              <a:t>it to four lines if </a:t>
            </a:r>
            <a:r>
              <a:rPr lang="en-GB" dirty="0" err="1"/>
              <a:t>poss</a:t>
            </a:r>
            <a:r>
              <a:rPr lang="en-GB" dirty="0"/>
              <a:t> or five lines max.”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8000" y="4780883"/>
            <a:ext cx="7503849" cy="89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Name Surname,</a:t>
            </a:r>
            <a:br>
              <a:rPr lang="en-GB" dirty="0"/>
            </a:br>
            <a:r>
              <a:rPr lang="en-GB" dirty="0"/>
              <a:t>Job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3FE3F0-85CD-934D-A3A3-CF2B78D73A35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2A86FEEE-9136-D68E-6360-B4FDD6D917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77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Quot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E4EE10-8D4E-C85B-5620-784900182A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2C90ABAC-E435-5C65-A8FA-9E315CE9DE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icon to insert image (including Alt Text)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D43F37B1-1F8A-2CA4-9D19-C0E420FB42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37052" y="1673324"/>
            <a:ext cx="3461285" cy="6583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Heading label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FAD1B1-54FF-2FC6-D407-337D3737411D}"/>
              </a:ext>
            </a:extLst>
          </p:cNvPr>
          <p:cNvSpPr txBox="1"/>
          <p:nvPr userDrawn="1"/>
        </p:nvSpPr>
        <p:spPr>
          <a:xfrm>
            <a:off x="1245609" y="2349016"/>
            <a:ext cx="3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Text content goes over single column. Text content here goes over single column. Text content here goes over single column.  </a:t>
            </a:r>
          </a:p>
        </p:txBody>
      </p:sp>
    </p:spTree>
    <p:extLst>
      <p:ext uri="{BB962C8B-B14F-4D97-AF65-F5344CB8AC3E}">
        <p14:creationId xmlns:p14="http://schemas.microsoft.com/office/powerpoint/2010/main" val="403869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Quot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E4EE10-8D4E-C85B-5620-784900182A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" y="0"/>
            <a:ext cx="12191998" cy="68579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2C90ABAC-E435-5C65-A8FA-9E315CE9DE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icon to insert image (including Alt Text)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BA16B251-D1BB-394C-319F-40E8F04D7F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337052" y="1673324"/>
            <a:ext cx="3461285" cy="6583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Heading label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A68404-D948-7642-8BC6-F42E883389E5}"/>
              </a:ext>
            </a:extLst>
          </p:cNvPr>
          <p:cNvSpPr txBox="1"/>
          <p:nvPr userDrawn="1"/>
        </p:nvSpPr>
        <p:spPr>
          <a:xfrm>
            <a:off x="1245609" y="2349016"/>
            <a:ext cx="3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Text content goes over single column. Text content here goes over single column. Text content here goes over single column.  </a:t>
            </a:r>
          </a:p>
        </p:txBody>
      </p:sp>
    </p:spTree>
    <p:extLst>
      <p:ext uri="{BB962C8B-B14F-4D97-AF65-F5344CB8AC3E}">
        <p14:creationId xmlns:p14="http://schemas.microsoft.com/office/powerpoint/2010/main" val="405208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52196E5-15CA-15E3-1E10-32B3D19927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652C93B3-5A12-5AAD-2ACF-93939EE7FBF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icon to insert image (including Alt Text)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7551A3-9BAE-400C-B485-0F4ED3DB7306}"/>
              </a:ext>
            </a:extLst>
          </p:cNvPr>
          <p:cNvSpPr txBox="1"/>
          <p:nvPr userDrawn="1"/>
        </p:nvSpPr>
        <p:spPr>
          <a:xfrm>
            <a:off x="1245609" y="2349016"/>
            <a:ext cx="35527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“Quote text here. Quote text here. Quote text here.”</a:t>
            </a:r>
          </a:p>
        </p:txBody>
      </p:sp>
    </p:spTree>
    <p:extLst>
      <p:ext uri="{BB962C8B-B14F-4D97-AF65-F5344CB8AC3E}">
        <p14:creationId xmlns:p14="http://schemas.microsoft.com/office/powerpoint/2010/main" val="284182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EA7B0BA1-E61A-5019-0AA4-5328CA2AB0E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icon to insert image (including Alt Text)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B4F947-0C85-DAF2-683C-40847EF7F0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2D8FDB-A40F-9C14-5A8C-BCBBA006B64D}"/>
              </a:ext>
            </a:extLst>
          </p:cNvPr>
          <p:cNvSpPr txBox="1"/>
          <p:nvPr userDrawn="1"/>
        </p:nvSpPr>
        <p:spPr>
          <a:xfrm>
            <a:off x="1245609" y="2349016"/>
            <a:ext cx="35527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“Quote text here. Quote text here. Quote text here.”</a:t>
            </a:r>
          </a:p>
        </p:txBody>
      </p:sp>
    </p:spTree>
    <p:extLst>
      <p:ext uri="{BB962C8B-B14F-4D97-AF65-F5344CB8AC3E}">
        <p14:creationId xmlns:p14="http://schemas.microsoft.com/office/powerpoint/2010/main" val="12316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C30C3909-1482-1013-E118-A2CE0A1DD3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932" y="3564000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82932" y="2520000"/>
            <a:ext cx="6948488" cy="9636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19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7092F3-915E-341D-8AD1-B8E398E9BFA4}"/>
              </a:ext>
            </a:extLst>
          </p:cNvPr>
          <p:cNvSpPr/>
          <p:nvPr userDrawn="1"/>
        </p:nvSpPr>
        <p:spPr>
          <a:xfrm>
            <a:off x="-14636" y="-34893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6" name="Picture 5" descr="Chart&#10;&#10;Description automatically generated with medium confidence">
            <a:extLst>
              <a:ext uri="{FF2B5EF4-FFF2-40B4-BE49-F238E27FC236}">
                <a16:creationId xmlns:a16="http://schemas.microsoft.com/office/drawing/2014/main" id="{0AF6C2AD-0E53-2A94-6EDF-C2BC1C35E6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16747" y="-121920"/>
            <a:ext cx="12408747" cy="697992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000" y="3903218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2000" y="1917290"/>
            <a:ext cx="5685561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89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ron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C74A26B3-AA54-E4E3-F815-2DD0B5B502BC}"/>
              </a:ext>
            </a:extLst>
          </p:cNvPr>
          <p:cNvSpPr/>
          <p:nvPr userDrawn="1"/>
        </p:nvSpPr>
        <p:spPr>
          <a:xfrm>
            <a:off x="-14636" y="-34893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1" name="Picture 30" descr="A picture containing icon&#10;&#10;Description automatically generated">
            <a:extLst>
              <a:ext uri="{FF2B5EF4-FFF2-40B4-BE49-F238E27FC236}">
                <a16:creationId xmlns:a16="http://schemas.microsoft.com/office/drawing/2014/main" id="{598E9D71-498A-0294-DB92-FA8A45963C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30720" y="-508517"/>
            <a:ext cx="11319578" cy="80056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CD054BE-B63C-B248-A010-D04767679CD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1002268"/>
            <a:ext cx="4643853" cy="2507695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5400" b="1" spc="-3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B3AB80-4EA2-FC4A-9654-92EF4DFF4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000" y="3600000"/>
            <a:ext cx="7973051" cy="102496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None/>
              <a:defRPr sz="28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0857E-40D1-074A-8CBC-E3E38E695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3002280" cy="365125"/>
          </a:xfrm>
          <a:prstGeom prst="rect">
            <a:avLst/>
          </a:prstGeom>
        </p:spPr>
        <p:txBody>
          <a:bodyPr/>
          <a:lstStyle/>
          <a:p>
            <a:fld id="{B8B67EA4-DCE3-FB49-A794-A4595EF638B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1DEB39-6B31-D948-AF21-75D8DF423B1B}"/>
              </a:ext>
            </a:extLst>
          </p:cNvPr>
          <p:cNvSpPr txBox="1"/>
          <p:nvPr userDrawn="1"/>
        </p:nvSpPr>
        <p:spPr>
          <a:xfrm>
            <a:off x="3225114" y="601774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8E63D1E-5669-124C-90CA-03B13A7D7A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5760000"/>
            <a:ext cx="6259513" cy="4889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</a:defRPr>
            </a:lvl1pPr>
            <a:lvl2pPr marL="357188" indent="0">
              <a:buNone/>
              <a:defRPr>
                <a:solidFill>
                  <a:schemeClr val="accent2"/>
                </a:solidFill>
              </a:defRPr>
            </a:lvl2pPr>
            <a:lvl3pPr marL="714375" indent="0">
              <a:buNone/>
              <a:defRPr>
                <a:solidFill>
                  <a:schemeClr val="accent2"/>
                </a:solidFill>
              </a:defRPr>
            </a:lvl3pPr>
            <a:lvl4pPr marL="1081087" indent="0">
              <a:buNone/>
              <a:defRPr>
                <a:solidFill>
                  <a:schemeClr val="accent2"/>
                </a:solidFill>
              </a:defRPr>
            </a:lvl4pPr>
            <a:lvl5pPr marL="1438275" indent="0"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F2A1D7-0D87-D844-942F-FEAD20579184}"/>
              </a:ext>
            </a:extLst>
          </p:cNvPr>
          <p:cNvSpPr txBox="1"/>
          <p:nvPr userDrawn="1"/>
        </p:nvSpPr>
        <p:spPr>
          <a:xfrm>
            <a:off x="9233452" y="548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28D04FEF-6120-D9DF-6018-2393FD137B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51045" y="364425"/>
            <a:ext cx="1208955" cy="97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5425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7C9A4BA-CD7C-BF8C-6221-BCB58BC96EC4}"/>
              </a:ext>
            </a:extLst>
          </p:cNvPr>
          <p:cNvSpPr/>
          <p:nvPr userDrawn="1"/>
        </p:nvSpPr>
        <p:spPr>
          <a:xfrm>
            <a:off x="-14636" y="-34893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 descr="A picture containing icon&#10;&#10;Description automatically generated">
            <a:extLst>
              <a:ext uri="{FF2B5EF4-FFF2-40B4-BE49-F238E27FC236}">
                <a16:creationId xmlns:a16="http://schemas.microsoft.com/office/drawing/2014/main" id="{2D07C2D6-AB1B-B84B-BC13-7D79E8BCF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2265" y="-122410"/>
            <a:ext cx="12499929" cy="703121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1916" y="3903218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1916" y="1917290"/>
            <a:ext cx="5685561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16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268FFC32-6059-0DED-CEB1-02D4D3CCBC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54598" y="3903218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4598" y="1917290"/>
            <a:ext cx="5685561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t>‹#›</a:t>
            </a:fld>
            <a:endParaRPr lang="en-GB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72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slide with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icon to insert image (including Alt Text)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C3761D-E146-5B7A-CD68-6CC98EA19A5F}"/>
              </a:ext>
            </a:extLst>
          </p:cNvPr>
          <p:cNvSpPr/>
          <p:nvPr userDrawn="1"/>
        </p:nvSpPr>
        <p:spPr>
          <a:xfrm>
            <a:off x="0" y="0"/>
            <a:ext cx="6096000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pPr algn="r"/>
              <a:t>‹#›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50355A0D-4235-0CF1-A976-C33D8CCCBF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91916" y="3903218"/>
            <a:ext cx="3890150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357188" indent="0">
              <a:buNone/>
              <a:defRPr/>
            </a:lvl2pPr>
            <a:lvl3pPr marL="714375" indent="0">
              <a:buNone/>
              <a:defRPr/>
            </a:lvl3pPr>
            <a:lvl4pPr marL="1081087" indent="0">
              <a:buNone/>
              <a:defRPr/>
            </a:lvl4pPr>
            <a:lvl5pPr marL="1438275" indent="0">
              <a:buNone/>
              <a:defRPr/>
            </a:lvl5pPr>
          </a:lstStyle>
          <a:p>
            <a:pPr lvl="0"/>
            <a:r>
              <a:rPr lang="en-GB" dirty="0"/>
              <a:t>Section subhead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5B6F326D-0ECB-4952-2659-CD17291986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1916" y="1917290"/>
            <a:ext cx="5685561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6000" b="1">
                <a:solidFill>
                  <a:schemeClr val="tx1"/>
                </a:solidFill>
              </a:defRPr>
            </a:lvl1pPr>
            <a:lvl2pPr marL="357188" indent="0">
              <a:buNone/>
              <a:defRPr>
                <a:solidFill>
                  <a:schemeClr val="tx1"/>
                </a:solidFill>
              </a:defRPr>
            </a:lvl2pPr>
            <a:lvl3pPr marL="714375" indent="0">
              <a:buNone/>
              <a:defRPr>
                <a:solidFill>
                  <a:schemeClr val="tx1"/>
                </a:solidFill>
              </a:defRPr>
            </a:lvl3pPr>
            <a:lvl4pPr marL="1081087" indent="0">
              <a:buNone/>
              <a:defRPr>
                <a:solidFill>
                  <a:schemeClr val="tx1"/>
                </a:solidFill>
              </a:defRPr>
            </a:lvl4pPr>
            <a:lvl5pPr marL="1438275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Breaker heading</a:t>
            </a:r>
          </a:p>
        </p:txBody>
      </p:sp>
    </p:spTree>
    <p:extLst>
      <p:ext uri="{BB962C8B-B14F-4D97-AF65-F5344CB8AC3E}">
        <p14:creationId xmlns:p14="http://schemas.microsoft.com/office/powerpoint/2010/main" val="125684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ACCESS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5715926" y="2605852"/>
            <a:ext cx="8651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90E57B-AF19-8642-9E47-AF887F52887B}"/>
              </a:ext>
            </a:extLst>
          </p:cNvPr>
          <p:cNvSpPr txBox="1"/>
          <p:nvPr userDrawn="1"/>
        </p:nvSpPr>
        <p:spPr>
          <a:xfrm>
            <a:off x="5610770" y="2808746"/>
            <a:ext cx="4343734" cy="26080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600" b="1" i="0" u="none" strike="noStrike" kern="1200" cap="none" spc="2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Thank You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@nhsengland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company/</a:t>
            </a:r>
            <a:r>
              <a:rPr kumimoji="0" lang="en-GB" sz="2400" b="1" i="0" u="none" strike="noStrike" kern="1200" cap="none" spc="2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nhsengland</a:t>
            </a:r>
            <a:endParaRPr kumimoji="0" lang="en-GB" sz="2400" b="1" i="0" u="none" strike="noStrike" kern="1200" cap="none" spc="2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1" i="0" u="none" strike="noStrike" kern="1200" cap="none" spc="2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england.nhs.uk</a:t>
            </a:r>
            <a:endParaRPr lang="en-GB" sz="2400" b="1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1B65D7-2EE6-F44F-85AA-7C93787926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872040" y="3665234"/>
            <a:ext cx="390144" cy="39014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2843EE8-F6F8-9D40-92C1-94FB4DCF14B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885396" y="4266369"/>
            <a:ext cx="390144" cy="390144"/>
          </a:xfrm>
          <a:prstGeom prst="rect">
            <a:avLst/>
          </a:prstGeom>
        </p:spPr>
      </p:pic>
      <p:pic>
        <p:nvPicPr>
          <p:cNvPr id="72" name="Picture 96">
            <a:extLst>
              <a:ext uri="{FF2B5EF4-FFF2-40B4-BE49-F238E27FC236}">
                <a16:creationId xmlns:a16="http://schemas.microsoft.com/office/drawing/2014/main" id="{664BA24D-FA8C-EE4D-A2DC-491BF11D6F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5767074" y="4806522"/>
            <a:ext cx="600075" cy="600075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77C56A3-4FFE-73CF-6F7F-1F451E5B3F1E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551045" y="364425"/>
            <a:ext cx="1208955" cy="979789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6D92FD5-08EA-6BC8-29BC-BCF5EEFE18AA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 rot="5400000">
            <a:off x="-2509143" y="-71523"/>
            <a:ext cx="10768951" cy="7616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52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3763076-72CB-117E-F240-98C1D1050D3E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310075"/>
            <a:ext cx="11404154" cy="42672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2232561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 dirty="0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7E920E-FCD4-834F-9787-A19C03BDF9A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E055424E-84DC-71BA-CBB2-BE0007D93C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FB2922A9-9C8F-43B1-7D0A-0C7761EE45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1" y="767200"/>
            <a:ext cx="11012644" cy="5779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18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Subhead if needed</a:t>
            </a:r>
          </a:p>
        </p:txBody>
      </p:sp>
    </p:spTree>
    <p:extLst>
      <p:ext uri="{BB962C8B-B14F-4D97-AF65-F5344CB8AC3E}">
        <p14:creationId xmlns:p14="http://schemas.microsoft.com/office/powerpoint/2010/main" val="11083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and image with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603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adline and image with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40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DFC27-AE77-990E-E3A7-5DF7B8BEB8B0}"/>
              </a:ext>
            </a:extLst>
          </p:cNvPr>
          <p:cNvSpPr txBox="1"/>
          <p:nvPr userDrawn="1"/>
        </p:nvSpPr>
        <p:spPr>
          <a:xfrm>
            <a:off x="7202551" y="2249424"/>
            <a:ext cx="4428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Text content goes over single column. Text content here goes over single column. Text content here goes over single column.  </a:t>
            </a:r>
          </a:p>
        </p:txBody>
      </p:sp>
    </p:spTree>
    <p:extLst>
      <p:ext uri="{BB962C8B-B14F-4D97-AF65-F5344CB8AC3E}">
        <p14:creationId xmlns:p14="http://schemas.microsoft.com/office/powerpoint/2010/main" val="3783450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46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and image with hea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2"/>
                </a:solidFill>
              </a:rPr>
              <a:t>‹#›</a:t>
            </a:fld>
            <a:endParaRPr lang="en-GB" sz="1200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963271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16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mple-Icons-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</a:extLst>
          </p:cNvPr>
          <p:cNvSpPr/>
          <p:nvPr userDrawn="1"/>
        </p:nvSpPr>
        <p:spPr>
          <a:xfrm>
            <a:off x="383058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68E66E-4300-C34D-B490-E2E6A73E585A}"/>
              </a:ext>
            </a:extLst>
          </p:cNvPr>
          <p:cNvSpPr/>
          <p:nvPr userDrawn="1"/>
        </p:nvSpPr>
        <p:spPr>
          <a:xfrm>
            <a:off x="383058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337980B-A75B-014B-A7A8-965882204640}"/>
              </a:ext>
            </a:extLst>
          </p:cNvPr>
          <p:cNvSpPr/>
          <p:nvPr userDrawn="1"/>
        </p:nvSpPr>
        <p:spPr>
          <a:xfrm>
            <a:off x="1534525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8B5FF7D-C2EF-9E4C-A4CF-A835052E5DF8}"/>
              </a:ext>
            </a:extLst>
          </p:cNvPr>
          <p:cNvSpPr/>
          <p:nvPr userDrawn="1"/>
        </p:nvSpPr>
        <p:spPr>
          <a:xfrm>
            <a:off x="2685992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77481C1-F4F0-BE4E-B991-152BB9620270}"/>
              </a:ext>
            </a:extLst>
          </p:cNvPr>
          <p:cNvSpPr/>
          <p:nvPr userDrawn="1"/>
        </p:nvSpPr>
        <p:spPr>
          <a:xfrm>
            <a:off x="3837459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FBC860F-BE8A-634D-9A96-33CE6D96B9F0}"/>
              </a:ext>
            </a:extLst>
          </p:cNvPr>
          <p:cNvSpPr/>
          <p:nvPr userDrawn="1"/>
        </p:nvSpPr>
        <p:spPr>
          <a:xfrm>
            <a:off x="4988926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FA913FF-786C-1944-BF18-E9AB064B3444}"/>
              </a:ext>
            </a:extLst>
          </p:cNvPr>
          <p:cNvSpPr/>
          <p:nvPr userDrawn="1"/>
        </p:nvSpPr>
        <p:spPr>
          <a:xfrm>
            <a:off x="6140393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C22D839-E390-8340-B649-B4FC5A6CFD70}"/>
              </a:ext>
            </a:extLst>
          </p:cNvPr>
          <p:cNvSpPr/>
          <p:nvPr userDrawn="1"/>
        </p:nvSpPr>
        <p:spPr>
          <a:xfrm>
            <a:off x="7291860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640EE3D-EEFC-874A-A65B-DDDE03FC3221}"/>
              </a:ext>
            </a:extLst>
          </p:cNvPr>
          <p:cNvSpPr/>
          <p:nvPr userDrawn="1"/>
        </p:nvSpPr>
        <p:spPr>
          <a:xfrm>
            <a:off x="8443327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A667BF2-B8EF-D949-9F15-FC3B3099AD58}"/>
              </a:ext>
            </a:extLst>
          </p:cNvPr>
          <p:cNvSpPr/>
          <p:nvPr userDrawn="1"/>
        </p:nvSpPr>
        <p:spPr>
          <a:xfrm>
            <a:off x="9594794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7201170-3375-514F-99C2-E37C6903968A}"/>
              </a:ext>
            </a:extLst>
          </p:cNvPr>
          <p:cNvSpPr/>
          <p:nvPr userDrawn="1"/>
        </p:nvSpPr>
        <p:spPr>
          <a:xfrm>
            <a:off x="10746258" y="1811216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</a:extLst>
          </p:cNvPr>
          <p:cNvSpPr/>
          <p:nvPr userDrawn="1"/>
        </p:nvSpPr>
        <p:spPr>
          <a:xfrm>
            <a:off x="1534525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</a:extLst>
          </p:cNvPr>
          <p:cNvSpPr/>
          <p:nvPr userDrawn="1"/>
        </p:nvSpPr>
        <p:spPr>
          <a:xfrm>
            <a:off x="2685992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</a:extLst>
          </p:cNvPr>
          <p:cNvSpPr/>
          <p:nvPr userDrawn="1"/>
        </p:nvSpPr>
        <p:spPr>
          <a:xfrm>
            <a:off x="3837459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E67BC68-4FB2-EE4A-A33E-6A7AF0CF413F}"/>
              </a:ext>
            </a:extLst>
          </p:cNvPr>
          <p:cNvSpPr/>
          <p:nvPr userDrawn="1"/>
        </p:nvSpPr>
        <p:spPr>
          <a:xfrm>
            <a:off x="4988926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77C142-7A53-7A4A-A8FB-FBF33048E364}"/>
              </a:ext>
            </a:extLst>
          </p:cNvPr>
          <p:cNvSpPr/>
          <p:nvPr userDrawn="1"/>
        </p:nvSpPr>
        <p:spPr>
          <a:xfrm>
            <a:off x="6140393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ADC5831-BE66-5045-87AF-18EBDF02747B}"/>
              </a:ext>
            </a:extLst>
          </p:cNvPr>
          <p:cNvSpPr/>
          <p:nvPr userDrawn="1"/>
        </p:nvSpPr>
        <p:spPr>
          <a:xfrm>
            <a:off x="7291860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CB65DE4-B016-474E-A1C1-495957C7CA04}"/>
              </a:ext>
            </a:extLst>
          </p:cNvPr>
          <p:cNvSpPr/>
          <p:nvPr userDrawn="1"/>
        </p:nvSpPr>
        <p:spPr>
          <a:xfrm>
            <a:off x="8443327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8B3AA15-3E6B-C347-B0BE-F416C5684A23}"/>
              </a:ext>
            </a:extLst>
          </p:cNvPr>
          <p:cNvSpPr/>
          <p:nvPr userDrawn="1"/>
        </p:nvSpPr>
        <p:spPr>
          <a:xfrm>
            <a:off x="9594794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AC0924D-A95B-1E43-84A3-825886C48DD3}"/>
              </a:ext>
            </a:extLst>
          </p:cNvPr>
          <p:cNvSpPr/>
          <p:nvPr userDrawn="1"/>
        </p:nvSpPr>
        <p:spPr>
          <a:xfrm>
            <a:off x="10746258" y="3175160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</a:extLst>
          </p:cNvPr>
          <p:cNvSpPr/>
          <p:nvPr userDrawn="1"/>
        </p:nvSpPr>
        <p:spPr>
          <a:xfrm>
            <a:off x="383058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</a:extLst>
          </p:cNvPr>
          <p:cNvSpPr/>
          <p:nvPr userDrawn="1"/>
        </p:nvSpPr>
        <p:spPr>
          <a:xfrm>
            <a:off x="1534525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</a:extLst>
          </p:cNvPr>
          <p:cNvSpPr/>
          <p:nvPr userDrawn="1"/>
        </p:nvSpPr>
        <p:spPr>
          <a:xfrm>
            <a:off x="2685992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</a:extLst>
          </p:cNvPr>
          <p:cNvSpPr/>
          <p:nvPr userDrawn="1"/>
        </p:nvSpPr>
        <p:spPr>
          <a:xfrm>
            <a:off x="3837459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F522785-C8F3-734E-AF20-487FED2CEBCA}"/>
              </a:ext>
            </a:extLst>
          </p:cNvPr>
          <p:cNvSpPr/>
          <p:nvPr userDrawn="1"/>
        </p:nvSpPr>
        <p:spPr>
          <a:xfrm>
            <a:off x="4988926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98AD1D6-A541-1941-8B56-2FF0936767C6}"/>
              </a:ext>
            </a:extLst>
          </p:cNvPr>
          <p:cNvSpPr/>
          <p:nvPr userDrawn="1"/>
        </p:nvSpPr>
        <p:spPr>
          <a:xfrm>
            <a:off x="6140393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844F750-124C-F246-BCDD-67595B93DC88}"/>
              </a:ext>
            </a:extLst>
          </p:cNvPr>
          <p:cNvSpPr/>
          <p:nvPr userDrawn="1"/>
        </p:nvSpPr>
        <p:spPr>
          <a:xfrm>
            <a:off x="7291860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5499656-96AE-C649-B3C1-81D5C6F60DA6}"/>
              </a:ext>
            </a:extLst>
          </p:cNvPr>
          <p:cNvSpPr/>
          <p:nvPr userDrawn="1"/>
        </p:nvSpPr>
        <p:spPr>
          <a:xfrm>
            <a:off x="8443327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3150134-3C23-2A41-8EC0-2D0F308CD2FE}"/>
              </a:ext>
            </a:extLst>
          </p:cNvPr>
          <p:cNvSpPr/>
          <p:nvPr userDrawn="1"/>
        </p:nvSpPr>
        <p:spPr>
          <a:xfrm>
            <a:off x="9594794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A542EAC-EEE9-2748-9DAC-6986FFF6348A}"/>
              </a:ext>
            </a:extLst>
          </p:cNvPr>
          <p:cNvSpPr/>
          <p:nvPr userDrawn="1"/>
        </p:nvSpPr>
        <p:spPr>
          <a:xfrm>
            <a:off x="10746258" y="4539104"/>
            <a:ext cx="1047157" cy="1024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D1CDB1A-8B42-520A-323D-5D120AA42E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19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ample-Icons-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DF01C83-A866-28AC-7B1F-38947CCF6D80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91C7AB-7F8B-2041-80C3-EE781F24EB94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4741F68A-44AA-5742-B124-91614CFD14BB}"/>
              </a:ext>
            </a:extLst>
          </p:cNvPr>
          <p:cNvSpPr/>
          <p:nvPr userDrawn="1"/>
        </p:nvSpPr>
        <p:spPr>
          <a:xfrm>
            <a:off x="383058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E18572B-1544-A043-9B02-7AB01C90C51F}"/>
              </a:ext>
            </a:extLst>
          </p:cNvPr>
          <p:cNvSpPr/>
          <p:nvPr userDrawn="1"/>
        </p:nvSpPr>
        <p:spPr>
          <a:xfrm>
            <a:off x="1534525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D2BEC2-9D68-CC4D-A04A-BB949A02D509}"/>
              </a:ext>
            </a:extLst>
          </p:cNvPr>
          <p:cNvSpPr/>
          <p:nvPr userDrawn="1"/>
        </p:nvSpPr>
        <p:spPr>
          <a:xfrm>
            <a:off x="2685992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15083-D44F-FE40-A8D1-7BFAC700DF6C}"/>
              </a:ext>
            </a:extLst>
          </p:cNvPr>
          <p:cNvSpPr/>
          <p:nvPr userDrawn="1"/>
        </p:nvSpPr>
        <p:spPr>
          <a:xfrm>
            <a:off x="3837459" y="3175160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A6737CC-78B4-0C46-99B9-341CFA60EF40}"/>
              </a:ext>
            </a:extLst>
          </p:cNvPr>
          <p:cNvSpPr/>
          <p:nvPr userDrawn="1"/>
        </p:nvSpPr>
        <p:spPr>
          <a:xfrm>
            <a:off x="383058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2455CAA-C332-E746-A62B-4F86F892F94A}"/>
              </a:ext>
            </a:extLst>
          </p:cNvPr>
          <p:cNvSpPr/>
          <p:nvPr userDrawn="1"/>
        </p:nvSpPr>
        <p:spPr>
          <a:xfrm>
            <a:off x="1534525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BF322EA-8B44-2C46-9412-34692FAFE8CB}"/>
              </a:ext>
            </a:extLst>
          </p:cNvPr>
          <p:cNvSpPr/>
          <p:nvPr userDrawn="1"/>
        </p:nvSpPr>
        <p:spPr>
          <a:xfrm>
            <a:off x="2685992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B462B7-0B7F-EA46-9EFF-D26991D2304D}"/>
              </a:ext>
            </a:extLst>
          </p:cNvPr>
          <p:cNvSpPr/>
          <p:nvPr userDrawn="1"/>
        </p:nvSpPr>
        <p:spPr>
          <a:xfrm>
            <a:off x="3837459" y="4544899"/>
            <a:ext cx="1047157" cy="102465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10BDAA4-2C6C-4E47-9616-5977DD23D840}"/>
              </a:ext>
            </a:extLst>
          </p:cNvPr>
          <p:cNvSpPr/>
          <p:nvPr userDrawn="1"/>
        </p:nvSpPr>
        <p:spPr>
          <a:xfrm>
            <a:off x="5122911" y="3175160"/>
            <a:ext cx="1991467" cy="194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691AF0D-B60D-2949-AB30-089AD6A4A5A1}"/>
              </a:ext>
            </a:extLst>
          </p:cNvPr>
          <p:cNvSpPr/>
          <p:nvPr userDrawn="1"/>
        </p:nvSpPr>
        <p:spPr>
          <a:xfrm>
            <a:off x="7474153" y="3175160"/>
            <a:ext cx="1991467" cy="194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76B0456-3FC3-5D44-A9F1-56A57FD0B992}"/>
              </a:ext>
            </a:extLst>
          </p:cNvPr>
          <p:cNvSpPr/>
          <p:nvPr userDrawn="1"/>
        </p:nvSpPr>
        <p:spPr>
          <a:xfrm>
            <a:off x="9825395" y="3175160"/>
            <a:ext cx="1991467" cy="19486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69F651-3737-5832-DC5A-9DB8A57B6C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1CA835D-248C-29AB-B7DE-5AD7C7D2A8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421844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A60DD58-05DE-E835-E697-CB9A9B0B94EE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5992"/>
            <a:ext cx="11088000" cy="3456000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E2133D-2149-6B45-BEAB-A2D5E225B5AD}"/>
              </a:ext>
            </a:extLst>
          </p:cNvPr>
          <p:cNvCxnSpPr>
            <a:cxnSpLocks/>
          </p:cNvCxnSpPr>
          <p:nvPr userDrawn="1"/>
        </p:nvCxnSpPr>
        <p:spPr>
          <a:xfrm>
            <a:off x="408789" y="6336000"/>
            <a:ext cx="11399211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EBB79D01-2A70-DAF1-6A65-BC0424C2FE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720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A60DD58-05DE-E835-E697-CB9A9B0B94EE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5992"/>
            <a:ext cx="11088000" cy="3456000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E2133D-2149-6B45-BEAB-A2D5E225B5AD}"/>
              </a:ext>
            </a:extLst>
          </p:cNvPr>
          <p:cNvCxnSpPr>
            <a:cxnSpLocks/>
          </p:cNvCxnSpPr>
          <p:nvPr userDrawn="1"/>
        </p:nvCxnSpPr>
        <p:spPr>
          <a:xfrm>
            <a:off x="408789" y="6336000"/>
            <a:ext cx="11399211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129FE9CC-24C2-9AAC-6340-A9E7BC3249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32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, subhead,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5C4A9B1-8C9A-5B25-6E7A-B9589ECCAD85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36000"/>
            <a:ext cx="11088000" cy="3456000"/>
          </a:xfrm>
          <a:prstGeom prst="rect">
            <a:avLst/>
          </a:prstGeom>
        </p:spPr>
        <p:txBody>
          <a:bodyPr lIns="0" tIns="0" rIns="0" bIns="0" numCol="3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087999"/>
            <a:ext cx="11050700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A9D545D-FD2F-4843-8588-07EBE7DDAA13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487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707F89CB-5AF7-9C7B-6503-F287E127E8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01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ing, subhead, bullets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F09CFFC-C421-A97A-14A3-FE2852D11994}"/>
              </a:ext>
            </a:extLst>
          </p:cNvPr>
          <p:cNvSpPr/>
          <p:nvPr userDrawn="1"/>
        </p:nvSpPr>
        <p:spPr>
          <a:xfrm>
            <a:off x="0" y="0"/>
            <a:ext cx="12206636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000" y="2771999"/>
            <a:ext cx="11088000" cy="3456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  <a:defRPr sz="2200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2200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22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22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2001" y="2088000"/>
            <a:ext cx="11012644" cy="5779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spcAft>
                <a:spcPts val="900"/>
              </a:spcAft>
              <a:buClr>
                <a:schemeClr val="tx1"/>
              </a:buClr>
              <a:buNone/>
              <a:defRPr sz="2400" b="1">
                <a:solidFill>
                  <a:schemeClr val="accent6"/>
                </a:solidFill>
              </a:defRPr>
            </a:lvl1pPr>
            <a:lvl2pPr marL="357188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2pPr>
            <a:lvl3pPr marL="7143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3pPr>
            <a:lvl4pPr marL="1081087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4pPr>
            <a:lvl5pPr marL="1438275" indent="0">
              <a:buClr>
                <a:schemeClr val="tx1"/>
              </a:buClr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Subhead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accent6"/>
                </a:solidFill>
              </a:rPr>
              <a:pPr algn="r"/>
              <a:t>‹#›</a:t>
            </a:fld>
            <a:endParaRPr lang="en-GB" sz="1200" dirty="0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F771D90-A686-C949-8872-F69893BCF8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404154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D5CE1C-46DF-8846-A4A0-E19A9CC397BE}"/>
              </a:ext>
            </a:extLst>
          </p:cNvPr>
          <p:cNvCxnSpPr>
            <a:cxnSpLocks/>
          </p:cNvCxnSpPr>
          <p:nvPr userDrawn="1"/>
        </p:nvCxnSpPr>
        <p:spPr>
          <a:xfrm>
            <a:off x="432000" y="6336000"/>
            <a:ext cx="11376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64955267-CD3E-4484-1B20-32E90EB4ED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9220370" y="244040"/>
            <a:ext cx="3064672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67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lide with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2C3761D-E146-5B7A-CD68-6CC98EA19A5F}"/>
              </a:ext>
            </a:extLst>
          </p:cNvPr>
          <p:cNvSpPr/>
          <p:nvPr userDrawn="1"/>
        </p:nvSpPr>
        <p:spPr>
          <a:xfrm>
            <a:off x="0" y="0"/>
            <a:ext cx="6096000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4093" y="1647568"/>
            <a:ext cx="4909569" cy="313006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ts val="42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Headline over a number of lines,</a:t>
            </a:r>
            <a:br>
              <a:rPr lang="en-GB" dirty="0"/>
            </a:br>
            <a:r>
              <a:rPr lang="en-GB" dirty="0"/>
              <a:t>keep to maximum of four lines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4700954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11444644" y="6404977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1200" smtClean="0">
                <a:solidFill>
                  <a:schemeClr val="tx1"/>
                </a:solidFill>
              </a:rPr>
              <a:pPr algn="r"/>
              <a:t>‹#›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 dirty="0"/>
              <a:t>Click on icon to insert image (including Alt Text)</a:t>
            </a:r>
          </a:p>
        </p:txBody>
      </p:sp>
    </p:spTree>
    <p:extLst>
      <p:ext uri="{BB962C8B-B14F-4D97-AF65-F5344CB8AC3E}">
        <p14:creationId xmlns:p14="http://schemas.microsoft.com/office/powerpoint/2010/main" val="3043285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CE947E-1F3C-4CE2-B205-42ACABCDF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187EB-CD8C-4429-80A8-057E397FF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8BCC8-525B-41FD-8646-596B1960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574AD-8404-48D7-8DB8-BCC9125C3396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564A6-47BB-43DB-A152-9E1555760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3BD63-EE18-4132-8F91-68A0A2C0D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67EA4-DCE3-FB49-A794-A4595EF638B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50448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785" r:id="rId2"/>
    <p:sldLayoutId id="2147483833" r:id="rId3"/>
    <p:sldLayoutId id="2147483834" r:id="rId4"/>
    <p:sldLayoutId id="2147483826" r:id="rId5"/>
    <p:sldLayoutId id="2147483931" r:id="rId6"/>
    <p:sldLayoutId id="2147483827" r:id="rId7"/>
    <p:sldLayoutId id="2147483789" r:id="rId8"/>
    <p:sldLayoutId id="2147483818" r:id="rId9"/>
    <p:sldLayoutId id="2147483813" r:id="rId10"/>
    <p:sldLayoutId id="2147483814" r:id="rId11"/>
    <p:sldLayoutId id="2147483815" r:id="rId12"/>
    <p:sldLayoutId id="2147483719" r:id="rId13"/>
    <p:sldLayoutId id="2147483938" r:id="rId14"/>
    <p:sldLayoutId id="2147483939" r:id="rId15"/>
    <p:sldLayoutId id="2147483933" r:id="rId16"/>
    <p:sldLayoutId id="2147483824" r:id="rId17"/>
    <p:sldLayoutId id="2147483926" r:id="rId18"/>
    <p:sldLayoutId id="2147483927" r:id="rId19"/>
    <p:sldLayoutId id="2147483929" r:id="rId20"/>
    <p:sldLayoutId id="2147483928" r:id="rId21"/>
    <p:sldLayoutId id="2147483930" r:id="rId22"/>
    <p:sldLayoutId id="2147483924" r:id="rId23"/>
    <p:sldLayoutId id="2147483940" r:id="rId24"/>
    <p:sldLayoutId id="2147483934" r:id="rId25"/>
    <p:sldLayoutId id="2147483936" r:id="rId26"/>
    <p:sldLayoutId id="2147483937" r:id="rId27"/>
    <p:sldLayoutId id="2147483825" r:id="rId28"/>
    <p:sldLayoutId id="2147483935" r:id="rId2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publications/major-conditions-strategy-case-for-change-and-our-strategic-framework/major-conditions-strategy-case-for-change-and-our-strategic-framework--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england.nhs.uk/long-read/our-2023-24-business-plan/#6-prevent-ill-health-and-tackle-health-inequalitie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499A9-ADAE-F54A-B49E-F294E7BCE9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1" y="1002268"/>
            <a:ext cx="6553000" cy="2507695"/>
          </a:xfrm>
        </p:spPr>
        <p:txBody>
          <a:bodyPr/>
          <a:lstStyle/>
          <a:p>
            <a:r>
              <a:rPr lang="en-GB" sz="6000" b="1" dirty="0"/>
              <a:t>Core20PLUS5 Handbook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4F63B5F-2944-6B41-9332-74DB2CCA6F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00" y="5760000"/>
            <a:ext cx="6259513" cy="59267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GB" dirty="0"/>
              <a:t>Healthcare Inequalities Improvement Team </a:t>
            </a:r>
            <a:br>
              <a:rPr lang="en-GB" dirty="0"/>
            </a:br>
            <a:endParaRPr lang="en-GB" b="1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9031DE8-9D08-87B1-E212-36B6411FED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b="1" dirty="0"/>
              <a:t>Project overview</a:t>
            </a:r>
          </a:p>
        </p:txBody>
      </p:sp>
    </p:spTree>
    <p:extLst>
      <p:ext uri="{BB962C8B-B14F-4D97-AF65-F5344CB8AC3E}">
        <p14:creationId xmlns:p14="http://schemas.microsoft.com/office/powerpoint/2010/main" val="3830231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C841E28-EACA-FACA-D961-B472A8453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for development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7DB3D4D-3E28-72FE-1FD7-C2848DE0D6CE}"/>
              </a:ext>
            </a:extLst>
          </p:cNvPr>
          <p:cNvGrpSpPr/>
          <p:nvPr/>
        </p:nvGrpSpPr>
        <p:grpSpPr>
          <a:xfrm>
            <a:off x="355847" y="1289788"/>
            <a:ext cx="5588619" cy="4278424"/>
            <a:chOff x="239409" y="1185674"/>
            <a:chExt cx="5588619" cy="427842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34A57F3-E5D5-FBEF-E395-0C262DB0DAF0}"/>
                </a:ext>
              </a:extLst>
            </p:cNvPr>
            <p:cNvSpPr/>
            <p:nvPr/>
          </p:nvSpPr>
          <p:spPr>
            <a:xfrm>
              <a:off x="344824" y="1750743"/>
              <a:ext cx="5377785" cy="371335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GB" sz="1800" dirty="0">
                  <a:latin typeface="Arial" panose="020B0604020202020204" pitchFamily="34" charset="0"/>
                  <a:ea typeface="Times New Roman" panose="02020603050405020304" pitchFamily="18" charset="0"/>
                </a:rPr>
                <a:t>P</a:t>
              </a:r>
              <a:r>
                <a:rPr lang="en-GB" sz="18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ublic commitment within the </a:t>
              </a:r>
              <a:r>
                <a:rPr lang="en-GB" sz="18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hlinkClick r:id="rId3"/>
                </a:rPr>
                <a:t>Major Conditions Strategy: A Case for Change and Strategic Framework</a:t>
              </a:r>
              <a:endPara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endParaRPr>
            </a:p>
            <a:p>
              <a:pPr lvl="0"/>
              <a:endPara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endParaRPr>
            </a:p>
            <a:p>
              <a:r>
                <a:rPr lang="en-GB" sz="1800" dirty="0">
                  <a:latin typeface="Arial" panose="020B0604020202020204" pitchFamily="34" charset="0"/>
                  <a:ea typeface="Calibri" panose="020F0502020204030204" pitchFamily="34" charset="0"/>
                </a:rPr>
                <a:t>Commitment in published </a:t>
              </a:r>
              <a:r>
                <a:rPr lang="en-GB" sz="1800" dirty="0">
                  <a:latin typeface="Arial" panose="020B0604020202020204" pitchFamily="34" charset="0"/>
                  <a:ea typeface="Calibri" panose="020F0502020204030204" pitchFamily="34" charset="0"/>
                  <a:hlinkClick r:id="rId4"/>
                </a:rPr>
                <a:t>23-24 Business Plan</a:t>
              </a:r>
              <a:r>
                <a:rPr lang="en-GB" sz="1800" u="sng" dirty="0">
                  <a:latin typeface="Arial" panose="020B0604020202020204" pitchFamily="34" charset="0"/>
                  <a:ea typeface="Calibri" panose="020F0502020204030204" pitchFamily="34" charset="0"/>
                  <a:hlinkClick r:id="rId4"/>
                </a:rPr>
                <a:t> </a:t>
              </a:r>
              <a:r>
                <a:rPr lang="en-GB" sz="1800" dirty="0">
                  <a:latin typeface="Arial" panose="020B0604020202020204" pitchFamily="34" charset="0"/>
                  <a:ea typeface="Calibri" panose="020F0502020204030204" pitchFamily="34" charset="0"/>
                </a:rPr>
                <a:t>&gt; </a:t>
              </a:r>
              <a:r>
                <a:rPr lang="en-GB" sz="1800" i="0" dirty="0">
                  <a:solidFill>
                    <a:schemeClr val="tx1"/>
                  </a:solidFill>
                  <a:effectLst/>
                  <a:latin typeface="+mj-lt"/>
                </a:rPr>
                <a:t>Prevent ill health and tackle health inequalities</a:t>
              </a:r>
            </a:p>
            <a:p>
              <a:pPr lvl="0"/>
              <a:endParaRPr lang="en-GB" sz="1800" dirty="0">
                <a:latin typeface="Arial" panose="020B0604020202020204" pitchFamily="34" charset="0"/>
                <a:ea typeface="Times New Roman" panose="02020603050405020304" pitchFamily="18" charset="0"/>
              </a:endParaRPr>
            </a:p>
            <a:p>
              <a:pPr lvl="0"/>
              <a:r>
                <a:rPr lang="en-GB" sz="1800" dirty="0">
                  <a:latin typeface="Arial" panose="020B0604020202020204" pitchFamily="34" charset="0"/>
                  <a:ea typeface="Times New Roman" panose="02020603050405020304" pitchFamily="18" charset="0"/>
                </a:rPr>
                <a:t>Response to regular queries relating to </a:t>
              </a:r>
              <a:r>
                <a:rPr lang="en-GB" sz="18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Core20PLUS5 Adults and CYP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1749E54B-E79F-D12F-6845-4CDBF14E4E64}"/>
                </a:ext>
              </a:extLst>
            </p:cNvPr>
            <p:cNvSpPr/>
            <p:nvPr/>
          </p:nvSpPr>
          <p:spPr>
            <a:xfrm>
              <a:off x="239409" y="1185674"/>
              <a:ext cx="5588619" cy="691376"/>
            </a:xfrm>
            <a:prstGeom prst="roundRect">
              <a:avLst/>
            </a:prstGeom>
            <a:solidFill>
              <a:srgbClr val="15608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>
                  <a:solidFill>
                    <a:schemeClr val="bg1"/>
                  </a:solidFill>
                </a:rPr>
                <a:t>Context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9F99194-7AB5-894A-75A0-8E2426DB5D53}"/>
              </a:ext>
            </a:extLst>
          </p:cNvPr>
          <p:cNvGrpSpPr/>
          <p:nvPr/>
        </p:nvGrpSpPr>
        <p:grpSpPr>
          <a:xfrm>
            <a:off x="6247535" y="1282390"/>
            <a:ext cx="5588619" cy="4293220"/>
            <a:chOff x="6096000" y="1170877"/>
            <a:chExt cx="5588619" cy="429322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37C79D2-6356-76D4-4FCE-D80DA85422C5}"/>
                </a:ext>
              </a:extLst>
            </p:cNvPr>
            <p:cNvSpPr/>
            <p:nvPr/>
          </p:nvSpPr>
          <p:spPr>
            <a:xfrm>
              <a:off x="6201419" y="1750742"/>
              <a:ext cx="5377785" cy="371335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 help Integrated Care Systems (ICSs) effectively implement Core20PLUS5 for adults and for </a:t>
              </a:r>
              <a:r>
                <a:rPr lang="en-GB" sz="1800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children and young people</a:t>
              </a:r>
              <a:r>
                <a:rPr lang="en-GB" sz="18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The </a:t>
              </a:r>
              <a:r>
                <a:rPr lang="en-GB" sz="1800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document wil</a:t>
              </a:r>
              <a:r>
                <a:rPr lang="en-GB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l:</a:t>
              </a:r>
            </a:p>
            <a:p>
              <a:pPr marL="285750" indent="-28575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GB" sz="1600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Provide evidence-based interventions with a focus on the Core20 population.</a:t>
              </a:r>
            </a:p>
            <a:p>
              <a:pPr marL="285750" indent="-28575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GB" sz="1600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Further describe the </a:t>
              </a:r>
              <a:r>
                <a:rPr lang="en-GB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Core20PLUS5 approach and evidence base for action</a:t>
              </a:r>
            </a:p>
            <a:p>
              <a:pPr marL="285750" indent="-28575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GB" sz="1600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</a:t>
              </a:r>
              <a:r>
                <a:rPr lang="en-GB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ocument expectations and national steers around delivery of Core20PLUS5 </a:t>
              </a:r>
            </a:p>
            <a:p>
              <a:pPr marL="285750" indent="-28575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GB" sz="1600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</a:t>
              </a:r>
              <a:r>
                <a:rPr lang="en-GB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rovide practical information, resources </a:t>
              </a:r>
              <a:r>
                <a:rPr lang="en-GB" sz="1600" dirty="0"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and </a:t>
              </a:r>
              <a:r>
                <a:rPr lang="en-GB" sz="16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tools to inform delivery</a:t>
              </a:r>
            </a:p>
            <a:p>
              <a:pPr algn="ctr"/>
              <a:endParaRPr lang="en-GB" dirty="0"/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3112FA7B-7C16-19B8-0D2F-2810424C3DE6}"/>
                </a:ext>
              </a:extLst>
            </p:cNvPr>
            <p:cNvSpPr/>
            <p:nvPr/>
          </p:nvSpPr>
          <p:spPr>
            <a:xfrm>
              <a:off x="6096000" y="1170877"/>
              <a:ext cx="5588619" cy="691376"/>
            </a:xfrm>
            <a:prstGeom prst="roundRect">
              <a:avLst/>
            </a:prstGeom>
            <a:solidFill>
              <a:srgbClr val="15608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>
                  <a:solidFill>
                    <a:schemeClr val="bg1"/>
                  </a:solidFill>
                </a:rPr>
                <a:t>Purpose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5198DAFB-14FD-869F-08AF-32A990B21E8C}"/>
              </a:ext>
            </a:extLst>
          </p:cNvPr>
          <p:cNvSpPr/>
          <p:nvPr/>
        </p:nvSpPr>
        <p:spPr>
          <a:xfrm>
            <a:off x="713883" y="5734624"/>
            <a:ext cx="10764234" cy="6913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GB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handbook will be an engaging reference source with: Accessible, plain English content; </a:t>
            </a:r>
            <a:r>
              <a:rPr lang="en-GB" dirty="0">
                <a:solidFill>
                  <a:prstClr val="black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ocus on illustrative examples/case studies and knowledge translation; Updates over time.</a:t>
            </a:r>
          </a:p>
        </p:txBody>
      </p:sp>
    </p:spTree>
    <p:extLst>
      <p:ext uri="{BB962C8B-B14F-4D97-AF65-F5344CB8AC3E}">
        <p14:creationId xmlns:p14="http://schemas.microsoft.com/office/powerpoint/2010/main" val="166716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C841E28-EACA-FACA-D961-B472A8453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Handbook content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4A57F3-E5D5-FBEF-E395-0C262DB0DAF0}"/>
              </a:ext>
            </a:extLst>
          </p:cNvPr>
          <p:cNvSpPr/>
          <p:nvPr/>
        </p:nvSpPr>
        <p:spPr>
          <a:xfrm>
            <a:off x="478811" y="2007221"/>
            <a:ext cx="3635990" cy="40701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handbook will consist of two elements: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GB" sz="1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Narrative guide to Core20PLUS5</a:t>
            </a: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providing a detailed description of the separate elements of the framework and evidence for action; explaining how the framework can be used flexibly and applied in practice.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Action planning framework: 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will sit beside the handbook to present a step-by-step planning guide. Each area of Core20PLUS5 will be outlined with considered prompts to provoke the design of coherent action plan</a:t>
            </a:r>
            <a:r>
              <a:rPr lang="en-GB" sz="1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deliver Core20PLUS5.</a:t>
            </a:r>
            <a:endParaRPr lang="en-GB" sz="1100" dirty="0">
              <a:solidFill>
                <a:prstClr val="black"/>
              </a:solidFill>
              <a:ea typeface="Calibri" panose="020F050202020403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749E54B-E79F-D12F-6845-4CDBF14E4E64}"/>
              </a:ext>
            </a:extLst>
          </p:cNvPr>
          <p:cNvSpPr/>
          <p:nvPr/>
        </p:nvSpPr>
        <p:spPr>
          <a:xfrm>
            <a:off x="359196" y="1427355"/>
            <a:ext cx="3875220" cy="691376"/>
          </a:xfrm>
          <a:prstGeom prst="roundRect">
            <a:avLst/>
          </a:prstGeom>
          <a:solidFill>
            <a:srgbClr val="15608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Overview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3A7C81A-E094-9FC1-13CB-B2B3F5E3424D}"/>
              </a:ext>
            </a:extLst>
          </p:cNvPr>
          <p:cNvSpPr/>
          <p:nvPr/>
        </p:nvSpPr>
        <p:spPr>
          <a:xfrm>
            <a:off x="4441211" y="2007221"/>
            <a:ext cx="7271978" cy="40701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prstClr val="black"/>
                </a:solidFill>
                <a:ea typeface="Calibri" panose="020F0502020204030204" pitchFamily="34" charset="0"/>
              </a:rPr>
              <a:t>Context: </a:t>
            </a:r>
            <a:r>
              <a:rPr lang="en-GB" sz="1300" dirty="0">
                <a:solidFill>
                  <a:prstClr val="black"/>
                </a:solidFill>
                <a:ea typeface="Calibri" panose="020F0502020204030204" pitchFamily="34" charset="0"/>
              </a:rPr>
              <a:t>An accessible summary of the current evidence base, which has been reviewed by policy leads.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prstClr val="black"/>
                </a:solidFill>
                <a:ea typeface="Calibri" panose="020F0502020204030204" pitchFamily="34" charset="0"/>
              </a:rPr>
              <a:t>National guidance: </a:t>
            </a:r>
            <a:r>
              <a:rPr lang="en-GB" sz="1300" dirty="0">
                <a:solidFill>
                  <a:prstClr val="black"/>
                </a:solidFill>
                <a:ea typeface="Calibri" panose="020F0502020204030204" pitchFamily="34" charset="0"/>
              </a:rPr>
              <a:t>Explicit points from relevant NHS publications</a:t>
            </a:r>
            <a:r>
              <a:rPr lang="en-GB" sz="1300" b="1" dirty="0">
                <a:solidFill>
                  <a:prstClr val="black"/>
                </a:solidFill>
                <a:ea typeface="Calibri" panose="020F0502020204030204" pitchFamily="34" charset="0"/>
              </a:rPr>
              <a:t> </a:t>
            </a:r>
            <a:r>
              <a:rPr lang="en-GB" sz="1300" dirty="0">
                <a:solidFill>
                  <a:prstClr val="black"/>
                </a:solidFill>
                <a:ea typeface="Calibri" panose="020F0502020204030204" pitchFamily="34" charset="0"/>
              </a:rPr>
              <a:t>e.g. understanding of and identification of </a:t>
            </a:r>
            <a:r>
              <a:rPr lang="en-GB" sz="1300" b="1" dirty="0">
                <a:solidFill>
                  <a:prstClr val="black"/>
                </a:solidFill>
                <a:ea typeface="Calibri" panose="020F0502020204030204" pitchFamily="34" charset="0"/>
              </a:rPr>
              <a:t>PLUS</a:t>
            </a:r>
            <a:r>
              <a:rPr lang="en-GB" sz="1300" dirty="0">
                <a:solidFill>
                  <a:prstClr val="black"/>
                </a:solidFill>
                <a:ea typeface="Calibri" panose="020F0502020204030204" pitchFamily="34" charset="0"/>
              </a:rPr>
              <a:t> groups encouraging use of the </a:t>
            </a:r>
            <a:r>
              <a:rPr lang="en-GB" sz="1300" u="sng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</a:t>
            </a:r>
            <a:r>
              <a:rPr lang="en-GB" sz="1300" u="sng" dirty="0">
                <a:latin typeface="arial" panose="020B0604020202020204" pitchFamily="34" charset="0"/>
              </a:rPr>
              <a:t>nclusion Health Framework</a:t>
            </a:r>
            <a:endParaRPr lang="en-GB" sz="1300" dirty="0">
              <a:latin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prstClr val="black"/>
                </a:solidFill>
                <a:ea typeface="Calibri" panose="020F0502020204030204" pitchFamily="34" charset="0"/>
              </a:rPr>
              <a:t>Implementation tips: </a:t>
            </a:r>
            <a:r>
              <a:rPr lang="en-GB" sz="1300" dirty="0">
                <a:solidFill>
                  <a:prstClr val="black"/>
                </a:solidFill>
                <a:ea typeface="Calibri" panose="020F0502020204030204" pitchFamily="34" charset="0"/>
              </a:rPr>
              <a:t>Practical guidance the “how to” addressing actions directly to part of the system. Promoting e-learning developed by the maternity team, using case studies, recommendation for specific templates.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prstClr val="black"/>
                </a:solidFill>
                <a:ea typeface="Calibri" panose="020F0502020204030204" pitchFamily="34" charset="0"/>
              </a:rPr>
              <a:t>Resources: </a:t>
            </a:r>
            <a:r>
              <a:rPr lang="en-GB" sz="1300" dirty="0">
                <a:solidFill>
                  <a:prstClr val="black"/>
                </a:solidFill>
                <a:ea typeface="Calibri" panose="020F0502020204030204" pitchFamily="34" charset="0"/>
              </a:rPr>
              <a:t>Signposting information to existing material, training and educational learning developed by programme teams or partners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prstClr val="black"/>
                </a:solidFill>
                <a:ea typeface="Calibri" panose="020F0502020204030204" pitchFamily="34" charset="0"/>
              </a:rPr>
              <a:t>Case study: </a:t>
            </a:r>
            <a:r>
              <a:rPr lang="en-GB" sz="1300" dirty="0">
                <a:solidFill>
                  <a:prstClr val="black"/>
                </a:solidFill>
                <a:ea typeface="Calibri" panose="020F0502020204030204" pitchFamily="34" charset="0"/>
              </a:rPr>
              <a:t>Practical example of implementation or innovative practice on </a:t>
            </a:r>
            <a:r>
              <a:rPr lang="en-GB" sz="1300" b="1" dirty="0">
                <a:solidFill>
                  <a:prstClr val="black"/>
                </a:solidFill>
                <a:ea typeface="Calibri" panose="020F0502020204030204" pitchFamily="34" charset="0"/>
              </a:rPr>
              <a:t>inequalities</a:t>
            </a:r>
            <a:r>
              <a:rPr lang="en-GB" sz="1300" dirty="0">
                <a:solidFill>
                  <a:prstClr val="black"/>
                </a:solidFill>
                <a:ea typeface="Calibri" panose="020F0502020204030204" pitchFamily="34" charset="0"/>
              </a:rPr>
              <a:t> work, interviews carried out on tailored approaches which accelerate progress towards Core20PLUS5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43C4219-5D0B-8C03-E3CC-A0020050F9FB}"/>
              </a:ext>
            </a:extLst>
          </p:cNvPr>
          <p:cNvSpPr/>
          <p:nvPr/>
        </p:nvSpPr>
        <p:spPr>
          <a:xfrm>
            <a:off x="4321596" y="1427355"/>
            <a:ext cx="7511208" cy="691376"/>
          </a:xfrm>
          <a:prstGeom prst="roundRect">
            <a:avLst/>
          </a:prstGeom>
          <a:solidFill>
            <a:srgbClr val="15608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Layout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C1FD86-6364-FCBF-7B7B-8FB93B9EC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6563" y="970552"/>
            <a:ext cx="783437" cy="7834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26B1BD0-60E8-1BF2-B9C6-3F46C14067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1364" y="1093615"/>
            <a:ext cx="783437" cy="783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629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C841E28-EACA-FACA-D961-B472A8453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Audience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7F7AEF-1FEC-5202-74A3-ECB6DD416625}"/>
              </a:ext>
            </a:extLst>
          </p:cNvPr>
          <p:cNvSpPr txBox="1"/>
          <p:nvPr/>
        </p:nvSpPr>
        <p:spPr>
          <a:xfrm>
            <a:off x="287034" y="1305620"/>
            <a:ext cx="10864185" cy="10636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Handbook is a</a:t>
            </a: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imed at people working across the ICS with a role directly or indirectly related to reducing healthcare inequalities, especially those involved in service areas linked to the Core20PLUS5 clinical domains such as: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8132AEC-C777-C558-B1D0-DF02088E8B2A}"/>
              </a:ext>
            </a:extLst>
          </p:cNvPr>
          <p:cNvSpPr/>
          <p:nvPr/>
        </p:nvSpPr>
        <p:spPr>
          <a:xfrm>
            <a:off x="1676397" y="2700615"/>
            <a:ext cx="1851103" cy="14161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Members of Integrated </a:t>
            </a:r>
            <a:r>
              <a:rPr lang="en-GB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are </a:t>
            </a:r>
            <a:r>
              <a:rPr lang="en-GB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GB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oards (ICBs)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3FD2910-3833-2897-74B8-B33C515157AF}"/>
              </a:ext>
            </a:extLst>
          </p:cNvPr>
          <p:cNvSpPr/>
          <p:nvPr/>
        </p:nvSpPr>
        <p:spPr>
          <a:xfrm>
            <a:off x="7425229" y="4505122"/>
            <a:ext cx="1851103" cy="14161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Directors of Public Health and their teams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3A478FB-01E0-7093-EA40-AF90B5D76C70}"/>
              </a:ext>
            </a:extLst>
          </p:cNvPr>
          <p:cNvSpPr/>
          <p:nvPr/>
        </p:nvSpPr>
        <p:spPr>
          <a:xfrm>
            <a:off x="9657953" y="4505122"/>
            <a:ext cx="1851103" cy="14161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Core20PLUS5 Ecosystem: Core20PLUS5 Ambassadors, Core Connectors.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B903597-514E-695B-9075-2D265E07893C}"/>
              </a:ext>
            </a:extLst>
          </p:cNvPr>
          <p:cNvSpPr/>
          <p:nvPr/>
        </p:nvSpPr>
        <p:spPr>
          <a:xfrm>
            <a:off x="2959781" y="4505122"/>
            <a:ext cx="1851103" cy="14161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Population Health Management Leads and Analysts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DABCF74-4158-4A75-5967-5C6D35AF6236}"/>
              </a:ext>
            </a:extLst>
          </p:cNvPr>
          <p:cNvSpPr/>
          <p:nvPr/>
        </p:nvSpPr>
        <p:spPr>
          <a:xfrm>
            <a:off x="727058" y="4505122"/>
            <a:ext cx="1851103" cy="14161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Equality and diversity leads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D4D7486-EDF7-2566-FCA6-D2A071D73ED2}"/>
              </a:ext>
            </a:extLst>
          </p:cNvPr>
          <p:cNvSpPr/>
          <p:nvPr/>
        </p:nvSpPr>
        <p:spPr>
          <a:xfrm>
            <a:off x="5192505" y="4505122"/>
            <a:ext cx="1851103" cy="14161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VCSE Organisations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416296E-FC47-E38F-874B-E1104FAE84EA}"/>
              </a:ext>
            </a:extLst>
          </p:cNvPr>
          <p:cNvSpPr/>
          <p:nvPr/>
        </p:nvSpPr>
        <p:spPr>
          <a:xfrm>
            <a:off x="8665986" y="2700615"/>
            <a:ext cx="1851103" cy="14161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NHS England Regional team (inc. health inequalities leads) 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2509A7C-4D97-9B7F-3E44-89A62A218FA5}"/>
              </a:ext>
            </a:extLst>
          </p:cNvPr>
          <p:cNvSpPr/>
          <p:nvPr/>
        </p:nvSpPr>
        <p:spPr>
          <a:xfrm>
            <a:off x="6336123" y="2700615"/>
            <a:ext cx="1851103" cy="14161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Primary care networks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E3B9850-7FE7-691D-D59E-0B28B27E2F72}"/>
              </a:ext>
            </a:extLst>
          </p:cNvPr>
          <p:cNvSpPr/>
          <p:nvPr/>
        </p:nvSpPr>
        <p:spPr>
          <a:xfrm>
            <a:off x="4006260" y="2700615"/>
            <a:ext cx="1851103" cy="14161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Members of Integrated </a:t>
            </a:r>
            <a:r>
              <a:rPr lang="en-GB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are </a:t>
            </a:r>
            <a:r>
              <a:rPr lang="en-GB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GB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artnerships </a:t>
            </a:r>
            <a:r>
              <a:rPr lang="en-GB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(ICPs)</a:t>
            </a:r>
            <a:endParaRPr lang="en-GB" sz="1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43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C841E28-EACA-FACA-D961-B472A8453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Process 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7F7AEF-1FEC-5202-74A3-ECB6DD416625}"/>
              </a:ext>
            </a:extLst>
          </p:cNvPr>
          <p:cNvSpPr txBox="1"/>
          <p:nvPr/>
        </p:nvSpPr>
        <p:spPr>
          <a:xfrm>
            <a:off x="287034" y="1305620"/>
            <a:ext cx="10864185" cy="10636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Handbook is a</a:t>
            </a:r>
            <a:r>
              <a:rPr lang="en-GB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imed at people working across the ICS with a role directly or indirectly related to reducing healthcare inequalities, especially those involved in service areas linked to the Core20PLUS5 clinical domains such as: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8132AEC-C777-C558-B1D0-DF02088E8B2A}"/>
              </a:ext>
            </a:extLst>
          </p:cNvPr>
          <p:cNvSpPr/>
          <p:nvPr/>
        </p:nvSpPr>
        <p:spPr>
          <a:xfrm>
            <a:off x="1676397" y="2700615"/>
            <a:ext cx="1851103" cy="14161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Members of Integrated </a:t>
            </a:r>
            <a:r>
              <a:rPr lang="en-GB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are </a:t>
            </a:r>
            <a:r>
              <a:rPr lang="en-GB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GB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oards (ICBs)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3FD2910-3833-2897-74B8-B33C515157AF}"/>
              </a:ext>
            </a:extLst>
          </p:cNvPr>
          <p:cNvSpPr/>
          <p:nvPr/>
        </p:nvSpPr>
        <p:spPr>
          <a:xfrm>
            <a:off x="7425229" y="4505122"/>
            <a:ext cx="1851103" cy="14161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Directors of Public Health and their teams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3A478FB-01E0-7093-EA40-AF90B5D76C70}"/>
              </a:ext>
            </a:extLst>
          </p:cNvPr>
          <p:cNvSpPr/>
          <p:nvPr/>
        </p:nvSpPr>
        <p:spPr>
          <a:xfrm>
            <a:off x="9657953" y="4505122"/>
            <a:ext cx="1851103" cy="14161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Core20PLUS5 Ecosystem: Core20PLUS5 Ambassadors, Core Connectors.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B903597-514E-695B-9075-2D265E07893C}"/>
              </a:ext>
            </a:extLst>
          </p:cNvPr>
          <p:cNvSpPr/>
          <p:nvPr/>
        </p:nvSpPr>
        <p:spPr>
          <a:xfrm>
            <a:off x="2959781" y="4505122"/>
            <a:ext cx="1851103" cy="14161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Population Health Management Leads and Analysts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DABCF74-4158-4A75-5967-5C6D35AF6236}"/>
              </a:ext>
            </a:extLst>
          </p:cNvPr>
          <p:cNvSpPr/>
          <p:nvPr/>
        </p:nvSpPr>
        <p:spPr>
          <a:xfrm>
            <a:off x="727058" y="4505122"/>
            <a:ext cx="1851103" cy="14161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Equality and diversity leads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D4D7486-EDF7-2566-FCA6-D2A071D73ED2}"/>
              </a:ext>
            </a:extLst>
          </p:cNvPr>
          <p:cNvSpPr/>
          <p:nvPr/>
        </p:nvSpPr>
        <p:spPr>
          <a:xfrm>
            <a:off x="5192505" y="4505122"/>
            <a:ext cx="1851103" cy="14161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VCSE Organisations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416296E-FC47-E38F-874B-E1104FAE84EA}"/>
              </a:ext>
            </a:extLst>
          </p:cNvPr>
          <p:cNvSpPr/>
          <p:nvPr/>
        </p:nvSpPr>
        <p:spPr>
          <a:xfrm>
            <a:off x="8665986" y="2700615"/>
            <a:ext cx="1851103" cy="14161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NHS England Regional team (inc. health inequalities leads) 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2509A7C-4D97-9B7F-3E44-89A62A218FA5}"/>
              </a:ext>
            </a:extLst>
          </p:cNvPr>
          <p:cNvSpPr/>
          <p:nvPr/>
        </p:nvSpPr>
        <p:spPr>
          <a:xfrm>
            <a:off x="6336123" y="2700615"/>
            <a:ext cx="1851103" cy="14161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Primary care networks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E3B9850-7FE7-691D-D59E-0B28B27E2F72}"/>
              </a:ext>
            </a:extLst>
          </p:cNvPr>
          <p:cNvSpPr/>
          <p:nvPr/>
        </p:nvSpPr>
        <p:spPr>
          <a:xfrm>
            <a:off x="4006260" y="2700615"/>
            <a:ext cx="1851103" cy="141617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Members of Integrated </a:t>
            </a:r>
            <a:r>
              <a:rPr lang="en-GB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are </a:t>
            </a:r>
            <a:r>
              <a:rPr lang="en-GB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GB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artnerships </a:t>
            </a:r>
            <a:r>
              <a:rPr lang="en-GB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(ICPs)</a:t>
            </a:r>
            <a:endParaRPr lang="en-GB" sz="1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45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C841E28-EACA-FACA-D961-B472A8453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Engagement results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A876B40-647E-EC1E-3549-3D7069A1849C}"/>
              </a:ext>
            </a:extLst>
          </p:cNvPr>
          <p:cNvSpPr/>
          <p:nvPr/>
        </p:nvSpPr>
        <p:spPr>
          <a:xfrm>
            <a:off x="4296112" y="1616928"/>
            <a:ext cx="3374573" cy="20389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The long handbook will be “hugely useful for providers”. Also: “</a:t>
            </a:r>
            <a:r>
              <a:rPr lang="en-GB" b="1" dirty="0">
                <a:effectLst/>
              </a:rPr>
              <a:t>Please push back on comms re shortening it”</a:t>
            </a:r>
            <a:endParaRPr lang="en-GB" b="1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7A14F45-B87A-F164-4D75-69AA8257F07A}"/>
              </a:ext>
            </a:extLst>
          </p:cNvPr>
          <p:cNvSpPr/>
          <p:nvPr/>
        </p:nvSpPr>
        <p:spPr>
          <a:xfrm>
            <a:off x="4016712" y="1328260"/>
            <a:ext cx="558800" cy="572254"/>
          </a:xfrm>
          <a:prstGeom prst="ellipse">
            <a:avLst/>
          </a:prstGeom>
          <a:solidFill>
            <a:schemeClr val="tx2">
              <a:lumMod val="25000"/>
            </a:schemeClr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A310EF9-4E81-D8CD-C628-78F1ABC4FD63}"/>
              </a:ext>
            </a:extLst>
          </p:cNvPr>
          <p:cNvSpPr/>
          <p:nvPr/>
        </p:nvSpPr>
        <p:spPr>
          <a:xfrm>
            <a:off x="8182181" y="1611828"/>
            <a:ext cx="3374573" cy="20389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A complementary short/slide version “would be helpful”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6852C04-8203-DCED-5FF5-AA6365140517}"/>
              </a:ext>
            </a:extLst>
          </p:cNvPr>
          <p:cNvSpPr/>
          <p:nvPr/>
        </p:nvSpPr>
        <p:spPr>
          <a:xfrm>
            <a:off x="7902781" y="1279345"/>
            <a:ext cx="558800" cy="572254"/>
          </a:xfrm>
          <a:prstGeom prst="ellipse">
            <a:avLst/>
          </a:prstGeom>
          <a:solidFill>
            <a:schemeClr val="tx2">
              <a:lumMod val="25000"/>
            </a:schemeClr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7B77C5E7-8DBC-AE26-F4EA-3DEC824B8B78}"/>
              </a:ext>
            </a:extLst>
          </p:cNvPr>
          <p:cNvSpPr/>
          <p:nvPr/>
        </p:nvSpPr>
        <p:spPr>
          <a:xfrm>
            <a:off x="4296112" y="3963864"/>
            <a:ext cx="3374573" cy="20389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effectLst/>
              </a:rPr>
              <a:t>We “need to be really clear” who this handbook is for upon dissemination</a:t>
            </a:r>
            <a:endParaRPr lang="en-GB" b="1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A3E1546-C0E4-82A0-8D09-417B2AC48412}"/>
              </a:ext>
            </a:extLst>
          </p:cNvPr>
          <p:cNvSpPr/>
          <p:nvPr/>
        </p:nvSpPr>
        <p:spPr>
          <a:xfrm>
            <a:off x="4016712" y="3655828"/>
            <a:ext cx="558800" cy="572254"/>
          </a:xfrm>
          <a:prstGeom prst="ellipse">
            <a:avLst/>
          </a:prstGeom>
          <a:solidFill>
            <a:schemeClr val="tx2">
              <a:lumMod val="25000"/>
            </a:schemeClr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3CB56761-222D-765B-1B44-55714D43D3AE}"/>
              </a:ext>
            </a:extLst>
          </p:cNvPr>
          <p:cNvSpPr/>
          <p:nvPr/>
        </p:nvSpPr>
        <p:spPr>
          <a:xfrm>
            <a:off x="8229485" y="3963863"/>
            <a:ext cx="3374573" cy="20389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Some additional national guidance required inclusion 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A7978A8-E43B-B783-F73C-C2EEE27C3835}"/>
              </a:ext>
            </a:extLst>
          </p:cNvPr>
          <p:cNvSpPr/>
          <p:nvPr/>
        </p:nvSpPr>
        <p:spPr>
          <a:xfrm>
            <a:off x="7950085" y="3655828"/>
            <a:ext cx="558800" cy="572254"/>
          </a:xfrm>
          <a:prstGeom prst="ellipse">
            <a:avLst/>
          </a:prstGeom>
          <a:solidFill>
            <a:schemeClr val="tx2">
              <a:lumMod val="25000"/>
            </a:schemeClr>
          </a:solidFill>
          <a:ln w="762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4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08E97FF-C8F6-4CC9-A537-E01EF1F650FB}"/>
              </a:ext>
            </a:extLst>
          </p:cNvPr>
          <p:cNvGrpSpPr/>
          <p:nvPr/>
        </p:nvGrpSpPr>
        <p:grpSpPr>
          <a:xfrm>
            <a:off x="432000" y="1328260"/>
            <a:ext cx="3543409" cy="4694663"/>
            <a:chOff x="432000" y="1328260"/>
            <a:chExt cx="3543409" cy="4694663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C76B4839-4788-350E-5C37-EE72A55CDBDB}"/>
                </a:ext>
              </a:extLst>
            </p:cNvPr>
            <p:cNvSpPr/>
            <p:nvPr/>
          </p:nvSpPr>
          <p:spPr>
            <a:xfrm>
              <a:off x="432000" y="1328260"/>
              <a:ext cx="2879912" cy="469466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GB" sz="2000" b="1" dirty="0"/>
                <a:t>Key outcomes:</a:t>
              </a:r>
            </a:p>
            <a:p>
              <a:endParaRPr lang="en-GB" sz="2000" dirty="0"/>
            </a:p>
            <a:p>
              <a:r>
                <a:rPr lang="en-GB" sz="2000" dirty="0"/>
                <a:t>Established Task and Finish group</a:t>
              </a:r>
            </a:p>
            <a:p>
              <a:endParaRPr lang="en-GB" sz="2000" dirty="0"/>
            </a:p>
            <a:p>
              <a:r>
                <a:rPr lang="en-GB" sz="2000" dirty="0"/>
                <a:t>Direct feedback on content</a:t>
              </a:r>
            </a:p>
            <a:p>
              <a:endParaRPr lang="en-GB" sz="2000" dirty="0"/>
            </a:p>
            <a:p>
              <a:r>
                <a:rPr lang="en-GB" sz="2000" dirty="0"/>
                <a:t>Identified gaps and future opportunities </a:t>
              </a:r>
            </a:p>
            <a:p>
              <a:endParaRPr lang="en-GB" sz="2000" dirty="0"/>
            </a:p>
            <a:p>
              <a:r>
                <a:rPr lang="en-GB" sz="2000" dirty="0"/>
                <a:t>Mapped sign off process </a:t>
              </a:r>
            </a:p>
            <a:p>
              <a:endParaRPr lang="en-GB" sz="2000" dirty="0"/>
            </a:p>
            <a:p>
              <a:r>
                <a:rPr lang="en-GB" sz="2000" dirty="0"/>
                <a:t>Specialist insights</a:t>
              </a:r>
            </a:p>
          </p:txBody>
        </p:sp>
        <p:sp>
          <p:nvSpPr>
            <p:cNvPr id="6" name="Arrow: Down 5">
              <a:extLst>
                <a:ext uri="{FF2B5EF4-FFF2-40B4-BE49-F238E27FC236}">
                  <a16:creationId xmlns:a16="http://schemas.microsoft.com/office/drawing/2014/main" id="{69EB09BD-25CE-AC40-824C-5FE89B0C9F89}"/>
                </a:ext>
              </a:extLst>
            </p:cNvPr>
            <p:cNvSpPr/>
            <p:nvPr/>
          </p:nvSpPr>
          <p:spPr>
            <a:xfrm rot="16200000">
              <a:off x="3144643" y="2844825"/>
              <a:ext cx="334537" cy="1326995"/>
            </a:xfrm>
            <a:prstGeom prst="downArrow">
              <a:avLst/>
            </a:prstGeom>
            <a:solidFill>
              <a:srgbClr val="E4E7E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5572CB6-80A6-AE39-6EBE-FF98C8543491}"/>
                </a:ext>
              </a:extLst>
            </p:cNvPr>
            <p:cNvSpPr/>
            <p:nvPr/>
          </p:nvSpPr>
          <p:spPr>
            <a:xfrm flipH="1">
              <a:off x="2641868" y="3249742"/>
              <a:ext cx="663498" cy="517160"/>
            </a:xfrm>
            <a:prstGeom prst="rect">
              <a:avLst/>
            </a:prstGeom>
            <a:solidFill>
              <a:srgbClr val="E4E7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885008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C841E28-EACA-FACA-D961-B472A8453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Engagement results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A876B40-647E-EC1E-3549-3D7069A1849C}"/>
              </a:ext>
            </a:extLst>
          </p:cNvPr>
          <p:cNvSpPr/>
          <p:nvPr/>
        </p:nvSpPr>
        <p:spPr>
          <a:xfrm>
            <a:off x="4296112" y="1616928"/>
            <a:ext cx="3374573" cy="20389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effectLst/>
              </a:rPr>
              <a:t>Include evidence on life expectancy &amp; healthy life expectancy gaps &amp; more case studies throughout (with more diversity) </a:t>
            </a:r>
            <a:endParaRPr lang="en-GB" b="1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A310EF9-4E81-D8CD-C628-78F1ABC4FD63}"/>
              </a:ext>
            </a:extLst>
          </p:cNvPr>
          <p:cNvSpPr/>
          <p:nvPr/>
        </p:nvSpPr>
        <p:spPr>
          <a:xfrm>
            <a:off x="8182181" y="1611828"/>
            <a:ext cx="3374573" cy="20389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Mention cost effectiveness, ROI and MECC  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7B77C5E7-8DBC-AE26-F4EA-3DEC824B8B78}"/>
              </a:ext>
            </a:extLst>
          </p:cNvPr>
          <p:cNvSpPr/>
          <p:nvPr/>
        </p:nvSpPr>
        <p:spPr>
          <a:xfrm>
            <a:off x="4296112" y="3963864"/>
            <a:ext cx="3374573" cy="20389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effectLst/>
              </a:rPr>
              <a:t>Keep the document expansive – “Nothing wrong with it being very comprehensive”; “if you cut it down it will be less meaningful”</a:t>
            </a:r>
            <a:endParaRPr lang="en-GB" dirty="0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3CB56761-222D-765B-1B44-55714D43D3AE}"/>
              </a:ext>
            </a:extLst>
          </p:cNvPr>
          <p:cNvSpPr/>
          <p:nvPr/>
        </p:nvSpPr>
        <p:spPr>
          <a:xfrm>
            <a:off x="8229485" y="3963863"/>
            <a:ext cx="3374573" cy="20389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The ask from the system is as strong as ever: “we’ve been waiting for it”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A1F8612-53B6-A98F-8ABF-F6508AD44EB8}"/>
              </a:ext>
            </a:extLst>
          </p:cNvPr>
          <p:cNvSpPr/>
          <p:nvPr/>
        </p:nvSpPr>
        <p:spPr>
          <a:xfrm>
            <a:off x="689443" y="1611828"/>
            <a:ext cx="3374573" cy="20389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Include Equity Health Assessment</a:t>
            </a:r>
          </a:p>
          <a:p>
            <a:pPr algn="ctr"/>
            <a:r>
              <a:rPr lang="en-GB" dirty="0"/>
              <a:t>Connect the legal duties  statement to metrics and activity   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F14AFC5-8421-8249-E44C-D9C6BF995E59}"/>
              </a:ext>
            </a:extLst>
          </p:cNvPr>
          <p:cNvSpPr/>
          <p:nvPr/>
        </p:nvSpPr>
        <p:spPr>
          <a:xfrm>
            <a:off x="689442" y="3963863"/>
            <a:ext cx="3374573" cy="20389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Include evaluation both qualitative and quantitative –case studies interventions provided therefore suggest evaluation methods also</a:t>
            </a:r>
          </a:p>
        </p:txBody>
      </p:sp>
    </p:spTree>
    <p:extLst>
      <p:ext uri="{BB962C8B-B14F-4D97-AF65-F5344CB8AC3E}">
        <p14:creationId xmlns:p14="http://schemas.microsoft.com/office/powerpoint/2010/main" val="3188672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4">
            <a:extLst>
              <a:ext uri="{FF2B5EF4-FFF2-40B4-BE49-F238E27FC236}">
                <a16:creationId xmlns:a16="http://schemas.microsoft.com/office/drawing/2014/main" id="{12EB3A4A-69B8-5FF8-CCC1-E70FDA16D42E}"/>
              </a:ext>
            </a:extLst>
          </p:cNvPr>
          <p:cNvSpPr txBox="1">
            <a:spLocks/>
          </p:cNvSpPr>
          <p:nvPr/>
        </p:nvSpPr>
        <p:spPr>
          <a:xfrm>
            <a:off x="6316772" y="2795939"/>
            <a:ext cx="1646739" cy="162605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200" b="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>
                <a:solidFill>
                  <a:schemeClr val="tx1"/>
                </a:solidFill>
              </a:rPr>
              <a:t>National director approval</a:t>
            </a:r>
          </a:p>
          <a:p>
            <a:pPr algn="ctr"/>
            <a:r>
              <a:rPr lang="en-GB" b="1" dirty="0"/>
              <a:t>Sep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60E5DA5-A566-71B0-8C34-3D40D1176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Timeline </a:t>
            </a:r>
            <a:r>
              <a:rPr lang="en-GB"/>
              <a:t>&amp; next steps  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255E67-B966-A8B5-6D31-A7B948627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12" y="2756358"/>
            <a:ext cx="1646739" cy="162605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Workshop testing </a:t>
            </a:r>
          </a:p>
          <a:p>
            <a:pPr algn="ctr"/>
            <a:r>
              <a:rPr lang="en-GB" b="1" dirty="0"/>
              <a:t>July 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412FED06-7974-B628-DE3A-AFC1CA147FEF}"/>
              </a:ext>
            </a:extLst>
          </p:cNvPr>
          <p:cNvSpPr txBox="1">
            <a:spLocks/>
          </p:cNvSpPr>
          <p:nvPr/>
        </p:nvSpPr>
        <p:spPr>
          <a:xfrm>
            <a:off x="2149353" y="2756358"/>
            <a:ext cx="1646739" cy="162605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200" b="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>
                <a:solidFill>
                  <a:schemeClr val="tx1"/>
                </a:solidFill>
              </a:rPr>
              <a:t>Edit and update</a:t>
            </a:r>
          </a:p>
          <a:p>
            <a:pPr algn="ctr"/>
            <a:r>
              <a:rPr lang="en-GB" b="1" dirty="0"/>
              <a:t>August  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DD9DBD40-D1AC-5E68-15E3-B307A3F0AC79}"/>
              </a:ext>
            </a:extLst>
          </p:cNvPr>
          <p:cNvSpPr txBox="1">
            <a:spLocks/>
          </p:cNvSpPr>
          <p:nvPr/>
        </p:nvSpPr>
        <p:spPr>
          <a:xfrm>
            <a:off x="4188994" y="2756358"/>
            <a:ext cx="1646739" cy="162605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200" b="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>
                <a:solidFill>
                  <a:schemeClr val="tx1"/>
                </a:solidFill>
              </a:rPr>
              <a:t>SLT approval </a:t>
            </a:r>
          </a:p>
          <a:p>
            <a:pPr algn="ctr"/>
            <a:r>
              <a:rPr lang="en-GB" b="1" dirty="0"/>
              <a:t>2 Sep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AEF55CB-F9CE-0312-FF47-C0F202FDB031}"/>
              </a:ext>
            </a:extLst>
          </p:cNvPr>
          <p:cNvGrpSpPr/>
          <p:nvPr/>
        </p:nvGrpSpPr>
        <p:grpSpPr>
          <a:xfrm>
            <a:off x="8395906" y="1729970"/>
            <a:ext cx="1646741" cy="3398059"/>
            <a:chOff x="6716482" y="1443137"/>
            <a:chExt cx="1774373" cy="3398059"/>
          </a:xfrm>
        </p:grpSpPr>
        <p:sp>
          <p:nvSpPr>
            <p:cNvPr id="8" name="Content Placeholder 4">
              <a:extLst>
                <a:ext uri="{FF2B5EF4-FFF2-40B4-BE49-F238E27FC236}">
                  <a16:creationId xmlns:a16="http://schemas.microsoft.com/office/drawing/2014/main" id="{01D0B6D0-44E1-852B-6ED0-8257872F3A92}"/>
                </a:ext>
              </a:extLst>
            </p:cNvPr>
            <p:cNvSpPr txBox="1">
              <a:spLocks/>
            </p:cNvSpPr>
            <p:nvPr/>
          </p:nvSpPr>
          <p:spPr>
            <a:xfrm>
              <a:off x="6716482" y="3215142"/>
              <a:ext cx="1774371" cy="1626054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0" tIns="0" rIns="0" bIns="0" rtlCol="0" anchor="ctr">
              <a:norm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tx1"/>
                </a:buClr>
                <a:buFont typeface="Arial" panose="020B0604020202020204" pitchFamily="34" charset="0"/>
                <a:buNone/>
                <a:defRPr sz="2200" b="0" kern="1200">
                  <a:solidFill>
                    <a:schemeClr val="accent6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200" kern="1200">
                  <a:solidFill>
                    <a:schemeClr val="accent6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Clinical areas approvals</a:t>
              </a:r>
            </a:p>
            <a:p>
              <a:pPr algn="ctr"/>
              <a:r>
                <a:rPr lang="en-GB" b="1" dirty="0"/>
                <a:t>Sep</a:t>
              </a:r>
            </a:p>
          </p:txBody>
        </p:sp>
        <p:sp>
          <p:nvSpPr>
            <p:cNvPr id="9" name="Content Placeholder 4">
              <a:extLst>
                <a:ext uri="{FF2B5EF4-FFF2-40B4-BE49-F238E27FC236}">
                  <a16:creationId xmlns:a16="http://schemas.microsoft.com/office/drawing/2014/main" id="{861201AA-0D63-20F7-8B35-C5E821F2BC71}"/>
                </a:ext>
              </a:extLst>
            </p:cNvPr>
            <p:cNvSpPr txBox="1">
              <a:spLocks/>
            </p:cNvSpPr>
            <p:nvPr/>
          </p:nvSpPr>
          <p:spPr>
            <a:xfrm>
              <a:off x="6716484" y="1443137"/>
              <a:ext cx="1774371" cy="1626054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0" tIns="0" rIns="0" bIns="0" rtlCol="0" anchor="ctr">
              <a:norm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>
                  <a:schemeClr val="tx1"/>
                </a:buClr>
                <a:buFont typeface="Arial" panose="020B0604020202020204" pitchFamily="34" charset="0"/>
                <a:buNone/>
                <a:defRPr sz="2200" b="0" kern="1200">
                  <a:solidFill>
                    <a:schemeClr val="accent6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200" kern="1200">
                  <a:solidFill>
                    <a:schemeClr val="accent6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Clr>
                  <a:schemeClr val="tx1"/>
                </a:buClr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800" b="1" dirty="0">
                  <a:solidFill>
                    <a:schemeClr val="tx1"/>
                  </a:solidFill>
                </a:rPr>
                <a:t>Publications</a:t>
              </a:r>
              <a:r>
                <a:rPr lang="en-GB" b="1" dirty="0">
                  <a:solidFill>
                    <a:schemeClr val="tx1"/>
                  </a:solidFill>
                </a:rPr>
                <a:t> </a:t>
              </a:r>
              <a:r>
                <a:rPr lang="en-GB" sz="1800" b="1" dirty="0">
                  <a:solidFill>
                    <a:schemeClr val="tx1"/>
                  </a:solidFill>
                </a:rPr>
                <a:t>approval</a:t>
              </a:r>
              <a:r>
                <a:rPr lang="en-GB" b="1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n-GB" b="1" dirty="0"/>
                <a:t> Sep</a:t>
              </a:r>
            </a:p>
          </p:txBody>
        </p:sp>
      </p:grp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97F54B01-53B0-6E15-47EB-CDB08786905E}"/>
              </a:ext>
            </a:extLst>
          </p:cNvPr>
          <p:cNvSpPr txBox="1">
            <a:spLocks/>
          </p:cNvSpPr>
          <p:nvPr/>
        </p:nvSpPr>
        <p:spPr>
          <a:xfrm>
            <a:off x="10307917" y="2756358"/>
            <a:ext cx="1646739" cy="162605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None/>
              <a:defRPr sz="2200" b="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b="1" dirty="0">
                <a:solidFill>
                  <a:schemeClr val="tx1"/>
                </a:solidFill>
              </a:rPr>
              <a:t>Publish NHSE website </a:t>
            </a:r>
          </a:p>
          <a:p>
            <a:pPr algn="ctr"/>
            <a:r>
              <a:rPr lang="en-GB" b="1" dirty="0"/>
              <a:t>End Sep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F10FD47-2AD0-0546-3F7E-FD75868602F3}"/>
              </a:ext>
            </a:extLst>
          </p:cNvPr>
          <p:cNvCxnSpPr>
            <a:cxnSpLocks/>
          </p:cNvCxnSpPr>
          <p:nvPr/>
        </p:nvCxnSpPr>
        <p:spPr>
          <a:xfrm>
            <a:off x="1756451" y="3608966"/>
            <a:ext cx="507786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2567C51-6AA5-22C9-DD43-BC4500057935}"/>
              </a:ext>
            </a:extLst>
          </p:cNvPr>
          <p:cNvCxnSpPr>
            <a:cxnSpLocks/>
          </p:cNvCxnSpPr>
          <p:nvPr/>
        </p:nvCxnSpPr>
        <p:spPr>
          <a:xfrm>
            <a:off x="3796092" y="3608966"/>
            <a:ext cx="507786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1DB4A6B-D792-3D0A-30EF-A8E3CC6E583E}"/>
              </a:ext>
            </a:extLst>
          </p:cNvPr>
          <p:cNvCxnSpPr>
            <a:cxnSpLocks/>
          </p:cNvCxnSpPr>
          <p:nvPr/>
        </p:nvCxnSpPr>
        <p:spPr>
          <a:xfrm>
            <a:off x="5828646" y="3059492"/>
            <a:ext cx="507786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28F1229-A5C7-B4A0-D44B-913D407F5613}"/>
              </a:ext>
            </a:extLst>
          </p:cNvPr>
          <p:cNvCxnSpPr>
            <a:cxnSpLocks/>
          </p:cNvCxnSpPr>
          <p:nvPr/>
        </p:nvCxnSpPr>
        <p:spPr>
          <a:xfrm>
            <a:off x="5842107" y="4108303"/>
            <a:ext cx="507786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DCCA28F-9FF2-950E-34AB-2DDCA335273D}"/>
              </a:ext>
            </a:extLst>
          </p:cNvPr>
          <p:cNvCxnSpPr>
            <a:cxnSpLocks/>
          </p:cNvCxnSpPr>
          <p:nvPr/>
        </p:nvCxnSpPr>
        <p:spPr>
          <a:xfrm>
            <a:off x="7872208" y="3068486"/>
            <a:ext cx="507786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22A1E91-7310-6F66-BDBB-17B58586BFD3}"/>
              </a:ext>
            </a:extLst>
          </p:cNvPr>
          <p:cNvCxnSpPr>
            <a:cxnSpLocks/>
          </p:cNvCxnSpPr>
          <p:nvPr/>
        </p:nvCxnSpPr>
        <p:spPr>
          <a:xfrm>
            <a:off x="7872208" y="4106304"/>
            <a:ext cx="507786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0843CD6-6285-F4F2-1B36-602919A2B790}"/>
              </a:ext>
            </a:extLst>
          </p:cNvPr>
          <p:cNvCxnSpPr>
            <a:cxnSpLocks/>
          </p:cNvCxnSpPr>
          <p:nvPr/>
        </p:nvCxnSpPr>
        <p:spPr>
          <a:xfrm>
            <a:off x="9915016" y="3528018"/>
            <a:ext cx="507786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73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HSD-Refresh-Theme-NOV1120B">
  <a:themeElements>
    <a:clrScheme name="Custom 2">
      <a:dk1>
        <a:srgbClr val="FFFFFF"/>
      </a:dk1>
      <a:lt1>
        <a:srgbClr val="231F20"/>
      </a:lt1>
      <a:dk2>
        <a:srgbClr val="005EB8"/>
      </a:dk2>
      <a:lt2>
        <a:srgbClr val="F4F6F8"/>
      </a:lt2>
      <a:accent1>
        <a:srgbClr val="003087"/>
      </a:accent1>
      <a:accent2>
        <a:srgbClr val="768692"/>
      </a:accent2>
      <a:accent3>
        <a:srgbClr val="C7CED3"/>
      </a:accent3>
      <a:accent4>
        <a:srgbClr val="99DDEB"/>
      </a:accent4>
      <a:accent5>
        <a:srgbClr val="80D2CC"/>
      </a:accent5>
      <a:accent6>
        <a:srgbClr val="425563"/>
      </a:accent6>
      <a:hlink>
        <a:srgbClr val="005EB8"/>
      </a:hlink>
      <a:folHlink>
        <a:srgbClr val="0030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SD-PPT-Template-Refresh_NOV2020-B" id="{06B772CD-B1AE-2743-BE7F-0BA8B46714EA}" vid="{16F65E12-3586-BC44-90B1-43C17D3850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4824A259A7EA4FA2DF2263F9E67FF6" ma:contentTypeVersion="13" ma:contentTypeDescription="Create a new document." ma:contentTypeScope="" ma:versionID="b830793c5038e6ad9904ed75aeca9147">
  <xsd:schema xmlns:xsd="http://www.w3.org/2001/XMLSchema" xmlns:xs="http://www.w3.org/2001/XMLSchema" xmlns:p="http://schemas.microsoft.com/office/2006/metadata/properties" xmlns:ns2="6b933a79-44fb-4b19-acab-b5386ec48fad" xmlns:ns3="8236c4d5-1663-44b8-a5d9-e2dad955d962" targetNamespace="http://schemas.microsoft.com/office/2006/metadata/properties" ma:root="true" ma:fieldsID="9fef2981f6ce9cf184f04ac5ae430872" ns2:_="" ns3:_="">
    <xsd:import namespace="6b933a79-44fb-4b19-acab-b5386ec48fad"/>
    <xsd:import namespace="8236c4d5-1663-44b8-a5d9-e2dad955d96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  <xsd:element ref="ns3:MediaServiceSearchPropertie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933a79-44fb-4b19-acab-b5386ec48fa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5" nillable="true" ma:displayName="Taxonomy Catch All Column" ma:hidden="true" ma:list="{9ca24682-c4cf-465f-99ad-1809ce13af29}" ma:internalName="TaxCatchAll" ma:showField="CatchAllData" ma:web="6b933a79-44fb-4b19-acab-b5386ec48f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36c4d5-1663-44b8-a5d9-e2dad955d9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15afa5e8-e774-4a76-8d4b-df77f13846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b933a79-44fb-4b19-acab-b5386ec48fad" xsi:nil="true"/>
    <lcf76f155ced4ddcb4097134ff3c332f xmlns="8236c4d5-1663-44b8-a5d9-e2dad955d962">
      <Terms xmlns="http://schemas.microsoft.com/office/infopath/2007/PartnerControls"/>
    </lcf76f155ced4ddcb4097134ff3c332f>
    <_dlc_DocId xmlns="6b933a79-44fb-4b19-acab-b5386ec48fad">FFNT3HZJW7RP-366856848-598</_dlc_DocId>
    <_dlc_DocIdUrl xmlns="6b933a79-44fb-4b19-acab-b5386ec48fad">
      <Url>https://communityfutures386.sharepoint.com/sites/StephanieG/_layouts/15/DocIdRedir.aspx?ID=FFNT3HZJW7RP-366856848-598</Url>
      <Description>FFNT3HZJW7RP-366856848-598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789AA40-77C2-4631-A04A-0F365AC38FEE}"/>
</file>

<file path=customXml/itemProps2.xml><?xml version="1.0" encoding="utf-8"?>
<ds:datastoreItem xmlns:ds="http://schemas.openxmlformats.org/officeDocument/2006/customXml" ds:itemID="{B7B6D4F5-ECA0-4A22-A4DD-3335756FD6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2B3C52-C4E5-4003-8240-632FDE102EAB}">
  <ds:schemaRefs>
    <ds:schemaRef ds:uri="a81e9feb-5f19-4faa-b5ee-bbff015b4848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73f27f95-144d-4b58-bfc3-b59a3f451b5c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4.xml><?xml version="1.0" encoding="utf-8"?>
<ds:datastoreItem xmlns:ds="http://schemas.openxmlformats.org/officeDocument/2006/customXml" ds:itemID="{7FC6CBAA-C574-4190-ABDA-BAD2D4E86061}"/>
</file>

<file path=docProps/app.xml><?xml version="1.0" encoding="utf-8"?>
<Properties xmlns="http://schemas.openxmlformats.org/officeDocument/2006/extended-properties" xmlns:vt="http://schemas.openxmlformats.org/officeDocument/2006/docPropsVTypes">
  <Template>NHSD-Refresh-Theme-NOV1120B</Template>
  <TotalTime>3665</TotalTime>
  <Words>785</Words>
  <Application>Microsoft Office PowerPoint</Application>
  <PresentationFormat>Widescreen</PresentationFormat>
  <Paragraphs>102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</vt:lpstr>
      <vt:lpstr>Calibri</vt:lpstr>
      <vt:lpstr>NHSD-Refresh-Theme-NOV1120B</vt:lpstr>
      <vt:lpstr>Core20PLUS5 Handbook</vt:lpstr>
      <vt:lpstr>Case for development</vt:lpstr>
      <vt:lpstr>Handbook content</vt:lpstr>
      <vt:lpstr>Audience</vt:lpstr>
      <vt:lpstr>Process </vt:lpstr>
      <vt:lpstr>Engagement results</vt:lpstr>
      <vt:lpstr>Engagement results</vt:lpstr>
      <vt:lpstr>Timeline &amp; next steps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template</dc:title>
  <dc:creator>Gregory Wye</dc:creator>
  <cp:lastModifiedBy>Stephanie Gorner</cp:lastModifiedBy>
  <cp:revision>73</cp:revision>
  <dcterms:created xsi:type="dcterms:W3CDTF">2020-11-30T10:49:03Z</dcterms:created>
  <dcterms:modified xsi:type="dcterms:W3CDTF">2024-08-19T14:38:43Z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0x010100BE4824A259A7EA4FA2DF2263F9E67FF6</vt:lpwstr>
  </property>
  <property fmtid="{D5CDD505-2E9C-101B-9397-08002B2CF9AE}" pid="3" name="_dlc_DocIdItemGuid">
    <vt:lpwstr>7564e7fb-4540-4299-afab-7d6a54d08317</vt:lpwstr>
  </property>
  <property fmtid="{D5CDD505-2E9C-101B-9397-08002B2CF9AE}" pid="4" name="MediaServiceImageTags">
    <vt:lpwstr/>
  </property>
  <property fmtid="{D5CDD505-2E9C-101B-9397-08002B2CF9AE}" pid="5" name="Order">
    <vt:r8>2687500</vt:r8>
  </property>
  <property fmtid="{D5CDD505-2E9C-101B-9397-08002B2CF9AE}" pid="6" name="_ExtendedDescription">
    <vt:lpwstr/>
  </property>
</Properties>
</file>