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diagrams/quickStyle1.xml" ContentType="application/vnd.openxmlformats-officedocument.drawingml.diagramStyle+xml"/>
  <Override PartName="/ppt/diagrams/layout1.xml" ContentType="application/vnd.openxmlformats-officedocument.drawingml.diagramLayout+xml"/>
  <Override PartName="/ppt/diagrams/colors1.xml" ContentType="application/vnd.openxmlformats-officedocument.drawingml.diagramColors+xml"/>
  <Override PartName="/ppt/theme/theme1.xml" ContentType="application/vnd.openxmlformats-officedocument.theme+xml"/>
  <Override PartName="/ppt/diagrams/drawing1.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2533276" r:id="rId2"/>
    <p:sldId id="2142533285" r:id="rId3"/>
    <p:sldId id="257" r:id="rId4"/>
    <p:sldId id="214253328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E47D4-1001-421E-B698-8E17E087192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DF49AF25-48A1-4FA0-BF4A-ADA6DACBA452}">
      <dgm:prSet custT="1"/>
      <dgm:spPr>
        <a:solidFill>
          <a:srgbClr val="FDE9EC"/>
        </a:solidFill>
      </dgm:spPr>
      <dgm:t>
        <a:bodyPr/>
        <a:lstStyle/>
        <a:p>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LPP is a strategic decision making Board, driving forward the ambitions of the Place</a:t>
          </a:r>
        </a:p>
      </dgm:t>
    </dgm:pt>
    <dgm:pt modelId="{3B28402D-3379-486B-8BA4-17CE8D6D0228}" type="parTrans" cxnId="{1BC3F31B-B4E9-497E-B130-D0FD5F49D7AB}">
      <dgm:prSet/>
      <dgm:spPr/>
      <dgm:t>
        <a:bodyPr/>
        <a:lstStyle/>
        <a:p>
          <a:endParaRPr lang="en-GB"/>
        </a:p>
      </dgm:t>
    </dgm:pt>
    <dgm:pt modelId="{4FC291DE-6D79-4366-B293-B8BB0EA0C6AA}" type="sibTrans" cxnId="{1BC3F31B-B4E9-497E-B130-D0FD5F49D7AB}">
      <dgm:prSet/>
      <dgm:spPr/>
      <dgm:t>
        <a:bodyPr/>
        <a:lstStyle/>
        <a:p>
          <a:endParaRPr lang="en-GB"/>
        </a:p>
      </dgm:t>
    </dgm:pt>
    <dgm:pt modelId="{57CBB9AC-FA96-4CE1-A597-273AD83D63A6}">
      <dgm:prSet custT="1"/>
      <dgm:spPr>
        <a:solidFill>
          <a:srgbClr val="FDE9EC"/>
        </a:solidFill>
      </dgm:spPr>
      <dgm:t>
        <a:bodyPr/>
        <a:lstStyle/>
        <a:p>
          <a:r>
            <a:rPr lang="en-GB" sz="1350" dirty="0">
              <a:solidFill>
                <a:schemeClr val="tx1"/>
              </a:solidFill>
              <a:latin typeface="Calibri" panose="020F0502020204030204" pitchFamily="34" charset="0"/>
              <a:ea typeface="Calibri" panose="020F0502020204030204" pitchFamily="34" charset="0"/>
              <a:cs typeface="Calibri" panose="020F0502020204030204" pitchFamily="34" charset="0"/>
            </a:rPr>
            <a:t>Chair to be reviewed every 12 months. Chair will receive 360 degree annual appraisal, with feedback being received from the ICB Chair and LCC representative (TBC)</a:t>
          </a:r>
        </a:p>
      </dgm:t>
    </dgm:pt>
    <dgm:pt modelId="{9B005F6F-4D28-4A29-B40E-5D6304DAA5CD}" type="parTrans" cxnId="{EEB03726-E5C0-47D8-A77C-1E7DD09C5837}">
      <dgm:prSet/>
      <dgm:spPr/>
      <dgm:t>
        <a:bodyPr/>
        <a:lstStyle/>
        <a:p>
          <a:endParaRPr lang="en-GB"/>
        </a:p>
      </dgm:t>
    </dgm:pt>
    <dgm:pt modelId="{442CA00F-87CC-436D-B7A5-4A0A1D1D9CA6}" type="sibTrans" cxnId="{EEB03726-E5C0-47D8-A77C-1E7DD09C5837}">
      <dgm:prSet/>
      <dgm:spPr/>
      <dgm:t>
        <a:bodyPr/>
        <a:lstStyle/>
        <a:p>
          <a:endParaRPr lang="en-GB"/>
        </a:p>
      </dgm:t>
    </dgm:pt>
    <dgm:pt modelId="{F6201934-5524-45B7-ADA1-E29DD13AD39F}">
      <dgm:prSet custT="1"/>
      <dgm:spPr>
        <a:solidFill>
          <a:srgbClr val="FDE9EC"/>
        </a:solidFill>
      </dgm:spPr>
      <dgm:t>
        <a:bodyPr/>
        <a:lstStyle/>
        <a:p>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Membership is designed around the principle of representation and inclusivity</a:t>
          </a:r>
        </a:p>
      </dgm:t>
    </dgm:pt>
    <dgm:pt modelId="{24B1D36C-B30E-4D12-930F-2C52C64C9EEC}" type="parTrans" cxnId="{AB6CE9AD-931F-4D16-B39C-3D3C127D670A}">
      <dgm:prSet/>
      <dgm:spPr/>
      <dgm:t>
        <a:bodyPr/>
        <a:lstStyle/>
        <a:p>
          <a:endParaRPr lang="en-GB"/>
        </a:p>
      </dgm:t>
    </dgm:pt>
    <dgm:pt modelId="{06A20D3E-322E-454B-832D-6EA9A105B5EC}" type="sibTrans" cxnId="{AB6CE9AD-931F-4D16-B39C-3D3C127D670A}">
      <dgm:prSet/>
      <dgm:spPr/>
      <dgm:t>
        <a:bodyPr/>
        <a:lstStyle/>
        <a:p>
          <a:endParaRPr lang="en-GB"/>
        </a:p>
      </dgm:t>
    </dgm:pt>
    <dgm:pt modelId="{CFED530F-C018-4D25-A5DA-D11550F54DAA}">
      <dgm:prSet custT="1"/>
      <dgm:spPr>
        <a:solidFill>
          <a:srgbClr val="FDE9EC"/>
        </a:solidFill>
      </dgm:spPr>
      <dgm:t>
        <a:bodyPr/>
        <a:lstStyle/>
        <a:p>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Term of office for each member is 2 years</a:t>
          </a:r>
        </a:p>
      </dgm:t>
    </dgm:pt>
    <dgm:pt modelId="{A1DA6A32-B530-4D23-BEB3-C7D6AD2FFC56}" type="parTrans" cxnId="{C0188E46-FA0B-4A3A-9321-BFCA05D5A081}">
      <dgm:prSet/>
      <dgm:spPr/>
      <dgm:t>
        <a:bodyPr/>
        <a:lstStyle/>
        <a:p>
          <a:endParaRPr lang="en-GB"/>
        </a:p>
      </dgm:t>
    </dgm:pt>
    <dgm:pt modelId="{E2885F88-11AC-4DCF-ACD6-77D31169FE15}" type="sibTrans" cxnId="{C0188E46-FA0B-4A3A-9321-BFCA05D5A081}">
      <dgm:prSet/>
      <dgm:spPr/>
      <dgm:t>
        <a:bodyPr/>
        <a:lstStyle/>
        <a:p>
          <a:endParaRPr lang="en-GB"/>
        </a:p>
      </dgm:t>
    </dgm:pt>
    <dgm:pt modelId="{1B372AF7-695B-4AB6-8F06-9BE00C20B90A}">
      <dgm:prSet custT="1"/>
      <dgm:spPr>
        <a:solidFill>
          <a:srgbClr val="FDE9EC"/>
        </a:solidFill>
      </dgm:spPr>
      <dgm:t>
        <a:bodyPr/>
        <a:lstStyle/>
        <a:p>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Members must meet the membership role profile </a:t>
          </a:r>
        </a:p>
      </dgm:t>
    </dgm:pt>
    <dgm:pt modelId="{37975E56-35BC-4B37-8263-BF0E51F4BC6B}" type="parTrans" cxnId="{14C61000-21F1-4A61-A7EF-79849E9A14E5}">
      <dgm:prSet/>
      <dgm:spPr/>
      <dgm:t>
        <a:bodyPr/>
        <a:lstStyle/>
        <a:p>
          <a:endParaRPr lang="en-GB"/>
        </a:p>
      </dgm:t>
    </dgm:pt>
    <dgm:pt modelId="{9066CC34-FA36-470D-8B55-749037D64B64}" type="sibTrans" cxnId="{14C61000-21F1-4A61-A7EF-79849E9A14E5}">
      <dgm:prSet/>
      <dgm:spPr/>
      <dgm:t>
        <a:bodyPr/>
        <a:lstStyle/>
        <a:p>
          <a:endParaRPr lang="en-GB"/>
        </a:p>
      </dgm:t>
    </dgm:pt>
    <dgm:pt modelId="{E22EB75A-7DAB-4636-9217-1D09F4BD3345}">
      <dgm:prSet custT="1"/>
      <dgm:spPr>
        <a:solidFill>
          <a:srgbClr val="FDE9EC"/>
        </a:solidFill>
      </dgm:spPr>
      <dgm:t>
        <a:bodyPr/>
        <a:lstStyle/>
        <a:p>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Members will receive annual appraisal by the Chair</a:t>
          </a:r>
        </a:p>
      </dgm:t>
    </dgm:pt>
    <dgm:pt modelId="{837F52C9-D816-4907-9A3A-880704D2E4C9}" type="parTrans" cxnId="{8DAB2028-650E-4FF7-AE22-173C29055EC6}">
      <dgm:prSet/>
      <dgm:spPr/>
      <dgm:t>
        <a:bodyPr/>
        <a:lstStyle/>
        <a:p>
          <a:endParaRPr lang="en-GB"/>
        </a:p>
      </dgm:t>
    </dgm:pt>
    <dgm:pt modelId="{5F46E6E0-C197-4046-B8CC-70949E9A721B}" type="sibTrans" cxnId="{8DAB2028-650E-4FF7-AE22-173C29055EC6}">
      <dgm:prSet/>
      <dgm:spPr/>
      <dgm:t>
        <a:bodyPr/>
        <a:lstStyle/>
        <a:p>
          <a:endParaRPr lang="en-GB"/>
        </a:p>
      </dgm:t>
    </dgm:pt>
    <dgm:pt modelId="{DC718D63-0234-4D87-A47C-BF0E9E7416D5}" type="pres">
      <dgm:prSet presAssocID="{ECBE47D4-1001-421E-B698-8E17E0871924}" presName="diagram" presStyleCnt="0">
        <dgm:presLayoutVars>
          <dgm:dir/>
          <dgm:resizeHandles val="exact"/>
        </dgm:presLayoutVars>
      </dgm:prSet>
      <dgm:spPr/>
    </dgm:pt>
    <dgm:pt modelId="{31FCADA8-4C16-4DE3-94B8-190BA23AAB86}" type="pres">
      <dgm:prSet presAssocID="{DF49AF25-48A1-4FA0-BF4A-ADA6DACBA452}" presName="node" presStyleLbl="node1" presStyleIdx="0" presStyleCnt="6" custLinFactNeighborX="802" custLinFactNeighborY="2649">
        <dgm:presLayoutVars>
          <dgm:bulletEnabled val="1"/>
        </dgm:presLayoutVars>
      </dgm:prSet>
      <dgm:spPr>
        <a:prstGeom prst="flowChartConnector">
          <a:avLst/>
        </a:prstGeom>
      </dgm:spPr>
    </dgm:pt>
    <dgm:pt modelId="{63FD8781-8602-4E38-960E-18AC3ED15FF4}" type="pres">
      <dgm:prSet presAssocID="{4FC291DE-6D79-4366-B293-B8BB0EA0C6AA}" presName="sibTrans" presStyleCnt="0"/>
      <dgm:spPr/>
    </dgm:pt>
    <dgm:pt modelId="{86CF774F-8E3A-4A0A-9AD0-EB51C3811120}" type="pres">
      <dgm:prSet presAssocID="{57CBB9AC-FA96-4CE1-A597-273AD83D63A6}" presName="node" presStyleLbl="node1" presStyleIdx="1" presStyleCnt="6">
        <dgm:presLayoutVars>
          <dgm:bulletEnabled val="1"/>
        </dgm:presLayoutVars>
      </dgm:prSet>
      <dgm:spPr>
        <a:prstGeom prst="flowChartConnector">
          <a:avLst/>
        </a:prstGeom>
      </dgm:spPr>
    </dgm:pt>
    <dgm:pt modelId="{3E76D584-1268-4EE4-9679-4DB9E6310420}" type="pres">
      <dgm:prSet presAssocID="{442CA00F-87CC-436D-B7A5-4A0A1D1D9CA6}" presName="sibTrans" presStyleCnt="0"/>
      <dgm:spPr/>
    </dgm:pt>
    <dgm:pt modelId="{40F3D034-B54A-4565-B558-90F1448FB46A}" type="pres">
      <dgm:prSet presAssocID="{F6201934-5524-45B7-ADA1-E29DD13AD39F}" presName="node" presStyleLbl="node1" presStyleIdx="2" presStyleCnt="6">
        <dgm:presLayoutVars>
          <dgm:bulletEnabled val="1"/>
        </dgm:presLayoutVars>
      </dgm:prSet>
      <dgm:spPr>
        <a:prstGeom prst="flowChartConnector">
          <a:avLst/>
        </a:prstGeom>
      </dgm:spPr>
    </dgm:pt>
    <dgm:pt modelId="{942E2BAA-88AE-4A14-94A7-5E9AA0678C47}" type="pres">
      <dgm:prSet presAssocID="{06A20D3E-322E-454B-832D-6EA9A105B5EC}" presName="sibTrans" presStyleCnt="0"/>
      <dgm:spPr/>
    </dgm:pt>
    <dgm:pt modelId="{0139351F-7D17-4E36-BDE9-D4CEF7082FE4}" type="pres">
      <dgm:prSet presAssocID="{CFED530F-C018-4D25-A5DA-D11550F54DAA}" presName="node" presStyleLbl="node1" presStyleIdx="3" presStyleCnt="6">
        <dgm:presLayoutVars>
          <dgm:bulletEnabled val="1"/>
        </dgm:presLayoutVars>
      </dgm:prSet>
      <dgm:spPr>
        <a:prstGeom prst="flowChartConnector">
          <a:avLst/>
        </a:prstGeom>
      </dgm:spPr>
    </dgm:pt>
    <dgm:pt modelId="{D7BCC114-FFA7-4642-81BA-12D4A751C955}" type="pres">
      <dgm:prSet presAssocID="{E2885F88-11AC-4DCF-ACD6-77D31169FE15}" presName="sibTrans" presStyleCnt="0"/>
      <dgm:spPr/>
    </dgm:pt>
    <dgm:pt modelId="{D8A50DE4-4086-449E-B065-97DD758AA04F}" type="pres">
      <dgm:prSet presAssocID="{1B372AF7-695B-4AB6-8F06-9BE00C20B90A}" presName="node" presStyleLbl="node1" presStyleIdx="4" presStyleCnt="6" custLinFactNeighborX="802" custLinFactNeighborY="2649">
        <dgm:presLayoutVars>
          <dgm:bulletEnabled val="1"/>
        </dgm:presLayoutVars>
      </dgm:prSet>
      <dgm:spPr>
        <a:prstGeom prst="flowChartConnector">
          <a:avLst/>
        </a:prstGeom>
      </dgm:spPr>
    </dgm:pt>
    <dgm:pt modelId="{CE27EE12-C8DC-4A25-900A-04D56B6D519C}" type="pres">
      <dgm:prSet presAssocID="{9066CC34-FA36-470D-8B55-749037D64B64}" presName="sibTrans" presStyleCnt="0"/>
      <dgm:spPr/>
    </dgm:pt>
    <dgm:pt modelId="{FA059D98-E5B1-49DC-AB9B-B4E2867D4974}" type="pres">
      <dgm:prSet presAssocID="{E22EB75A-7DAB-4636-9217-1D09F4BD3345}" presName="node" presStyleLbl="node1" presStyleIdx="5" presStyleCnt="6" custLinFactNeighborX="802" custLinFactNeighborY="2649">
        <dgm:presLayoutVars>
          <dgm:bulletEnabled val="1"/>
        </dgm:presLayoutVars>
      </dgm:prSet>
      <dgm:spPr>
        <a:prstGeom prst="flowChartConnector">
          <a:avLst/>
        </a:prstGeom>
      </dgm:spPr>
    </dgm:pt>
  </dgm:ptLst>
  <dgm:cxnLst>
    <dgm:cxn modelId="{14C61000-21F1-4A61-A7EF-79849E9A14E5}" srcId="{ECBE47D4-1001-421E-B698-8E17E0871924}" destId="{1B372AF7-695B-4AB6-8F06-9BE00C20B90A}" srcOrd="4" destOrd="0" parTransId="{37975E56-35BC-4B37-8263-BF0E51F4BC6B}" sibTransId="{9066CC34-FA36-470D-8B55-749037D64B64}"/>
    <dgm:cxn modelId="{1BC3F31B-B4E9-497E-B130-D0FD5F49D7AB}" srcId="{ECBE47D4-1001-421E-B698-8E17E0871924}" destId="{DF49AF25-48A1-4FA0-BF4A-ADA6DACBA452}" srcOrd="0" destOrd="0" parTransId="{3B28402D-3379-486B-8BA4-17CE8D6D0228}" sibTransId="{4FC291DE-6D79-4366-B293-B8BB0EA0C6AA}"/>
    <dgm:cxn modelId="{EEB03726-E5C0-47D8-A77C-1E7DD09C5837}" srcId="{ECBE47D4-1001-421E-B698-8E17E0871924}" destId="{57CBB9AC-FA96-4CE1-A597-273AD83D63A6}" srcOrd="1" destOrd="0" parTransId="{9B005F6F-4D28-4A29-B40E-5D6304DAA5CD}" sibTransId="{442CA00F-87CC-436D-B7A5-4A0A1D1D9CA6}"/>
    <dgm:cxn modelId="{8DAB2028-650E-4FF7-AE22-173C29055EC6}" srcId="{ECBE47D4-1001-421E-B698-8E17E0871924}" destId="{E22EB75A-7DAB-4636-9217-1D09F4BD3345}" srcOrd="5" destOrd="0" parTransId="{837F52C9-D816-4907-9A3A-880704D2E4C9}" sibTransId="{5F46E6E0-C197-4046-B8CC-70949E9A721B}"/>
    <dgm:cxn modelId="{1B6CEE3A-DDDD-469A-81EA-19DEB47D8BEE}" type="presOf" srcId="{F6201934-5524-45B7-ADA1-E29DD13AD39F}" destId="{40F3D034-B54A-4565-B558-90F1448FB46A}" srcOrd="0" destOrd="0" presId="urn:microsoft.com/office/officeart/2005/8/layout/default"/>
    <dgm:cxn modelId="{77A44642-60CD-40D6-9E45-199F1FE9A7CF}" type="presOf" srcId="{1B372AF7-695B-4AB6-8F06-9BE00C20B90A}" destId="{D8A50DE4-4086-449E-B065-97DD758AA04F}" srcOrd="0" destOrd="0" presId="urn:microsoft.com/office/officeart/2005/8/layout/default"/>
    <dgm:cxn modelId="{C0188E46-FA0B-4A3A-9321-BFCA05D5A081}" srcId="{ECBE47D4-1001-421E-B698-8E17E0871924}" destId="{CFED530F-C018-4D25-A5DA-D11550F54DAA}" srcOrd="3" destOrd="0" parTransId="{A1DA6A32-B530-4D23-BEB3-C7D6AD2FFC56}" sibTransId="{E2885F88-11AC-4DCF-ACD6-77D31169FE15}"/>
    <dgm:cxn modelId="{7AAF9974-43E8-433D-9AB6-95FD7034F8D8}" type="presOf" srcId="{E22EB75A-7DAB-4636-9217-1D09F4BD3345}" destId="{FA059D98-E5B1-49DC-AB9B-B4E2867D4974}" srcOrd="0" destOrd="0" presId="urn:microsoft.com/office/officeart/2005/8/layout/default"/>
    <dgm:cxn modelId="{5084C859-4180-4327-8A8F-2916C53FE1BB}" type="presOf" srcId="{DF49AF25-48A1-4FA0-BF4A-ADA6DACBA452}" destId="{31FCADA8-4C16-4DE3-94B8-190BA23AAB86}" srcOrd="0" destOrd="0" presId="urn:microsoft.com/office/officeart/2005/8/layout/default"/>
    <dgm:cxn modelId="{235C9C87-87D9-4542-8162-AE447F316508}" type="presOf" srcId="{CFED530F-C018-4D25-A5DA-D11550F54DAA}" destId="{0139351F-7D17-4E36-BDE9-D4CEF7082FE4}" srcOrd="0" destOrd="0" presId="urn:microsoft.com/office/officeart/2005/8/layout/default"/>
    <dgm:cxn modelId="{BD7BD5A0-9E4E-46DB-B8F4-BDED8A597F04}" type="presOf" srcId="{57CBB9AC-FA96-4CE1-A597-273AD83D63A6}" destId="{86CF774F-8E3A-4A0A-9AD0-EB51C3811120}" srcOrd="0" destOrd="0" presId="urn:microsoft.com/office/officeart/2005/8/layout/default"/>
    <dgm:cxn modelId="{B83724A9-067C-4ED5-AABF-089761A0388E}" type="presOf" srcId="{ECBE47D4-1001-421E-B698-8E17E0871924}" destId="{DC718D63-0234-4D87-A47C-BF0E9E7416D5}" srcOrd="0" destOrd="0" presId="urn:microsoft.com/office/officeart/2005/8/layout/default"/>
    <dgm:cxn modelId="{AB6CE9AD-931F-4D16-B39C-3D3C127D670A}" srcId="{ECBE47D4-1001-421E-B698-8E17E0871924}" destId="{F6201934-5524-45B7-ADA1-E29DD13AD39F}" srcOrd="2" destOrd="0" parTransId="{24B1D36C-B30E-4D12-930F-2C52C64C9EEC}" sibTransId="{06A20D3E-322E-454B-832D-6EA9A105B5EC}"/>
    <dgm:cxn modelId="{61CF6729-12FC-432D-9206-E0EADE18432B}" type="presParOf" srcId="{DC718D63-0234-4D87-A47C-BF0E9E7416D5}" destId="{31FCADA8-4C16-4DE3-94B8-190BA23AAB86}" srcOrd="0" destOrd="0" presId="urn:microsoft.com/office/officeart/2005/8/layout/default"/>
    <dgm:cxn modelId="{3DD82162-74D3-496D-8437-D46D79BF8309}" type="presParOf" srcId="{DC718D63-0234-4D87-A47C-BF0E9E7416D5}" destId="{63FD8781-8602-4E38-960E-18AC3ED15FF4}" srcOrd="1" destOrd="0" presId="urn:microsoft.com/office/officeart/2005/8/layout/default"/>
    <dgm:cxn modelId="{CA1DF235-EACE-4C89-B962-A3D673E1AD22}" type="presParOf" srcId="{DC718D63-0234-4D87-A47C-BF0E9E7416D5}" destId="{86CF774F-8E3A-4A0A-9AD0-EB51C3811120}" srcOrd="2" destOrd="0" presId="urn:microsoft.com/office/officeart/2005/8/layout/default"/>
    <dgm:cxn modelId="{A10C4A7F-7EF7-41F6-993E-A4557F60D153}" type="presParOf" srcId="{DC718D63-0234-4D87-A47C-BF0E9E7416D5}" destId="{3E76D584-1268-4EE4-9679-4DB9E6310420}" srcOrd="3" destOrd="0" presId="urn:microsoft.com/office/officeart/2005/8/layout/default"/>
    <dgm:cxn modelId="{424FC1BE-C31D-4D6E-9EA9-7A77E4E697DD}" type="presParOf" srcId="{DC718D63-0234-4D87-A47C-BF0E9E7416D5}" destId="{40F3D034-B54A-4565-B558-90F1448FB46A}" srcOrd="4" destOrd="0" presId="urn:microsoft.com/office/officeart/2005/8/layout/default"/>
    <dgm:cxn modelId="{6A1F1764-48B5-49FD-BB7F-D2907CECD2CE}" type="presParOf" srcId="{DC718D63-0234-4D87-A47C-BF0E9E7416D5}" destId="{942E2BAA-88AE-4A14-94A7-5E9AA0678C47}" srcOrd="5" destOrd="0" presId="urn:microsoft.com/office/officeart/2005/8/layout/default"/>
    <dgm:cxn modelId="{1FE5E433-E8AB-4F82-A332-56486B8C6BB1}" type="presParOf" srcId="{DC718D63-0234-4D87-A47C-BF0E9E7416D5}" destId="{0139351F-7D17-4E36-BDE9-D4CEF7082FE4}" srcOrd="6" destOrd="0" presId="urn:microsoft.com/office/officeart/2005/8/layout/default"/>
    <dgm:cxn modelId="{D9810A45-E6C1-482C-AAB8-F5F4CD957157}" type="presParOf" srcId="{DC718D63-0234-4D87-A47C-BF0E9E7416D5}" destId="{D7BCC114-FFA7-4642-81BA-12D4A751C955}" srcOrd="7" destOrd="0" presId="urn:microsoft.com/office/officeart/2005/8/layout/default"/>
    <dgm:cxn modelId="{CF2A151F-972A-4DD4-AB5C-BF1C9AC9C68F}" type="presParOf" srcId="{DC718D63-0234-4D87-A47C-BF0E9E7416D5}" destId="{D8A50DE4-4086-449E-B065-97DD758AA04F}" srcOrd="8" destOrd="0" presId="urn:microsoft.com/office/officeart/2005/8/layout/default"/>
    <dgm:cxn modelId="{DEFE2A35-8551-4B95-B7FD-648FBADD930E}" type="presParOf" srcId="{DC718D63-0234-4D87-A47C-BF0E9E7416D5}" destId="{CE27EE12-C8DC-4A25-900A-04D56B6D519C}" srcOrd="9" destOrd="0" presId="urn:microsoft.com/office/officeart/2005/8/layout/default"/>
    <dgm:cxn modelId="{3A614DF9-ED99-443C-9512-EB3E87B34F1D}" type="presParOf" srcId="{DC718D63-0234-4D87-A47C-BF0E9E7416D5}" destId="{FA059D98-E5B1-49DC-AB9B-B4E2867D497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FCADA8-4C16-4DE3-94B8-190BA23AAB86}">
      <dsp:nvSpPr>
        <dsp:cNvPr id="0" name=""/>
        <dsp:cNvSpPr/>
      </dsp:nvSpPr>
      <dsp:spPr>
        <a:xfrm>
          <a:off x="24241" y="765021"/>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ea typeface="Calibri" panose="020F0502020204030204" pitchFamily="34" charset="0"/>
              <a:cs typeface="Calibri" panose="020F0502020204030204" pitchFamily="34" charset="0"/>
            </a:rPr>
            <a:t>LPP is a strategic decision making Board, driving forward the ambitions of the Place</a:t>
          </a:r>
        </a:p>
      </dsp:txBody>
      <dsp:txXfrm>
        <a:off x="466898" y="1030615"/>
        <a:ext cx="2137338" cy="1282403"/>
      </dsp:txXfrm>
    </dsp:sp>
    <dsp:sp modelId="{86CF774F-8E3A-4A0A-9AD0-EB51C3811120}">
      <dsp:nvSpPr>
        <dsp:cNvPr id="0" name=""/>
        <dsp:cNvSpPr/>
      </dsp:nvSpPr>
      <dsp:spPr>
        <a:xfrm>
          <a:off x="3324917" y="716979"/>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00075">
            <a:lnSpc>
              <a:spcPct val="90000"/>
            </a:lnSpc>
            <a:spcBef>
              <a:spcPct val="0"/>
            </a:spcBef>
            <a:spcAft>
              <a:spcPct val="35000"/>
            </a:spcAft>
            <a:buNone/>
          </a:pPr>
          <a:r>
            <a:rPr lang="en-GB" sz="1350" kern="1200" dirty="0">
              <a:solidFill>
                <a:schemeClr val="tx1"/>
              </a:solidFill>
              <a:latin typeface="Calibri" panose="020F0502020204030204" pitchFamily="34" charset="0"/>
              <a:ea typeface="Calibri" panose="020F0502020204030204" pitchFamily="34" charset="0"/>
              <a:cs typeface="Calibri" panose="020F0502020204030204" pitchFamily="34" charset="0"/>
            </a:rPr>
            <a:t>Chair to be reviewed every 12 months. Chair will receive 360 degree annual appraisal, with feedback being received from the ICB Chair and LCC representative (TBC)</a:t>
          </a:r>
        </a:p>
      </dsp:txBody>
      <dsp:txXfrm>
        <a:off x="3767574" y="982573"/>
        <a:ext cx="2137338" cy="1282403"/>
      </dsp:txXfrm>
    </dsp:sp>
    <dsp:sp modelId="{40F3D034-B54A-4565-B558-90F1448FB46A}">
      <dsp:nvSpPr>
        <dsp:cNvPr id="0" name=""/>
        <dsp:cNvSpPr/>
      </dsp:nvSpPr>
      <dsp:spPr>
        <a:xfrm>
          <a:off x="6649835" y="716979"/>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ea typeface="Calibri" panose="020F0502020204030204" pitchFamily="34" charset="0"/>
              <a:cs typeface="Calibri" panose="020F0502020204030204" pitchFamily="34" charset="0"/>
            </a:rPr>
            <a:t>Membership is designed around the principle of representation and inclusivity</a:t>
          </a:r>
        </a:p>
      </dsp:txBody>
      <dsp:txXfrm>
        <a:off x="7092492" y="982573"/>
        <a:ext cx="2137338" cy="1282403"/>
      </dsp:txXfrm>
    </dsp:sp>
    <dsp:sp modelId="{0139351F-7D17-4E36-BDE9-D4CEF7082FE4}">
      <dsp:nvSpPr>
        <dsp:cNvPr id="0" name=""/>
        <dsp:cNvSpPr/>
      </dsp:nvSpPr>
      <dsp:spPr>
        <a:xfrm>
          <a:off x="0" y="2832836"/>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ea typeface="Calibri" panose="020F0502020204030204" pitchFamily="34" charset="0"/>
              <a:cs typeface="Calibri" panose="020F0502020204030204" pitchFamily="34" charset="0"/>
            </a:rPr>
            <a:t>Term of office for each member is 2 years</a:t>
          </a:r>
        </a:p>
      </dsp:txBody>
      <dsp:txXfrm>
        <a:off x="442657" y="3098430"/>
        <a:ext cx="2137338" cy="1282403"/>
      </dsp:txXfrm>
    </dsp:sp>
    <dsp:sp modelId="{D8A50DE4-4086-449E-B065-97DD758AA04F}">
      <dsp:nvSpPr>
        <dsp:cNvPr id="0" name=""/>
        <dsp:cNvSpPr/>
      </dsp:nvSpPr>
      <dsp:spPr>
        <a:xfrm>
          <a:off x="3349159" y="2880878"/>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ea typeface="Calibri" panose="020F0502020204030204" pitchFamily="34" charset="0"/>
              <a:cs typeface="Calibri" panose="020F0502020204030204" pitchFamily="34" charset="0"/>
            </a:rPr>
            <a:t>Members must meet the membership role profile </a:t>
          </a:r>
        </a:p>
      </dsp:txBody>
      <dsp:txXfrm>
        <a:off x="3791816" y="3146472"/>
        <a:ext cx="2137338" cy="1282403"/>
      </dsp:txXfrm>
    </dsp:sp>
    <dsp:sp modelId="{FA059D98-E5B1-49DC-AB9B-B4E2867D4974}">
      <dsp:nvSpPr>
        <dsp:cNvPr id="0" name=""/>
        <dsp:cNvSpPr/>
      </dsp:nvSpPr>
      <dsp:spPr>
        <a:xfrm>
          <a:off x="6649835" y="2880878"/>
          <a:ext cx="3022652" cy="1813591"/>
        </a:xfrm>
        <a:prstGeom prst="flowChartConnector">
          <a:avLst/>
        </a:prstGeom>
        <a:solidFill>
          <a:srgbClr val="FDE9E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ea typeface="Calibri" panose="020F0502020204030204" pitchFamily="34" charset="0"/>
              <a:cs typeface="Calibri" panose="020F0502020204030204" pitchFamily="34" charset="0"/>
            </a:rPr>
            <a:t>Members will receive annual appraisal by the Chair</a:t>
          </a:r>
        </a:p>
      </dsp:txBody>
      <dsp:txXfrm>
        <a:off x="7092492" y="3146472"/>
        <a:ext cx="2137338" cy="128240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0DC9-04A5-8D14-7FE8-961265168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64FF50-0C3F-A713-4F9C-B15550C8BA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4CDCB1-6412-3411-4BA5-5D14092E7AB8}"/>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760FE3AA-A228-D6ED-12AA-1D7F99CCDB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E488A3-51CC-D1FE-7E87-7EB067DB8089}"/>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2403108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4B21C-2B99-2CCF-58C1-C74EFBB53F3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170DD9-45CE-DE58-15B4-7F7910B210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BE194C-8971-1D98-AAE9-400B219955B4}"/>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84D39CE5-3E93-F7EC-022C-F8FA4E651C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C49282-ACD5-0743-8E22-0AF1F5888D86}"/>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6717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3457A9-BF70-AE7D-0F3A-945C337912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1C6E31B-425F-B9A1-7105-E0B6A6C17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FD90A9-6C9C-DC14-208C-CD94642FC512}"/>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C6443A3F-4E5D-83F9-4C42-F4B506AC5B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259D3D-661F-F1FA-CA43-4518CE282432}"/>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27387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5352-C35F-FBF0-EEBB-1DC7C87A13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43800A-897E-F24E-0BB5-6A4ED670BE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F18489-3FB2-B0D1-3F6C-B3FBB6E813F4}"/>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AE6317AE-175D-44C6-C387-F61F86895A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941DB6-D8B3-716B-D45D-A5E0859E8904}"/>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60162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D396-A685-8D3D-EB92-20011F6B6E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0F7F5F-499F-50E8-582B-5A0ABB6803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86AFBF-FF23-8288-F1BC-7A5111885B4A}"/>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96EA0853-08FB-4925-76F4-8EFE6665F3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3A39D0-0DBE-ED2A-5A92-509E1DC486BA}"/>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91215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1796-1D56-A01D-1B19-20C45CB9E5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0F303E-87AC-6450-1AF1-996280C001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41A461-9673-1063-8FE0-6B6E2085FD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8275C9-796B-E305-4297-9F6CB68880E0}"/>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6" name="Footer Placeholder 5">
            <a:extLst>
              <a:ext uri="{FF2B5EF4-FFF2-40B4-BE49-F238E27FC236}">
                <a16:creationId xmlns:a16="http://schemas.microsoft.com/office/drawing/2014/main" id="{62796C35-44E4-C624-3DE6-0E42B49D2F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40E430-7867-F696-5762-A74D7AEFA0F7}"/>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2923810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3397-6F3F-EC9D-6557-32F48764D59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61B07F-6741-79AC-5452-CBAB002353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D5F39B-A42C-5C0A-C271-AF2DF4D5E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888E77-5DF5-9BBE-86AE-B065C26CF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037D83-503A-0630-520B-CAEE3CAACE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5607E8-8E66-6CDC-C901-423E696797B2}"/>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8" name="Footer Placeholder 7">
            <a:extLst>
              <a:ext uri="{FF2B5EF4-FFF2-40B4-BE49-F238E27FC236}">
                <a16:creationId xmlns:a16="http://schemas.microsoft.com/office/drawing/2014/main" id="{B35FBCDE-6CB5-1832-5C8B-62B61272A9D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1C2509-D7ED-36D5-1E93-F25A4E7479F9}"/>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130351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40901-72C8-A4A6-90D8-923ECA9529C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A780A7D-22E9-4A0E-699A-4F7718CE5544}"/>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4" name="Footer Placeholder 3">
            <a:extLst>
              <a:ext uri="{FF2B5EF4-FFF2-40B4-BE49-F238E27FC236}">
                <a16:creationId xmlns:a16="http://schemas.microsoft.com/office/drawing/2014/main" id="{31142032-3CBD-B329-BE2A-5FE24FF57D3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3C7E521-6898-D3D6-66A0-0A84A092428F}"/>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209246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4F0CCF-68A9-8CE0-A89A-C1BF043C5235}"/>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3" name="Footer Placeholder 2">
            <a:extLst>
              <a:ext uri="{FF2B5EF4-FFF2-40B4-BE49-F238E27FC236}">
                <a16:creationId xmlns:a16="http://schemas.microsoft.com/office/drawing/2014/main" id="{8E3CC3E4-9CDB-6F39-A95A-60B69988948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5C03549-14D5-0C28-E06E-F1D5780F8041}"/>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904326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B84FA-DD00-059D-9E9D-6D302BB7F8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658033C-7B4E-E069-79A3-664444484A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8B2B17-761A-AB6D-5A0E-201C7DFBF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FAE89C-FA1E-617C-08C5-5DED77D45B51}"/>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6" name="Footer Placeholder 5">
            <a:extLst>
              <a:ext uri="{FF2B5EF4-FFF2-40B4-BE49-F238E27FC236}">
                <a16:creationId xmlns:a16="http://schemas.microsoft.com/office/drawing/2014/main" id="{AA8D3D39-9BCD-B9B2-F274-7188868712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F3BD86-EE31-6B5E-3B5D-617CED993022}"/>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395255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C703-2F46-C2DC-CB88-152BD335A9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64903D-CCEF-6F2B-4852-3780D53397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08C6719-5B18-D98F-2B57-EAD743BDA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03DEB9-F9A7-F0A3-6503-612786E48C70}"/>
              </a:ext>
            </a:extLst>
          </p:cNvPr>
          <p:cNvSpPr>
            <a:spLocks noGrp="1"/>
          </p:cNvSpPr>
          <p:nvPr>
            <p:ph type="dt" sz="half" idx="10"/>
          </p:nvPr>
        </p:nvSpPr>
        <p:spPr/>
        <p:txBody>
          <a:bodyPr/>
          <a:lstStyle/>
          <a:p>
            <a:fld id="{870013D9-2B7D-4B17-951A-A852EE155FD5}" type="datetimeFigureOut">
              <a:rPr lang="en-GB" smtClean="0"/>
              <a:t>04/12/2023</a:t>
            </a:fld>
            <a:endParaRPr lang="en-GB"/>
          </a:p>
        </p:txBody>
      </p:sp>
      <p:sp>
        <p:nvSpPr>
          <p:cNvPr id="6" name="Footer Placeholder 5">
            <a:extLst>
              <a:ext uri="{FF2B5EF4-FFF2-40B4-BE49-F238E27FC236}">
                <a16:creationId xmlns:a16="http://schemas.microsoft.com/office/drawing/2014/main" id="{D58F68D6-FCC9-6292-6396-8FC167D433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652739-79D1-CC33-8EED-55BCDA39266A}"/>
              </a:ext>
            </a:extLst>
          </p:cNvPr>
          <p:cNvSpPr>
            <a:spLocks noGrp="1"/>
          </p:cNvSpPr>
          <p:nvPr>
            <p:ph type="sldNum" sz="quarter" idx="12"/>
          </p:nvPr>
        </p:nvSpPr>
        <p:spPr/>
        <p:txBody>
          <a:bodyPr/>
          <a:lstStyle/>
          <a:p>
            <a:fld id="{1A46200F-4850-4665-A030-FBB7867C7547}" type="slidenum">
              <a:rPr lang="en-GB" smtClean="0"/>
              <a:t>‹#›</a:t>
            </a:fld>
            <a:endParaRPr lang="en-GB"/>
          </a:p>
        </p:txBody>
      </p:sp>
    </p:spTree>
    <p:extLst>
      <p:ext uri="{BB962C8B-B14F-4D97-AF65-F5344CB8AC3E}">
        <p14:creationId xmlns:p14="http://schemas.microsoft.com/office/powerpoint/2010/main" val="6409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2467C9-ECF8-B984-E969-EDD61AE99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30895D-D1C8-D1DE-9177-BC4AE47570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655A6F-7D8C-D37A-B115-3D5655391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013D9-2B7D-4B17-951A-A852EE155FD5}" type="datetimeFigureOut">
              <a:rPr lang="en-GB" smtClean="0"/>
              <a:t>04/12/2023</a:t>
            </a:fld>
            <a:endParaRPr lang="en-GB"/>
          </a:p>
        </p:txBody>
      </p:sp>
      <p:sp>
        <p:nvSpPr>
          <p:cNvPr id="5" name="Footer Placeholder 4">
            <a:extLst>
              <a:ext uri="{FF2B5EF4-FFF2-40B4-BE49-F238E27FC236}">
                <a16:creationId xmlns:a16="http://schemas.microsoft.com/office/drawing/2014/main" id="{5A0A339D-17C6-D6E9-14CE-BCE8CD849C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0674E8F-CD6B-2557-9B87-50AFE72AE4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6200F-4850-4665-A030-FBB7867C7547}" type="slidenum">
              <a:rPr lang="en-GB" smtClean="0"/>
              <a:t>‹#›</a:t>
            </a:fld>
            <a:endParaRPr lang="en-GB"/>
          </a:p>
        </p:txBody>
      </p:sp>
    </p:spTree>
    <p:extLst>
      <p:ext uri="{BB962C8B-B14F-4D97-AF65-F5344CB8AC3E}">
        <p14:creationId xmlns:p14="http://schemas.microsoft.com/office/powerpoint/2010/main" val="246601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a:extLst>
              <a:ext uri="{FF2B5EF4-FFF2-40B4-BE49-F238E27FC236}">
                <a16:creationId xmlns:a16="http://schemas.microsoft.com/office/drawing/2014/main" id="{6E897BB6-AAA9-743D-1D21-00E551275ACC}"/>
              </a:ext>
            </a:extLst>
          </p:cNvPr>
          <p:cNvGraphicFramePr/>
          <p:nvPr/>
        </p:nvGraphicFramePr>
        <p:xfrm>
          <a:off x="1259756" y="1160157"/>
          <a:ext cx="9672488" cy="5363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E2FD4E90-10BA-23C2-A3CF-9A829FFFD7C5}"/>
              </a:ext>
            </a:extLst>
          </p:cNvPr>
          <p:cNvSpPr>
            <a:spLocks noGrp="1"/>
          </p:cNvSpPr>
          <p:nvPr>
            <p:ph type="title"/>
          </p:nvPr>
        </p:nvSpPr>
        <p:spPr>
          <a:xfrm>
            <a:off x="867367" y="334436"/>
            <a:ext cx="9776670" cy="721556"/>
          </a:xfrm>
        </p:spPr>
        <p:txBody>
          <a:bodyPr>
            <a:noAutofit/>
          </a:bodyPr>
          <a:lstStyle/>
          <a:p>
            <a:r>
              <a:rPr lang="en-GB" sz="2800" b="1" dirty="0">
                <a:solidFill>
                  <a:srgbClr val="C00000"/>
                </a:solidFill>
                <a:latin typeface="Calibri" panose="020F0502020204030204" pitchFamily="34" charset="0"/>
                <a:ea typeface="Calibri" panose="020F0502020204030204" pitchFamily="34" charset="0"/>
                <a:cs typeface="Calibri" panose="020F0502020204030204" pitchFamily="34" charset="0"/>
              </a:rPr>
              <a:t>Place-Based Board Key Principles</a:t>
            </a:r>
            <a:endParaRPr lang="en-GB" sz="2800" b="1" dirty="0">
              <a:solidFill>
                <a:srgbClr val="B51D2C"/>
              </a:solidFill>
            </a:endParaRPr>
          </a:p>
        </p:txBody>
      </p:sp>
    </p:spTree>
    <p:extLst>
      <p:ext uri="{BB962C8B-B14F-4D97-AF65-F5344CB8AC3E}">
        <p14:creationId xmlns:p14="http://schemas.microsoft.com/office/powerpoint/2010/main" val="298140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E6839-AA4F-865D-940C-BE8F0C8F629C}"/>
              </a:ext>
            </a:extLst>
          </p:cNvPr>
          <p:cNvSpPr>
            <a:spLocks noGrp="1"/>
          </p:cNvSpPr>
          <p:nvPr>
            <p:ph type="title"/>
          </p:nvPr>
        </p:nvSpPr>
        <p:spPr>
          <a:xfrm>
            <a:off x="840541" y="-99646"/>
            <a:ext cx="10038806" cy="1325563"/>
          </a:xfrm>
        </p:spPr>
        <p:txBody>
          <a:bodyPr>
            <a:normAutofit/>
          </a:bodyPr>
          <a:lstStyle/>
          <a:p>
            <a:r>
              <a:rPr lang="en-GB" sz="2800" b="1" dirty="0">
                <a:solidFill>
                  <a:srgbClr val="C00000"/>
                </a:solidFill>
                <a:latin typeface="Calibri" panose="020F0502020204030204" pitchFamily="34" charset="0"/>
                <a:ea typeface="Calibri" panose="020F0502020204030204" pitchFamily="34" charset="0"/>
                <a:cs typeface="Calibri" panose="020F0502020204030204" pitchFamily="34" charset="0"/>
              </a:rPr>
              <a:t>Draft Proposals for LPP Membership</a:t>
            </a:r>
          </a:p>
        </p:txBody>
      </p:sp>
      <p:graphicFrame>
        <p:nvGraphicFramePr>
          <p:cNvPr id="4" name="Table 4">
            <a:extLst>
              <a:ext uri="{FF2B5EF4-FFF2-40B4-BE49-F238E27FC236}">
                <a16:creationId xmlns:a16="http://schemas.microsoft.com/office/drawing/2014/main" id="{07C2E52C-9279-4D21-5153-4A8D7C70F43B}"/>
              </a:ext>
            </a:extLst>
          </p:cNvPr>
          <p:cNvGraphicFramePr>
            <a:graphicFrameLocks noGrp="1"/>
          </p:cNvGraphicFramePr>
          <p:nvPr>
            <p:ph idx="1"/>
          </p:nvPr>
        </p:nvGraphicFramePr>
        <p:xfrm>
          <a:off x="935432" y="924056"/>
          <a:ext cx="9424893" cy="5648960"/>
        </p:xfrm>
        <a:graphic>
          <a:graphicData uri="http://schemas.openxmlformats.org/drawingml/2006/table">
            <a:tbl>
              <a:tblPr firstRow="1" bandRow="1">
                <a:tableStyleId>{2D5ABB26-0587-4C30-8999-92F81FD0307C}</a:tableStyleId>
              </a:tblPr>
              <a:tblGrid>
                <a:gridCol w="2834311">
                  <a:extLst>
                    <a:ext uri="{9D8B030D-6E8A-4147-A177-3AD203B41FA5}">
                      <a16:colId xmlns:a16="http://schemas.microsoft.com/office/drawing/2014/main" val="2144997167"/>
                    </a:ext>
                  </a:extLst>
                </a:gridCol>
                <a:gridCol w="2725948">
                  <a:extLst>
                    <a:ext uri="{9D8B030D-6E8A-4147-A177-3AD203B41FA5}">
                      <a16:colId xmlns:a16="http://schemas.microsoft.com/office/drawing/2014/main" val="1416568285"/>
                    </a:ext>
                  </a:extLst>
                </a:gridCol>
                <a:gridCol w="3864634">
                  <a:extLst>
                    <a:ext uri="{9D8B030D-6E8A-4147-A177-3AD203B41FA5}">
                      <a16:colId xmlns:a16="http://schemas.microsoft.com/office/drawing/2014/main" val="3858742672"/>
                    </a:ext>
                  </a:extLst>
                </a:gridCol>
              </a:tblGrid>
              <a:tr h="370840">
                <a:tc>
                  <a:txBody>
                    <a:bodyPr/>
                    <a:lstStyle/>
                    <a:p>
                      <a:r>
                        <a:rPr lang="en-GB" sz="1100" b="1" dirty="0">
                          <a:latin typeface="Calibri" panose="020F0502020204030204" pitchFamily="34" charset="0"/>
                          <a:ea typeface="Calibri" panose="020F0502020204030204" pitchFamily="34" charset="0"/>
                          <a:cs typeface="Calibri" panose="020F0502020204030204" pitchFamily="34" charset="0"/>
                        </a:rPr>
                        <a:t>Organisation / Sector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D3D5"/>
                    </a:solidFill>
                  </a:tcPr>
                </a:tc>
                <a:tc>
                  <a:txBody>
                    <a:bodyPr/>
                    <a:lstStyle/>
                    <a:p>
                      <a:r>
                        <a:rPr lang="en-GB" sz="1100" b="1" dirty="0">
                          <a:latin typeface="Calibri" panose="020F0502020204030204" pitchFamily="34" charset="0"/>
                          <a:ea typeface="Calibri" panose="020F0502020204030204" pitchFamily="34" charset="0"/>
                          <a:cs typeface="Calibri" panose="020F050202020403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D3D5"/>
                    </a:solidFill>
                  </a:tcPr>
                </a:tc>
                <a:tc>
                  <a:txBody>
                    <a:bodyPr/>
                    <a:lstStyle/>
                    <a:p>
                      <a:r>
                        <a:rPr lang="en-GB" sz="1100" b="1" dirty="0">
                          <a:latin typeface="Calibri" panose="020F0502020204030204" pitchFamily="34" charset="0"/>
                          <a:ea typeface="Calibri" panose="020F0502020204030204" pitchFamily="34" charset="0"/>
                          <a:cs typeface="Calibri" panose="020F0502020204030204" pitchFamily="34" charset="0"/>
                        </a:rPr>
                        <a:t>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D3D5"/>
                    </a:solidFill>
                  </a:tcPr>
                </a:tc>
                <a:extLst>
                  <a:ext uri="{0D108BD9-81ED-4DB2-BD59-A6C34878D82A}">
                    <a16:rowId xmlns:a16="http://schemas.microsoft.com/office/drawing/2014/main" val="2031910825"/>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Integrated Care Board / Lancashire County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Louise Taylor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Director of Heath and Care Integration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6819976"/>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Integrated Care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Sarah O’Brien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Chief Nurse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0572463"/>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Lancashire County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Mark Wynn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Legal, HR, Democratic Services (Executive Director of 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7806242"/>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Lancashire County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Michael Green (Proposed Chair)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County Councillor with portfolio for health and wellbeing (also the Chair of the ICP and Lancashire HWB)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6873427"/>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VCFSE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000" dirty="0">
                          <a:latin typeface="Calibri" panose="020F0502020204030204" pitchFamily="34" charset="0"/>
                          <a:ea typeface="Calibri" panose="020F0502020204030204" pitchFamily="34" charset="0"/>
                          <a:cs typeface="Calibri" panose="020F0502020204030204" pitchFamily="34" charset="0"/>
                        </a:rPr>
                        <a:t>TBC - Expressions of Interest will be sought once role profile sent out to the VCFSE Alliance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0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857980"/>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Healthwatch / voice of lived experience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David Blacklock with the aim of supporting a nominated representative of the voice of lived experience once role profile agreed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Chief Executive, Healthwatch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6969536"/>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District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Adrian Phillips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Chief Executive, Preston City Council and the nominated representative for District Councils upon health and wellbeing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2882163"/>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District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TBC – District Councillor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Elected Member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9097890"/>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NHS Providers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Shazad Sarwar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Chair, East Lancashire Hospitals Trust, and nominated representative from the LSC PCB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543939"/>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Hospices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Debra Lawson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Corporate Services Director, Queenscourt Hospice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5101811"/>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Primary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Lizzy MacPhie – Central</a:t>
                      </a:r>
                    </a:p>
                    <a:p>
                      <a:r>
                        <a:rPr lang="en-GB" sz="1000" dirty="0">
                          <a:latin typeface="Calibri" panose="020F0502020204030204" pitchFamily="34" charset="0"/>
                          <a:ea typeface="Calibri" panose="020F0502020204030204" pitchFamily="34" charset="0"/>
                          <a:cs typeface="Calibri" panose="020F0502020204030204" pitchFamily="34" charset="0"/>
                        </a:rPr>
                        <a:t>Tony Naughton – North</a:t>
                      </a:r>
                    </a:p>
                    <a:p>
                      <a:r>
                        <a:rPr lang="en-GB" sz="1000" dirty="0">
                          <a:latin typeface="Calibri" panose="020F0502020204030204" pitchFamily="34" charset="0"/>
                          <a:ea typeface="Calibri" panose="020F0502020204030204" pitchFamily="34" charset="0"/>
                          <a:cs typeface="Calibri" panose="020F0502020204030204" pitchFamily="34" charset="0"/>
                        </a:rPr>
                        <a:t>Santhosh Davis - East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Place Clinical and Care Professional Leads on rotation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717136"/>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Lay Member x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0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635291"/>
                  </a:ext>
                </a:extLst>
              </a:tr>
              <a:tr h="370840">
                <a:tc>
                  <a:txBody>
                    <a:bodyPr/>
                    <a:lstStyle/>
                    <a:p>
                      <a:r>
                        <a:rPr lang="en-GB" sz="1000" b="1" dirty="0">
                          <a:latin typeface="Calibri" panose="020F0502020204030204" pitchFamily="34" charset="0"/>
                          <a:ea typeface="Calibri" panose="020F0502020204030204" pitchFamily="34" charset="0"/>
                          <a:cs typeface="Calibri" panose="020F0502020204030204" pitchFamily="34" charset="0"/>
                        </a:rPr>
                        <a:t>Care Sector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Matthew Errington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latin typeface="Calibri" panose="020F0502020204030204" pitchFamily="34" charset="0"/>
                          <a:ea typeface="Calibri" panose="020F0502020204030204" pitchFamily="34" charset="0"/>
                          <a:cs typeface="Calibri" panose="020F0502020204030204" pitchFamily="34" charset="0"/>
                        </a:rPr>
                        <a:t>Skills For Care, Locality Manager for Lancashire and South Cumbria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1149295"/>
                  </a:ext>
                </a:extLst>
              </a:tr>
            </a:tbl>
          </a:graphicData>
        </a:graphic>
      </p:graphicFrame>
      <p:sp>
        <p:nvSpPr>
          <p:cNvPr id="3" name="Rectangle: Rounded Corners 2">
            <a:extLst>
              <a:ext uri="{FF2B5EF4-FFF2-40B4-BE49-F238E27FC236}">
                <a16:creationId xmlns:a16="http://schemas.microsoft.com/office/drawing/2014/main" id="{B83EAE41-A9D0-2835-2881-ED9FB3143266}"/>
              </a:ext>
            </a:extLst>
          </p:cNvPr>
          <p:cNvSpPr/>
          <p:nvPr/>
        </p:nvSpPr>
        <p:spPr>
          <a:xfrm>
            <a:off x="10488738" y="3131771"/>
            <a:ext cx="1535660" cy="1761067"/>
          </a:xfrm>
          <a:prstGeom prst="round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1200" i="1" dirty="0">
                <a:solidFill>
                  <a:schemeClr val="tx1"/>
                </a:solidFill>
                <a:latin typeface="Calibri" panose="020F0502020204030204" pitchFamily="34" charset="0"/>
                <a:ea typeface="Calibri" panose="020F0502020204030204" pitchFamily="34" charset="0"/>
                <a:cs typeface="Calibri" panose="020F0502020204030204" pitchFamily="34" charset="0"/>
              </a:rPr>
              <a:t>Query representation at LPP / HWBPs from:</a:t>
            </a:r>
          </a:p>
          <a:p>
            <a:pPr marL="171450" indent="-171450">
              <a:buFont typeface="Arial" panose="020B0604020202020204" pitchFamily="34" charset="0"/>
              <a:buChar char="•"/>
            </a:pPr>
            <a:r>
              <a:rPr lang="en-GB" sz="1200" i="1" dirty="0">
                <a:solidFill>
                  <a:schemeClr val="tx1"/>
                </a:solidFill>
                <a:latin typeface="Calibri" panose="020F0502020204030204" pitchFamily="34" charset="0"/>
                <a:ea typeface="Calibri" panose="020F0502020204030204" pitchFamily="34" charset="0"/>
                <a:cs typeface="Calibri" panose="020F0502020204030204" pitchFamily="34" charset="0"/>
              </a:rPr>
              <a:t>Police</a:t>
            </a:r>
          </a:p>
          <a:p>
            <a:pPr marL="171450" indent="-171450">
              <a:buFont typeface="Arial" panose="020B0604020202020204" pitchFamily="34" charset="0"/>
              <a:buChar char="•"/>
            </a:pPr>
            <a:r>
              <a:rPr lang="en-GB" sz="1200" i="1" dirty="0">
                <a:solidFill>
                  <a:schemeClr val="tx1"/>
                </a:solidFill>
                <a:latin typeface="Calibri" panose="020F0502020204030204" pitchFamily="34" charset="0"/>
                <a:ea typeface="Calibri" panose="020F0502020204030204" pitchFamily="34" charset="0"/>
                <a:cs typeface="Calibri" panose="020F0502020204030204" pitchFamily="34" charset="0"/>
              </a:rPr>
              <a:t>Fire &amp; Rescue</a:t>
            </a:r>
          </a:p>
          <a:p>
            <a:pPr marL="171450" indent="-171450">
              <a:buFont typeface="Arial" panose="020B0604020202020204" pitchFamily="34" charset="0"/>
              <a:buChar char="•"/>
            </a:pPr>
            <a:r>
              <a:rPr lang="en-GB" sz="1200" i="1" dirty="0">
                <a:solidFill>
                  <a:schemeClr val="tx1"/>
                </a:solidFill>
                <a:latin typeface="Calibri" panose="020F0502020204030204" pitchFamily="34" charset="0"/>
                <a:ea typeface="Calibri" panose="020F0502020204030204" pitchFamily="34" charset="0"/>
                <a:cs typeface="Calibri" panose="020F0502020204030204" pitchFamily="34" charset="0"/>
              </a:rPr>
              <a:t>NWAS</a:t>
            </a:r>
          </a:p>
          <a:p>
            <a:pPr marL="171450" indent="-171450">
              <a:buFont typeface="Arial" panose="020B0604020202020204" pitchFamily="34" charset="0"/>
              <a:buChar char="•"/>
            </a:pPr>
            <a:r>
              <a:rPr lang="en-GB" sz="1200" i="1" dirty="0">
                <a:solidFill>
                  <a:schemeClr val="tx1"/>
                </a:solidFill>
                <a:latin typeface="Calibri" panose="020F0502020204030204" pitchFamily="34" charset="0"/>
                <a:ea typeface="Calibri" panose="020F0502020204030204" pitchFamily="34" charset="0"/>
                <a:cs typeface="Calibri" panose="020F0502020204030204" pitchFamily="34" charset="0"/>
              </a:rPr>
              <a:t>Education </a:t>
            </a:r>
          </a:p>
        </p:txBody>
      </p:sp>
    </p:spTree>
    <p:extLst>
      <p:ext uri="{BB962C8B-B14F-4D97-AF65-F5344CB8AC3E}">
        <p14:creationId xmlns:p14="http://schemas.microsoft.com/office/powerpoint/2010/main" val="111221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3">
            <a:extLst>
              <a:ext uri="{FF2B5EF4-FFF2-40B4-BE49-F238E27FC236}">
                <a16:creationId xmlns:a16="http://schemas.microsoft.com/office/drawing/2014/main" id="{F6536C64-0248-D686-BA80-E465B624C590}"/>
              </a:ext>
            </a:extLst>
          </p:cNvPr>
          <p:cNvGraphicFramePr>
            <a:graphicFrameLocks noGrp="1"/>
          </p:cNvGraphicFramePr>
          <p:nvPr/>
        </p:nvGraphicFramePr>
        <p:xfrm>
          <a:off x="860485" y="1052043"/>
          <a:ext cx="11167390" cy="5283564"/>
        </p:xfrm>
        <a:graphic>
          <a:graphicData uri="http://schemas.openxmlformats.org/drawingml/2006/table">
            <a:tbl>
              <a:tblPr firstRow="1" bandRow="1">
                <a:tableStyleId>{2D5ABB26-0587-4C30-8999-92F81FD0307C}</a:tableStyleId>
              </a:tblPr>
              <a:tblGrid>
                <a:gridCol w="1293629">
                  <a:extLst>
                    <a:ext uri="{9D8B030D-6E8A-4147-A177-3AD203B41FA5}">
                      <a16:colId xmlns:a16="http://schemas.microsoft.com/office/drawing/2014/main" val="2522897183"/>
                    </a:ext>
                  </a:extLst>
                </a:gridCol>
                <a:gridCol w="9873761">
                  <a:extLst>
                    <a:ext uri="{9D8B030D-6E8A-4147-A177-3AD203B41FA5}">
                      <a16:colId xmlns:a16="http://schemas.microsoft.com/office/drawing/2014/main" val="2038469774"/>
                    </a:ext>
                  </a:extLst>
                </a:gridCol>
              </a:tblGrid>
              <a:tr h="925682">
                <a:tc>
                  <a:txBody>
                    <a:bodyPr/>
                    <a:lstStyle/>
                    <a:p>
                      <a:pPr algn="l"/>
                      <a:r>
                        <a:rPr lang="en-GB" sz="1050" b="1" dirty="0">
                          <a:latin typeface="Calibri" panose="020F0502020204030204" pitchFamily="34" charset="0"/>
                          <a:ea typeface="Calibri" panose="020F0502020204030204" pitchFamily="34" charset="0"/>
                          <a:cs typeface="Calibri" panose="020F0502020204030204" pitchFamily="34" charset="0"/>
                        </a:rPr>
                        <a:t>Insight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5CB"/>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 bring their own experience, independence, scrutiny and appropriate challenge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embody partnership working and collaboration with all parties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demonstrate respect for  organisational cultures, promoting  trust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invest and build better relationships between health, social care and local government organisations and other partners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ensure that we listen to and act on the needs and concerns of our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foster an asset focused culture, placing emphasis on the assets of residents, workforce and communities aligned with their needs, and empower them to thrive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act with honesty, integrity and authenticity, leading with compassion, trusting  others to do the same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Calibri" panose="020F0502020204030204" pitchFamily="34" charset="0"/>
                          <a:ea typeface="Calibri" panose="020F0502020204030204" pitchFamily="34" charset="0"/>
                          <a:cs typeface="Calibri" panose="020F0502020204030204" pitchFamily="34" charset="0"/>
                        </a:rPr>
                        <a:t>To provide an inclusive environment where all members are  encouraged to participate and contribute</a:t>
                      </a:r>
                      <a:endParaRPr lang="en-GB" sz="105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2593993"/>
                  </a:ext>
                </a:extLst>
              </a:tr>
              <a:tr h="563158">
                <a:tc>
                  <a:txBody>
                    <a:bodyPr/>
                    <a:lstStyle/>
                    <a:p>
                      <a:pPr algn="l"/>
                      <a:r>
                        <a:rPr lang="en-GB" sz="1050" b="1" dirty="0">
                          <a:latin typeface="Calibri" panose="020F0502020204030204" pitchFamily="34" charset="0"/>
                          <a:ea typeface="Calibri" panose="020F0502020204030204" pitchFamily="34" charset="0"/>
                          <a:cs typeface="Calibri" panose="020F0502020204030204" pitchFamily="34" charset="0"/>
                        </a:rPr>
                        <a:t>Strategic</a:t>
                      </a:r>
                    </a:p>
                    <a:p>
                      <a:pPr algn="l"/>
                      <a:r>
                        <a:rPr lang="en-GB" sz="1050" b="1" dirty="0">
                          <a:latin typeface="Calibri" panose="020F0502020204030204" pitchFamily="34" charset="0"/>
                          <a:ea typeface="Calibri" panose="020F0502020204030204" pitchFamily="34" charset="0"/>
                          <a:cs typeface="Calibri" panose="020F050202020403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5CB"/>
                    </a:solidFill>
                  </a:tcPr>
                </a:tc>
                <a:tc>
                  <a:txBody>
                    <a:bodyPr/>
                    <a:lstStyle/>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bring their strategic knowledge of the Lancashire system to deliver improvements for the residents of Lancashire </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oversee design and delivery of integrated services across Lancashire localities and neighbourhoods</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bring a diverse mix of skills, experience and independence to ensure there is robust but effective challenge throughout the Partnership</a:t>
                      </a:r>
                      <a:endParaRPr lang="en-GB" sz="105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9703669"/>
                  </a:ext>
                </a:extLst>
              </a:tr>
              <a:tr h="1051924">
                <a:tc>
                  <a:txBody>
                    <a:bodyPr/>
                    <a:lstStyle/>
                    <a:p>
                      <a:pPr algn="l"/>
                      <a:r>
                        <a:rPr lang="en-GB" sz="1050" b="1" dirty="0">
                          <a:latin typeface="Calibri" panose="020F0502020204030204" pitchFamily="34" charset="0"/>
                          <a:ea typeface="Calibri" panose="020F0502020204030204" pitchFamily="34" charset="0"/>
                          <a:cs typeface="Calibri" panose="020F0502020204030204" pitchFamily="34" charset="0"/>
                        </a:rPr>
                        <a:t>Vested interest in Lancashire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5CB"/>
                    </a:solidFill>
                  </a:tcPr>
                </a:tc>
                <a:tc>
                  <a:txBody>
                    <a:bodyPr/>
                    <a:lstStyle/>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accept shared leadership for the health and wellbeing of the communities of Lancashire</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demonstrate collective responsibility and maximising opportunities to work together differently to improve health and wellbeing outcomes for the people in Lancashire with a focus on health inequalities and prevention and earlier intervention to reduce, delay or avoid demand for formal services</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ensure the public purse is effectively executed in the interests of Lancashire residents</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contribute to and uphold our shared vision and objectives</a:t>
                      </a:r>
                    </a:p>
                    <a:p>
                      <a:pPr marL="171450" indent="-171450">
                        <a:buFont typeface="Arial" panose="020B0604020202020204" pitchFamily="34" charset="0"/>
                        <a:buChar char="•"/>
                      </a:pPr>
                      <a:r>
                        <a:rPr lang="en-US" sz="1050" dirty="0">
                          <a:latin typeface="Calibri" panose="020F0502020204030204" pitchFamily="34" charset="0"/>
                          <a:ea typeface="Calibri" panose="020F0502020204030204" pitchFamily="34" charset="0"/>
                          <a:cs typeface="Calibri" panose="020F0502020204030204" pitchFamily="34" charset="0"/>
                        </a:rPr>
                        <a:t>To have a genuine commitment to improve the lives of Lancashire Residents</a:t>
                      </a:r>
                      <a:endParaRPr lang="en-GB" sz="105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694312"/>
                  </a:ext>
                </a:extLst>
              </a:tr>
              <a:tr h="1397000">
                <a:tc>
                  <a:txBody>
                    <a:bodyPr/>
                    <a:lstStyle/>
                    <a:p>
                      <a:pPr algn="l"/>
                      <a:r>
                        <a:rPr lang="en-GB" sz="1050" b="1" dirty="0">
                          <a:latin typeface="Calibri" panose="020F0502020204030204" pitchFamily="34" charset="0"/>
                          <a:ea typeface="Calibri" panose="020F0502020204030204" pitchFamily="34" charset="0"/>
                          <a:cs typeface="Calibri" panose="020F0502020204030204" pitchFamily="34" charset="0"/>
                        </a:rPr>
                        <a:t>Ability to push our thinking and delivery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5CB"/>
                    </a:solidFill>
                  </a:tcPr>
                </a:tc>
                <a:tc>
                  <a:txBody>
                    <a:bodyPr/>
                    <a:lstStyle/>
                    <a:p>
                      <a:pPr marL="171450" indent="-171450">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An ability and willingness to do things differently to create the conditions for real change in Lancashire</a:t>
                      </a:r>
                    </a:p>
                    <a:p>
                      <a:pPr marL="171450" indent="-171450">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A desire to bring in new ways of thinking and working to explore our true opportunities</a:t>
                      </a:r>
                    </a:p>
                    <a:p>
                      <a:pPr marL="171450" indent="-171450">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Hold the Lancashire place-based providers to account for delivering services that:</a:t>
                      </a:r>
                    </a:p>
                    <a:p>
                      <a:pPr marL="347663" lvl="1" indent="-171450" defTabSz="447675">
                        <a:buFont typeface="Arial" panose="020B0604020202020204" pitchFamily="34" charset="0"/>
                        <a:buChar char="•"/>
                        <a:tabLst>
                          <a:tab pos="360363" algn="l"/>
                        </a:tabLst>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Are of consistently high quality</a:t>
                      </a:r>
                    </a:p>
                    <a:p>
                      <a:pPr marL="342900" lvl="1" indent="-171450">
                        <a:buFont typeface="Arial" panose="020B0604020202020204" pitchFamily="34" charset="0"/>
                        <a:buChar char="•"/>
                        <a:tabLst>
                          <a:tab pos="176213" algn="l"/>
                          <a:tab pos="360363" algn="l"/>
                        </a:tabLst>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Deliver against shared outcomes and remove unwarranted variation </a:t>
                      </a:r>
                    </a:p>
                    <a:p>
                      <a:pPr marL="347663" lvl="1" indent="-171450"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Achieve national standards/targets consistently across the sectors within the Lancashire Place Partnership</a:t>
                      </a:r>
                    </a:p>
                    <a:p>
                      <a:pPr marL="176213" lvl="1" indent="-176213"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Come together under a distributed leadership model, that encapsulates subsidiarity and the primacy of Place, with clear roles and responsibilities and commit to working together as equals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7977512"/>
                  </a:ext>
                </a:extLst>
              </a:tr>
              <a:tr h="878527">
                <a:tc>
                  <a:txBody>
                    <a:bodyPr/>
                    <a:lstStyle/>
                    <a:p>
                      <a:pPr algn="l"/>
                      <a:r>
                        <a:rPr lang="en-GB" sz="1050" b="1" dirty="0">
                          <a:latin typeface="Calibri" panose="020F0502020204030204" pitchFamily="34" charset="0"/>
                          <a:ea typeface="Calibri" panose="020F0502020204030204" pitchFamily="34" charset="0"/>
                          <a:cs typeface="Calibri" panose="020F0502020204030204" pitchFamily="34" charset="0"/>
                        </a:rPr>
                        <a:t>Will make decisions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5CB"/>
                    </a:solidFill>
                  </a:tcPr>
                </a:tc>
                <a:tc>
                  <a:txBody>
                    <a:bodyPr/>
                    <a:lstStyle/>
                    <a:p>
                      <a:pPr marL="176213" lvl="1" indent="-176213"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Willingness to make decisions to further the progression of the strategic ambitions of the Lancashire Place</a:t>
                      </a:r>
                    </a:p>
                    <a:p>
                      <a:pPr marL="176213" lvl="1" indent="-176213"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Operate a collective model of accountability, where partners hold each other mutually accountable and offer constructive challenge to achieve their shared objectives and hold to account those responsible for delivery of the big four ambitions in alignment with LPP Delivery Governance Guidelines </a:t>
                      </a:r>
                    </a:p>
                    <a:p>
                      <a:pPr marL="176213" lvl="1" indent="-176213"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Maximise the use of a Place-Based financial allocation and collective resources to gain the greatest benefit for our residents</a:t>
                      </a:r>
                    </a:p>
                    <a:p>
                      <a:pPr marL="176213" lvl="1" indent="-176213" defTabSz="360363">
                        <a:buFont typeface="Arial" panose="020B0604020202020204" pitchFamily="34" charset="0"/>
                        <a:buChar char="•"/>
                      </a:pPr>
                      <a:r>
                        <a:rPr lang="en-US" sz="105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Ensure the membership can support and enable strategic decision making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236701"/>
                  </a:ext>
                </a:extLst>
              </a:tr>
            </a:tbl>
          </a:graphicData>
        </a:graphic>
      </p:graphicFrame>
      <p:sp>
        <p:nvSpPr>
          <p:cNvPr id="2" name="TextBox 1">
            <a:extLst>
              <a:ext uri="{FF2B5EF4-FFF2-40B4-BE49-F238E27FC236}">
                <a16:creationId xmlns:a16="http://schemas.microsoft.com/office/drawing/2014/main" id="{7F191309-1585-2087-DD95-CAA88061D455}"/>
              </a:ext>
            </a:extLst>
          </p:cNvPr>
          <p:cNvSpPr txBox="1"/>
          <p:nvPr/>
        </p:nvSpPr>
        <p:spPr>
          <a:xfrm>
            <a:off x="781355" y="260783"/>
            <a:ext cx="6989884" cy="52322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Membership Role Profile</a:t>
            </a:r>
          </a:p>
        </p:txBody>
      </p:sp>
    </p:spTree>
    <p:extLst>
      <p:ext uri="{BB962C8B-B14F-4D97-AF65-F5344CB8AC3E}">
        <p14:creationId xmlns:p14="http://schemas.microsoft.com/office/powerpoint/2010/main" val="412355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27AF8C6-06DC-E085-F8D8-974FEFD376A7}"/>
              </a:ext>
            </a:extLst>
          </p:cNvPr>
          <p:cNvSpPr txBox="1"/>
          <p:nvPr/>
        </p:nvSpPr>
        <p:spPr>
          <a:xfrm>
            <a:off x="945896" y="260187"/>
            <a:ext cx="6989884" cy="52322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Membership Role Profile</a:t>
            </a:r>
          </a:p>
        </p:txBody>
      </p:sp>
      <p:sp>
        <p:nvSpPr>
          <p:cNvPr id="22" name="Content Placeholder 2">
            <a:extLst>
              <a:ext uri="{FF2B5EF4-FFF2-40B4-BE49-F238E27FC236}">
                <a16:creationId xmlns:a16="http://schemas.microsoft.com/office/drawing/2014/main" id="{9DA70AF5-B152-DFDA-F9C9-7496E45A1E9E}"/>
              </a:ext>
            </a:extLst>
          </p:cNvPr>
          <p:cNvSpPr>
            <a:spLocks noGrp="1"/>
          </p:cNvSpPr>
          <p:nvPr>
            <p:ph idx="1"/>
          </p:nvPr>
        </p:nvSpPr>
        <p:spPr>
          <a:xfrm>
            <a:off x="945896" y="1091223"/>
            <a:ext cx="10038806" cy="4830763"/>
          </a:xfrm>
        </p:spPr>
        <p:txBody>
          <a:bodyPr/>
          <a:lstStyle/>
          <a:p>
            <a:pPr marL="0" indent="0">
              <a:buNone/>
            </a:pPr>
            <a:r>
              <a:rPr lang="en-GB" sz="1600" dirty="0">
                <a:effectLst/>
                <a:latin typeface="Calibri" panose="020F0502020204030204" pitchFamily="34" charset="0"/>
                <a:ea typeface="Arial" panose="020B0604020202020204" pitchFamily="34" charset="0"/>
                <a:cs typeface="Times New Roman" panose="02020603050405020304" pitchFamily="18" charset="0"/>
              </a:rPr>
              <a:t>Core knowledge and skill set of individual members roles and responsibilities; these will be developed for all individual member roles for example</a:t>
            </a:r>
            <a:r>
              <a:rPr lang="en-GB" sz="1600" dirty="0">
                <a:latin typeface="Calibri" panose="020F0502020204030204" pitchFamily="34" charset="0"/>
                <a:ea typeface="Arial" panose="020B0604020202020204" pitchFamily="34" charset="0"/>
                <a:cs typeface="Times New Roman" panose="02020603050405020304" pitchFamily="18" charset="0"/>
              </a:rPr>
              <a:t>:</a:t>
            </a:r>
            <a:endParaRPr lang="en-GB" sz="1600" dirty="0">
              <a:effectLst/>
              <a:latin typeface="Calibri" panose="020F0502020204030204" pitchFamily="34" charset="0"/>
              <a:ea typeface="Arial" panose="020B0604020202020204" pitchFamily="34" charset="0"/>
              <a:cs typeface="Times New Roman" panose="02020603050405020304" pitchFamily="18" charset="0"/>
            </a:endParaRPr>
          </a:p>
          <a:p>
            <a:pPr marL="0" indent="0">
              <a:buNone/>
            </a:pPr>
            <a:endParaRPr lang="en-GB" sz="1600" dirty="0">
              <a:effectLst/>
              <a:latin typeface="Arial" panose="020B0604020202020204" pitchFamily="34" charset="0"/>
              <a:ea typeface="Arial" panose="020B0604020202020204" pitchFamily="34" charset="0"/>
              <a:cs typeface="Times New Roman" panose="02020603050405020304" pitchFamily="18" charset="0"/>
            </a:endParaRPr>
          </a:p>
          <a:p>
            <a:pPr marL="0" indent="0">
              <a:spcBef>
                <a:spcPts val="600"/>
              </a:spcBef>
              <a:buNone/>
            </a:pPr>
            <a:r>
              <a:rPr lang="en-GB" sz="1800" b="1" dirty="0">
                <a:latin typeface="Calibri" panose="020F0502020204030204" pitchFamily="34" charset="0"/>
                <a:ea typeface="Calibri" panose="020F0502020204030204" pitchFamily="34" charset="0"/>
                <a:cs typeface="Calibri" panose="020F0502020204030204" pitchFamily="34" charset="0"/>
              </a:rPr>
              <a:t>The chair</a:t>
            </a:r>
          </a:p>
          <a:p>
            <a:pPr marL="0" indent="0">
              <a:spcBef>
                <a:spcPts val="600"/>
              </a:spcBef>
              <a:buNone/>
            </a:pPr>
            <a:endParaRPr lang="en-GB" sz="1800" dirty="0">
              <a:latin typeface="Calibri" panose="020F0502020204030204" pitchFamily="34" charset="0"/>
              <a:ea typeface="Calibri" panose="020F0502020204030204" pitchFamily="34" charset="0"/>
              <a:cs typeface="Calibri" panose="020F0502020204030204" pitchFamily="34" charset="0"/>
            </a:endParaRPr>
          </a:p>
          <a:p>
            <a:pPr marL="176213" lvl="1" indent="-176213" defTabSz="360363">
              <a:spcBef>
                <a:spcPts val="600"/>
              </a:spcBef>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Will have experience of chairing a complex organisation in the health and/or social care setting</a:t>
            </a:r>
          </a:p>
          <a:p>
            <a:pPr marL="0" lvl="1" indent="0" defTabSz="360363">
              <a:spcBef>
                <a:spcPts val="600"/>
              </a:spcBef>
              <a:buNone/>
            </a:pPr>
            <a:endPar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6213" lvl="1" indent="-176213" defTabSz="360363">
              <a:spcBef>
                <a:spcPts val="600"/>
              </a:spcBef>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Must have participated in several partnerships initiatives with defined outcomes that have been delivered</a:t>
            </a:r>
          </a:p>
          <a:p>
            <a:pPr marL="0" lvl="1" indent="0" defTabSz="360363">
              <a:spcBef>
                <a:spcPts val="600"/>
              </a:spcBef>
              <a:buNone/>
            </a:pPr>
            <a:endPar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6213" lvl="1" indent="-176213" defTabSz="360363">
              <a:spcBef>
                <a:spcPts val="600"/>
              </a:spcBef>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Must have effective communication skills</a:t>
            </a:r>
          </a:p>
          <a:p>
            <a:pPr marL="0" lvl="1" indent="0" defTabSz="360363">
              <a:spcBef>
                <a:spcPts val="600"/>
              </a:spcBef>
              <a:buNone/>
            </a:pPr>
            <a:endPar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6213" lvl="1" indent="-176213" defTabSz="360363">
              <a:spcBef>
                <a:spcPts val="600"/>
              </a:spcBef>
              <a:buFont typeface="Arial" panose="020B0604020202020204" pitchFamily="34" charset="0"/>
              <a:buChar char="•"/>
            </a:pPr>
            <a:r>
              <a:rPr lang="en-US" sz="1800" b="0" i="0" u="none" strike="noStrike" kern="12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Would be expected to be flexible and approachable</a:t>
            </a:r>
          </a:p>
          <a:p>
            <a:endParaRPr lang="en-GB" dirty="0"/>
          </a:p>
        </p:txBody>
      </p:sp>
    </p:spTree>
    <p:extLst>
      <p:ext uri="{BB962C8B-B14F-4D97-AF65-F5344CB8AC3E}">
        <p14:creationId xmlns:p14="http://schemas.microsoft.com/office/powerpoint/2010/main" val="1103094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AFC063FFA21C4BA3F426ADAC2B0951" ma:contentTypeVersion="13" ma:contentTypeDescription="Create a new document." ma:contentTypeScope="" ma:versionID="d7ed0404b0c7554f401a9804b0e9984c">
  <xsd:schema xmlns:xsd="http://www.w3.org/2001/XMLSchema" xmlns:xs="http://www.w3.org/2001/XMLSchema" xmlns:p="http://schemas.microsoft.com/office/2006/metadata/properties" xmlns:ns2="9da627bc-1420-42d1-acd4-40132ff394ca" xmlns:ns3="3794dab2-f12d-4e0f-889e-7efdef543a27" targetNamespace="http://schemas.microsoft.com/office/2006/metadata/properties" ma:root="true" ma:fieldsID="78946c471a63d43f859b9fc6ba2d5b8a" ns2:_="" ns3:_="">
    <xsd:import namespace="9da627bc-1420-42d1-acd4-40132ff394ca"/>
    <xsd:import namespace="3794dab2-f12d-4e0f-889e-7efdef543a2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2:SharedWithUsers" minOccurs="0"/>
                <xsd:element ref="ns2:SharedWithDetail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627bc-1420-42d1-acd4-40132ff394c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89183629-5304-49e2-b934-2af1a9ca3ef4}" ma:internalName="TaxCatchAll" ma:showField="CatchAllData" ma:web="9da627bc-1420-42d1-acd4-40132ff394c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794dab2-f12d-4e0f-889e-7efdef543a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15afa5e8-e774-4a76-8d4b-df77f1384630"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9da627bc-1420-42d1-acd4-40132ff394ca" xsi:nil="true"/>
    <lcf76f155ced4ddcb4097134ff3c332f xmlns="3794dab2-f12d-4e0f-889e-7efdef543a27">
      <Terms xmlns="http://schemas.microsoft.com/office/infopath/2007/PartnerControls"/>
    </lcf76f155ced4ddcb4097134ff3c332f>
    <_dlc_DocId xmlns="9da627bc-1420-42d1-acd4-40132ff394ca">HCA6V4TWV3T6-599331471-923</_dlc_DocId>
    <_dlc_DocIdUrl xmlns="9da627bc-1420-42d1-acd4-40132ff394ca">
      <Url>https://communityfutures386.sharepoint.com/sites/ICS-VCSE/_layouts/15/DocIdRedir.aspx?ID=HCA6V4TWV3T6-599331471-923</Url>
      <Description>HCA6V4TWV3T6-599331471-923</Description>
    </_dlc_DocIdUrl>
  </documentManagement>
</p:properties>
</file>

<file path=customXml/itemProps1.xml><?xml version="1.0" encoding="utf-8"?>
<ds:datastoreItem xmlns:ds="http://schemas.openxmlformats.org/officeDocument/2006/customXml" ds:itemID="{D68FF10A-F1FA-4AFD-A28C-EEB6120E8CCA}"/>
</file>

<file path=customXml/itemProps2.xml><?xml version="1.0" encoding="utf-8"?>
<ds:datastoreItem xmlns:ds="http://schemas.openxmlformats.org/officeDocument/2006/customXml" ds:itemID="{C2FB708D-17E0-4B4F-BB90-8C608DEEA407}"/>
</file>

<file path=customXml/itemProps3.xml><?xml version="1.0" encoding="utf-8"?>
<ds:datastoreItem xmlns:ds="http://schemas.openxmlformats.org/officeDocument/2006/customXml" ds:itemID="{221B8DE7-5ECE-494C-89EC-8457C32B10AD}"/>
</file>

<file path=customXml/itemProps4.xml><?xml version="1.0" encoding="utf-8"?>
<ds:datastoreItem xmlns:ds="http://schemas.openxmlformats.org/officeDocument/2006/customXml" ds:itemID="{664E11EE-BB88-48A8-8825-D5D1B457B4FD}"/>
</file>

<file path=docProps/app.xml><?xml version="1.0" encoding="utf-8"?>
<Properties xmlns="http://schemas.openxmlformats.org/officeDocument/2006/extended-properties" xmlns:vt="http://schemas.openxmlformats.org/officeDocument/2006/docPropsVTypes">
  <TotalTime>29</TotalTime>
  <Words>872</Words>
  <Application>Microsoft Office PowerPoint</Application>
  <PresentationFormat>Widescreen</PresentationFormat>
  <Paragraphs>101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Place-Based Board Key Principles</vt:lpstr>
      <vt:lpstr>Draft Proposals for LPP Membership</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Place-Based Board Key Principles</dc:title>
  <dc:creator>Teri Stephenson</dc:creator>
  <cp:lastModifiedBy>Stephanie Gorner</cp:lastModifiedBy>
  <cp:revision>1</cp:revision>
  <dcterms:created xsi:type="dcterms:W3CDTF">2023-11-23T16:41:37Z</dcterms:created>
  <dcterms:modified xsi:type="dcterms:W3CDTF">2023-12-04T13:06:20Z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0x0101005FAFC063FFA21C4BA3F426ADAC2B0951</vt:lpwstr>
  </property>
  <property fmtid="{D5CDD505-2E9C-101B-9397-08002B2CF9AE}" pid="3" name="_dlc_DocIdItemGuid">
    <vt:lpwstr>bade8f5a-3405-4208-903f-00ba144c8d1b</vt:lpwstr>
  </property>
</Properties>
</file>